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72"/>
  </p:notesMasterIdLst>
  <p:handoutMasterIdLst>
    <p:handoutMasterId r:id="rId73"/>
  </p:handoutMasterIdLst>
  <p:sldIdLst>
    <p:sldId id="358" r:id="rId2"/>
    <p:sldId id="439" r:id="rId3"/>
    <p:sldId id="501" r:id="rId4"/>
    <p:sldId id="502" r:id="rId5"/>
    <p:sldId id="504" r:id="rId6"/>
    <p:sldId id="505" r:id="rId7"/>
    <p:sldId id="506" r:id="rId8"/>
    <p:sldId id="470" r:id="rId9"/>
    <p:sldId id="471" r:id="rId10"/>
    <p:sldId id="472" r:id="rId11"/>
    <p:sldId id="473" r:id="rId12"/>
    <p:sldId id="474" r:id="rId13"/>
    <p:sldId id="476" r:id="rId14"/>
    <p:sldId id="478" r:id="rId15"/>
    <p:sldId id="443" r:id="rId16"/>
    <p:sldId id="437" r:id="rId17"/>
    <p:sldId id="381" r:id="rId18"/>
    <p:sldId id="404" r:id="rId19"/>
    <p:sldId id="507" r:id="rId20"/>
    <p:sldId id="327" r:id="rId21"/>
    <p:sldId id="312" r:id="rId22"/>
    <p:sldId id="313" r:id="rId23"/>
    <p:sldId id="314" r:id="rId24"/>
    <p:sldId id="315" r:id="rId25"/>
    <p:sldId id="316" r:id="rId26"/>
    <p:sldId id="405" r:id="rId27"/>
    <p:sldId id="317" r:id="rId28"/>
    <p:sldId id="318" r:id="rId29"/>
    <p:sldId id="377" r:id="rId30"/>
    <p:sldId id="378" r:id="rId31"/>
    <p:sldId id="379" r:id="rId32"/>
    <p:sldId id="324" r:id="rId33"/>
    <p:sldId id="344" r:id="rId34"/>
    <p:sldId id="343" r:id="rId35"/>
    <p:sldId id="338" r:id="rId36"/>
    <p:sldId id="339" r:id="rId37"/>
    <p:sldId id="341" r:id="rId38"/>
    <p:sldId id="345" r:id="rId39"/>
    <p:sldId id="346" r:id="rId40"/>
    <p:sldId id="347" r:id="rId41"/>
    <p:sldId id="348" r:id="rId42"/>
    <p:sldId id="349" r:id="rId43"/>
    <p:sldId id="350" r:id="rId44"/>
    <p:sldId id="326" r:id="rId45"/>
    <p:sldId id="334" r:id="rId46"/>
    <p:sldId id="335" r:id="rId47"/>
    <p:sldId id="336" r:id="rId48"/>
    <p:sldId id="337" r:id="rId49"/>
    <p:sldId id="406" r:id="rId50"/>
    <p:sldId id="407" r:id="rId51"/>
    <p:sldId id="497" r:id="rId52"/>
    <p:sldId id="427" r:id="rId53"/>
    <p:sldId id="409" r:id="rId54"/>
    <p:sldId id="410" r:id="rId55"/>
    <p:sldId id="411" r:id="rId56"/>
    <p:sldId id="412" r:id="rId57"/>
    <p:sldId id="413" r:id="rId58"/>
    <p:sldId id="414" r:id="rId59"/>
    <p:sldId id="415" r:id="rId60"/>
    <p:sldId id="416" r:id="rId61"/>
    <p:sldId id="420" r:id="rId62"/>
    <p:sldId id="435" r:id="rId63"/>
    <p:sldId id="490" r:id="rId64"/>
    <p:sldId id="429" r:id="rId65"/>
    <p:sldId id="433" r:id="rId66"/>
    <p:sldId id="434" r:id="rId67"/>
    <p:sldId id="430" r:id="rId68"/>
    <p:sldId id="431" r:id="rId69"/>
    <p:sldId id="432" r:id="rId70"/>
    <p:sldId id="361" r:id="rId71"/>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4238"/>
    <a:srgbClr val="5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79299" autoAdjust="0"/>
  </p:normalViewPr>
  <p:slideViewPr>
    <p:cSldViewPr>
      <p:cViewPr varScale="1">
        <p:scale>
          <a:sx n="74" d="100"/>
          <a:sy n="74" d="100"/>
        </p:scale>
        <p:origin x="-171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562"/>
    </p:cViewPr>
  </p:sorterViewPr>
  <p:notesViewPr>
    <p:cSldViewPr>
      <p:cViewPr varScale="1">
        <p:scale>
          <a:sx n="65" d="100"/>
          <a:sy n="65" d="100"/>
        </p:scale>
        <p:origin x="-2844" y="-114"/>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C41EC-74DB-4BD8-873B-AD6DCF5A0F75}" type="doc">
      <dgm:prSet loTypeId="urn:microsoft.com/office/officeart/2005/8/layout/venn2" loCatId="relationship" qsTypeId="urn:microsoft.com/office/officeart/2005/8/quickstyle/simple1" qsCatId="simple" csTypeId="urn:microsoft.com/office/officeart/2005/8/colors/accent6_4" csCatId="accent6" phldr="1"/>
      <dgm:spPr/>
      <dgm:t>
        <a:bodyPr/>
        <a:lstStyle/>
        <a:p>
          <a:endParaRPr lang="en-US"/>
        </a:p>
      </dgm:t>
    </dgm:pt>
    <dgm:pt modelId="{C5C03C8F-712C-4473-A191-D67B209FD84C}">
      <dgm:prSet phldrT="[Text]"/>
      <dgm:spPr/>
      <dgm:t>
        <a:bodyPr/>
        <a:lstStyle/>
        <a:p>
          <a:r>
            <a:rPr lang="en-US" dirty="0" smtClean="0"/>
            <a:t>Application Defense</a:t>
          </a:r>
          <a:endParaRPr lang="en-US" dirty="0"/>
        </a:p>
      </dgm:t>
    </dgm:pt>
    <dgm:pt modelId="{3AD256D0-5F4F-47DF-B91D-407BEF2CA363}" type="sibTrans" cxnId="{47274133-470D-447C-88D4-6145A6C181E3}">
      <dgm:prSet/>
      <dgm:spPr/>
      <dgm:t>
        <a:bodyPr/>
        <a:lstStyle/>
        <a:p>
          <a:endParaRPr lang="en-US"/>
        </a:p>
      </dgm:t>
    </dgm:pt>
    <dgm:pt modelId="{C1199B2B-B35C-45F3-BB41-D2D00BEFE409}" type="parTrans" cxnId="{47274133-470D-447C-88D4-6145A6C181E3}">
      <dgm:prSet/>
      <dgm:spPr/>
      <dgm:t>
        <a:bodyPr/>
        <a:lstStyle/>
        <a:p>
          <a:endParaRPr lang="en-US"/>
        </a:p>
      </dgm:t>
    </dgm:pt>
    <dgm:pt modelId="{94C86F64-59A4-4988-A23A-341B52841592}">
      <dgm:prSet phldrT="[Text]"/>
      <dgm:spPr/>
      <dgm:t>
        <a:bodyPr/>
        <a:lstStyle/>
        <a:p>
          <a:r>
            <a:rPr lang="en-US" dirty="0" smtClean="0"/>
            <a:t>Host Defense </a:t>
          </a:r>
          <a:endParaRPr lang="en-US" dirty="0"/>
        </a:p>
      </dgm:t>
    </dgm:pt>
    <dgm:pt modelId="{086272A1-9F20-4782-8010-66A0192FBEB0}" type="sibTrans" cxnId="{6A4E3793-0C81-4A70-8CF0-76A1DA38740E}">
      <dgm:prSet/>
      <dgm:spPr/>
      <dgm:t>
        <a:bodyPr/>
        <a:lstStyle/>
        <a:p>
          <a:endParaRPr lang="en-US"/>
        </a:p>
      </dgm:t>
    </dgm:pt>
    <dgm:pt modelId="{A546CD89-7CF0-453E-9B67-6F4270264573}" type="parTrans" cxnId="{6A4E3793-0C81-4A70-8CF0-76A1DA38740E}">
      <dgm:prSet/>
      <dgm:spPr/>
      <dgm:t>
        <a:bodyPr/>
        <a:lstStyle/>
        <a:p>
          <a:endParaRPr lang="en-US"/>
        </a:p>
      </dgm:t>
    </dgm:pt>
    <dgm:pt modelId="{863BC465-2AC2-48F7-A7E5-8DE1A00945A2}">
      <dgm:prSet phldrT="[Text]"/>
      <dgm:spPr/>
      <dgm:t>
        <a:bodyPr/>
        <a:lstStyle/>
        <a:p>
          <a:r>
            <a:rPr lang="en-US" dirty="0" smtClean="0"/>
            <a:t>Network Defense</a:t>
          </a:r>
          <a:endParaRPr lang="en-US" dirty="0"/>
        </a:p>
      </dgm:t>
    </dgm:pt>
    <dgm:pt modelId="{DEC19F4A-961B-4407-BA37-5BEC5AA780B4}" type="sibTrans" cxnId="{74B06427-04DB-478D-B61A-9BB9CC77ABA1}">
      <dgm:prSet/>
      <dgm:spPr/>
      <dgm:t>
        <a:bodyPr/>
        <a:lstStyle/>
        <a:p>
          <a:endParaRPr lang="en-US"/>
        </a:p>
      </dgm:t>
    </dgm:pt>
    <dgm:pt modelId="{3D635A03-7590-412E-B2EF-A115C9A7E3FD}" type="parTrans" cxnId="{74B06427-04DB-478D-B61A-9BB9CC77ABA1}">
      <dgm:prSet/>
      <dgm:spPr/>
      <dgm:t>
        <a:bodyPr/>
        <a:lstStyle/>
        <a:p>
          <a:endParaRPr lang="en-US"/>
        </a:p>
      </dgm:t>
    </dgm:pt>
    <dgm:pt modelId="{71927159-8035-4B34-8976-F9E523D171EE}">
      <dgm:prSet phldrT="[Text]"/>
      <dgm:spPr/>
      <dgm:t>
        <a:bodyPr/>
        <a:lstStyle/>
        <a:p>
          <a:r>
            <a:rPr lang="en-US" dirty="0" smtClean="0"/>
            <a:t>Perimeter Defense</a:t>
          </a:r>
          <a:endParaRPr lang="en-US" dirty="0"/>
        </a:p>
      </dgm:t>
    </dgm:pt>
    <dgm:pt modelId="{64E11870-4EC7-4840-9698-13273A668D9B}" type="sibTrans" cxnId="{12765258-8FF4-47A0-8F2E-ED9F011C94BD}">
      <dgm:prSet/>
      <dgm:spPr/>
      <dgm:t>
        <a:bodyPr/>
        <a:lstStyle/>
        <a:p>
          <a:endParaRPr lang="en-US"/>
        </a:p>
      </dgm:t>
    </dgm:pt>
    <dgm:pt modelId="{64154CED-C2DA-47BB-A6D7-F201A432B357}" type="parTrans" cxnId="{12765258-8FF4-47A0-8F2E-ED9F011C94BD}">
      <dgm:prSet/>
      <dgm:spPr/>
      <dgm:t>
        <a:bodyPr/>
        <a:lstStyle/>
        <a:p>
          <a:endParaRPr lang="en-US"/>
        </a:p>
      </dgm:t>
    </dgm:pt>
    <dgm:pt modelId="{1FA18F07-F79F-4200-95CE-DC6DC0AB3C80}">
      <dgm:prSet phldrT="[Text]"/>
      <dgm:spPr/>
      <dgm:t>
        <a:bodyPr/>
        <a:lstStyle/>
        <a:p>
          <a:r>
            <a:rPr lang="en-US" dirty="0" smtClean="0"/>
            <a:t>Data &amp; Resources</a:t>
          </a:r>
          <a:endParaRPr lang="en-US" dirty="0"/>
        </a:p>
      </dgm:t>
    </dgm:pt>
    <dgm:pt modelId="{964184EF-2357-4F17-B35B-528AF2C76CD4}" type="parTrans" cxnId="{9121972F-7048-44E8-8BAB-B78B9182DF9C}">
      <dgm:prSet/>
      <dgm:spPr/>
      <dgm:t>
        <a:bodyPr/>
        <a:lstStyle/>
        <a:p>
          <a:endParaRPr lang="en-US"/>
        </a:p>
      </dgm:t>
    </dgm:pt>
    <dgm:pt modelId="{1FC27D9B-E3CD-46AB-9FA1-D33E097476A7}" type="sibTrans" cxnId="{9121972F-7048-44E8-8BAB-B78B9182DF9C}">
      <dgm:prSet/>
      <dgm:spPr/>
      <dgm:t>
        <a:bodyPr/>
        <a:lstStyle/>
        <a:p>
          <a:endParaRPr lang="en-US"/>
        </a:p>
      </dgm:t>
    </dgm:pt>
    <dgm:pt modelId="{053076D6-5C6E-4B25-BFA2-01DD4985A6FD}" type="pres">
      <dgm:prSet presAssocID="{187C41EC-74DB-4BD8-873B-AD6DCF5A0F75}" presName="Name0" presStyleCnt="0">
        <dgm:presLayoutVars>
          <dgm:chMax val="7"/>
          <dgm:resizeHandles val="exact"/>
        </dgm:presLayoutVars>
      </dgm:prSet>
      <dgm:spPr/>
      <dgm:t>
        <a:bodyPr/>
        <a:lstStyle/>
        <a:p>
          <a:endParaRPr lang="en-US"/>
        </a:p>
      </dgm:t>
    </dgm:pt>
    <dgm:pt modelId="{1DF31976-27A8-4355-868D-69F3EB00C401}" type="pres">
      <dgm:prSet presAssocID="{187C41EC-74DB-4BD8-873B-AD6DCF5A0F75}" presName="comp1" presStyleCnt="0"/>
      <dgm:spPr/>
      <dgm:t>
        <a:bodyPr/>
        <a:lstStyle/>
        <a:p>
          <a:endParaRPr lang="en-US"/>
        </a:p>
      </dgm:t>
    </dgm:pt>
    <dgm:pt modelId="{79E166B5-EDF9-4DEC-A7A1-5623817940BF}" type="pres">
      <dgm:prSet presAssocID="{187C41EC-74DB-4BD8-873B-AD6DCF5A0F75}" presName="circle1" presStyleLbl="node1" presStyleIdx="0" presStyleCnt="5"/>
      <dgm:spPr/>
      <dgm:t>
        <a:bodyPr/>
        <a:lstStyle/>
        <a:p>
          <a:endParaRPr lang="en-US"/>
        </a:p>
      </dgm:t>
    </dgm:pt>
    <dgm:pt modelId="{EE840C1E-40E2-46C7-A0FD-CDF1F0DE8AF5}" type="pres">
      <dgm:prSet presAssocID="{187C41EC-74DB-4BD8-873B-AD6DCF5A0F75}" presName="c1text" presStyleLbl="node1" presStyleIdx="0" presStyleCnt="5">
        <dgm:presLayoutVars>
          <dgm:bulletEnabled val="1"/>
        </dgm:presLayoutVars>
      </dgm:prSet>
      <dgm:spPr/>
      <dgm:t>
        <a:bodyPr/>
        <a:lstStyle/>
        <a:p>
          <a:endParaRPr lang="en-US"/>
        </a:p>
      </dgm:t>
    </dgm:pt>
    <dgm:pt modelId="{2AC01760-41E6-47E7-A46F-C89721F08891}" type="pres">
      <dgm:prSet presAssocID="{187C41EC-74DB-4BD8-873B-AD6DCF5A0F75}" presName="comp2" presStyleCnt="0"/>
      <dgm:spPr/>
      <dgm:t>
        <a:bodyPr/>
        <a:lstStyle/>
        <a:p>
          <a:endParaRPr lang="en-US"/>
        </a:p>
      </dgm:t>
    </dgm:pt>
    <dgm:pt modelId="{EDD682AF-41DA-41C8-84BB-1E900397F963}" type="pres">
      <dgm:prSet presAssocID="{187C41EC-74DB-4BD8-873B-AD6DCF5A0F75}" presName="circle2" presStyleLbl="node1" presStyleIdx="1" presStyleCnt="5"/>
      <dgm:spPr/>
      <dgm:t>
        <a:bodyPr/>
        <a:lstStyle/>
        <a:p>
          <a:endParaRPr lang="en-US"/>
        </a:p>
      </dgm:t>
    </dgm:pt>
    <dgm:pt modelId="{864AAC7A-21A6-4BC8-912B-5E526C471DA8}" type="pres">
      <dgm:prSet presAssocID="{187C41EC-74DB-4BD8-873B-AD6DCF5A0F75}" presName="c2text" presStyleLbl="node1" presStyleIdx="1" presStyleCnt="5">
        <dgm:presLayoutVars>
          <dgm:bulletEnabled val="1"/>
        </dgm:presLayoutVars>
      </dgm:prSet>
      <dgm:spPr/>
      <dgm:t>
        <a:bodyPr/>
        <a:lstStyle/>
        <a:p>
          <a:endParaRPr lang="en-US"/>
        </a:p>
      </dgm:t>
    </dgm:pt>
    <dgm:pt modelId="{9226BF13-5F8D-4FA9-BE4D-6492AB842976}" type="pres">
      <dgm:prSet presAssocID="{187C41EC-74DB-4BD8-873B-AD6DCF5A0F75}" presName="comp3" presStyleCnt="0"/>
      <dgm:spPr/>
      <dgm:t>
        <a:bodyPr/>
        <a:lstStyle/>
        <a:p>
          <a:endParaRPr lang="en-US"/>
        </a:p>
      </dgm:t>
    </dgm:pt>
    <dgm:pt modelId="{3C547C28-7DC6-4563-B481-4BFA474E85E4}" type="pres">
      <dgm:prSet presAssocID="{187C41EC-74DB-4BD8-873B-AD6DCF5A0F75}" presName="circle3" presStyleLbl="node1" presStyleIdx="2" presStyleCnt="5"/>
      <dgm:spPr/>
      <dgm:t>
        <a:bodyPr/>
        <a:lstStyle/>
        <a:p>
          <a:endParaRPr lang="en-US"/>
        </a:p>
      </dgm:t>
    </dgm:pt>
    <dgm:pt modelId="{DD2BAFA8-87F5-46C0-B03D-1D661A3F8102}" type="pres">
      <dgm:prSet presAssocID="{187C41EC-74DB-4BD8-873B-AD6DCF5A0F75}" presName="c3text" presStyleLbl="node1" presStyleIdx="2" presStyleCnt="5">
        <dgm:presLayoutVars>
          <dgm:bulletEnabled val="1"/>
        </dgm:presLayoutVars>
      </dgm:prSet>
      <dgm:spPr/>
      <dgm:t>
        <a:bodyPr/>
        <a:lstStyle/>
        <a:p>
          <a:endParaRPr lang="en-US"/>
        </a:p>
      </dgm:t>
    </dgm:pt>
    <dgm:pt modelId="{4DCA8AF2-DFA9-4731-B7C2-6952C8BC1CA5}" type="pres">
      <dgm:prSet presAssocID="{187C41EC-74DB-4BD8-873B-AD6DCF5A0F75}" presName="comp4" presStyleCnt="0"/>
      <dgm:spPr/>
      <dgm:t>
        <a:bodyPr/>
        <a:lstStyle/>
        <a:p>
          <a:endParaRPr lang="en-US"/>
        </a:p>
      </dgm:t>
    </dgm:pt>
    <dgm:pt modelId="{2BBE3082-2704-45E2-9C52-C06361E4FC6C}" type="pres">
      <dgm:prSet presAssocID="{187C41EC-74DB-4BD8-873B-AD6DCF5A0F75}" presName="circle4" presStyleLbl="node1" presStyleIdx="3" presStyleCnt="5"/>
      <dgm:spPr/>
      <dgm:t>
        <a:bodyPr/>
        <a:lstStyle/>
        <a:p>
          <a:endParaRPr lang="en-US"/>
        </a:p>
      </dgm:t>
    </dgm:pt>
    <dgm:pt modelId="{67E838CF-6560-4975-8204-4C82B49ADEB9}" type="pres">
      <dgm:prSet presAssocID="{187C41EC-74DB-4BD8-873B-AD6DCF5A0F75}" presName="c4text" presStyleLbl="node1" presStyleIdx="3" presStyleCnt="5">
        <dgm:presLayoutVars>
          <dgm:bulletEnabled val="1"/>
        </dgm:presLayoutVars>
      </dgm:prSet>
      <dgm:spPr/>
      <dgm:t>
        <a:bodyPr/>
        <a:lstStyle/>
        <a:p>
          <a:endParaRPr lang="en-US"/>
        </a:p>
      </dgm:t>
    </dgm:pt>
    <dgm:pt modelId="{EE2BD913-57E6-449C-AABD-4BB3B1246E83}" type="pres">
      <dgm:prSet presAssocID="{187C41EC-74DB-4BD8-873B-AD6DCF5A0F75}" presName="comp5" presStyleCnt="0"/>
      <dgm:spPr/>
      <dgm:t>
        <a:bodyPr/>
        <a:lstStyle/>
        <a:p>
          <a:endParaRPr lang="en-US"/>
        </a:p>
      </dgm:t>
    </dgm:pt>
    <dgm:pt modelId="{5F1C4C4B-8825-4B85-B426-72DEDC9C61F5}" type="pres">
      <dgm:prSet presAssocID="{187C41EC-74DB-4BD8-873B-AD6DCF5A0F75}" presName="circle5" presStyleLbl="node1" presStyleIdx="4" presStyleCnt="5"/>
      <dgm:spPr/>
      <dgm:t>
        <a:bodyPr/>
        <a:lstStyle/>
        <a:p>
          <a:endParaRPr lang="en-US"/>
        </a:p>
      </dgm:t>
    </dgm:pt>
    <dgm:pt modelId="{764B88B4-89C8-4329-BF9A-E6E85626C2E1}" type="pres">
      <dgm:prSet presAssocID="{187C41EC-74DB-4BD8-873B-AD6DCF5A0F75}" presName="c5text" presStyleLbl="node1" presStyleIdx="4" presStyleCnt="5">
        <dgm:presLayoutVars>
          <dgm:bulletEnabled val="1"/>
        </dgm:presLayoutVars>
      </dgm:prSet>
      <dgm:spPr/>
      <dgm:t>
        <a:bodyPr/>
        <a:lstStyle/>
        <a:p>
          <a:endParaRPr lang="en-US"/>
        </a:p>
      </dgm:t>
    </dgm:pt>
  </dgm:ptLst>
  <dgm:cxnLst>
    <dgm:cxn modelId="{74B06427-04DB-478D-B61A-9BB9CC77ABA1}" srcId="{187C41EC-74DB-4BD8-873B-AD6DCF5A0F75}" destId="{863BC465-2AC2-48F7-A7E5-8DE1A00945A2}" srcOrd="1" destOrd="0" parTransId="{3D635A03-7590-412E-B2EF-A115C9A7E3FD}" sibTransId="{DEC19F4A-961B-4407-BA37-5BEC5AA780B4}"/>
    <dgm:cxn modelId="{9121972F-7048-44E8-8BAB-B78B9182DF9C}" srcId="{187C41EC-74DB-4BD8-873B-AD6DCF5A0F75}" destId="{1FA18F07-F79F-4200-95CE-DC6DC0AB3C80}" srcOrd="4" destOrd="0" parTransId="{964184EF-2357-4F17-B35B-528AF2C76CD4}" sibTransId="{1FC27D9B-E3CD-46AB-9FA1-D33E097476A7}"/>
    <dgm:cxn modelId="{5D6A536A-A29F-4015-9392-77280C696200}" type="presOf" srcId="{863BC465-2AC2-48F7-A7E5-8DE1A00945A2}" destId="{EDD682AF-41DA-41C8-84BB-1E900397F963}" srcOrd="0" destOrd="0" presId="urn:microsoft.com/office/officeart/2005/8/layout/venn2"/>
    <dgm:cxn modelId="{39E045B2-B136-4D33-94A6-01C01D4222A7}" type="presOf" srcId="{C5C03C8F-712C-4473-A191-D67B209FD84C}" destId="{2BBE3082-2704-45E2-9C52-C06361E4FC6C}" srcOrd="0" destOrd="0" presId="urn:microsoft.com/office/officeart/2005/8/layout/venn2"/>
    <dgm:cxn modelId="{3935B308-69D3-4665-B7D8-69E184C67E5E}" type="presOf" srcId="{71927159-8035-4B34-8976-F9E523D171EE}" destId="{EE840C1E-40E2-46C7-A0FD-CDF1F0DE8AF5}" srcOrd="1" destOrd="0" presId="urn:microsoft.com/office/officeart/2005/8/layout/venn2"/>
    <dgm:cxn modelId="{19F35869-ADC2-44D3-970C-2FCCB592FDDC}" type="presOf" srcId="{71927159-8035-4B34-8976-F9E523D171EE}" destId="{79E166B5-EDF9-4DEC-A7A1-5623817940BF}" srcOrd="0" destOrd="0" presId="urn:microsoft.com/office/officeart/2005/8/layout/venn2"/>
    <dgm:cxn modelId="{B44755DD-71E1-4965-860F-27C7D13BD777}" type="presOf" srcId="{1FA18F07-F79F-4200-95CE-DC6DC0AB3C80}" destId="{5F1C4C4B-8825-4B85-B426-72DEDC9C61F5}" srcOrd="0" destOrd="0" presId="urn:microsoft.com/office/officeart/2005/8/layout/venn2"/>
    <dgm:cxn modelId="{525302AD-5486-4050-AF5C-3745333A539B}" type="presOf" srcId="{94C86F64-59A4-4988-A23A-341B52841592}" destId="{DD2BAFA8-87F5-46C0-B03D-1D661A3F8102}" srcOrd="1" destOrd="0" presId="urn:microsoft.com/office/officeart/2005/8/layout/venn2"/>
    <dgm:cxn modelId="{6A4E3793-0C81-4A70-8CF0-76A1DA38740E}" srcId="{187C41EC-74DB-4BD8-873B-AD6DCF5A0F75}" destId="{94C86F64-59A4-4988-A23A-341B52841592}" srcOrd="2" destOrd="0" parTransId="{A546CD89-7CF0-453E-9B67-6F4270264573}" sibTransId="{086272A1-9F20-4782-8010-66A0192FBEB0}"/>
    <dgm:cxn modelId="{DB3B21B6-FD01-437C-AA5A-2675D3BAD80B}" type="presOf" srcId="{1FA18F07-F79F-4200-95CE-DC6DC0AB3C80}" destId="{764B88B4-89C8-4329-BF9A-E6E85626C2E1}" srcOrd="1" destOrd="0" presId="urn:microsoft.com/office/officeart/2005/8/layout/venn2"/>
    <dgm:cxn modelId="{47274133-470D-447C-88D4-6145A6C181E3}" srcId="{187C41EC-74DB-4BD8-873B-AD6DCF5A0F75}" destId="{C5C03C8F-712C-4473-A191-D67B209FD84C}" srcOrd="3" destOrd="0" parTransId="{C1199B2B-B35C-45F3-BB41-D2D00BEFE409}" sibTransId="{3AD256D0-5F4F-47DF-B91D-407BEF2CA363}"/>
    <dgm:cxn modelId="{F131EEAF-AF57-433D-A162-EEBE4834CF1C}" type="presOf" srcId="{863BC465-2AC2-48F7-A7E5-8DE1A00945A2}" destId="{864AAC7A-21A6-4BC8-912B-5E526C471DA8}" srcOrd="1" destOrd="0" presId="urn:microsoft.com/office/officeart/2005/8/layout/venn2"/>
    <dgm:cxn modelId="{D0D23741-5653-439C-BBD5-F6FB4F4C1195}" type="presOf" srcId="{94C86F64-59A4-4988-A23A-341B52841592}" destId="{3C547C28-7DC6-4563-B481-4BFA474E85E4}" srcOrd="0" destOrd="0" presId="urn:microsoft.com/office/officeart/2005/8/layout/venn2"/>
    <dgm:cxn modelId="{A140C681-7BE5-465B-8AD2-E9B67772E2B4}" type="presOf" srcId="{187C41EC-74DB-4BD8-873B-AD6DCF5A0F75}" destId="{053076D6-5C6E-4B25-BFA2-01DD4985A6FD}" srcOrd="0" destOrd="0" presId="urn:microsoft.com/office/officeart/2005/8/layout/venn2"/>
    <dgm:cxn modelId="{3394D9C8-059F-4A19-AFC3-A7865BC75096}" type="presOf" srcId="{C5C03C8F-712C-4473-A191-D67B209FD84C}" destId="{67E838CF-6560-4975-8204-4C82B49ADEB9}" srcOrd="1" destOrd="0" presId="urn:microsoft.com/office/officeart/2005/8/layout/venn2"/>
    <dgm:cxn modelId="{12765258-8FF4-47A0-8F2E-ED9F011C94BD}" srcId="{187C41EC-74DB-4BD8-873B-AD6DCF5A0F75}" destId="{71927159-8035-4B34-8976-F9E523D171EE}" srcOrd="0" destOrd="0" parTransId="{64154CED-C2DA-47BB-A6D7-F201A432B357}" sibTransId="{64E11870-4EC7-4840-9698-13273A668D9B}"/>
    <dgm:cxn modelId="{84F8B5A4-CF22-460E-B032-C29A10375C97}" type="presParOf" srcId="{053076D6-5C6E-4B25-BFA2-01DD4985A6FD}" destId="{1DF31976-27A8-4355-868D-69F3EB00C401}" srcOrd="0" destOrd="0" presId="urn:microsoft.com/office/officeart/2005/8/layout/venn2"/>
    <dgm:cxn modelId="{A82F1CED-55DD-4ADF-8DEC-40CC5AC923B1}" type="presParOf" srcId="{1DF31976-27A8-4355-868D-69F3EB00C401}" destId="{79E166B5-EDF9-4DEC-A7A1-5623817940BF}" srcOrd="0" destOrd="0" presId="urn:microsoft.com/office/officeart/2005/8/layout/venn2"/>
    <dgm:cxn modelId="{078FD6B8-BA28-4EA7-93B0-7A2F0A212F88}" type="presParOf" srcId="{1DF31976-27A8-4355-868D-69F3EB00C401}" destId="{EE840C1E-40E2-46C7-A0FD-CDF1F0DE8AF5}" srcOrd="1" destOrd="0" presId="urn:microsoft.com/office/officeart/2005/8/layout/venn2"/>
    <dgm:cxn modelId="{72E397D1-B751-4694-9377-943BB987F0A5}" type="presParOf" srcId="{053076D6-5C6E-4B25-BFA2-01DD4985A6FD}" destId="{2AC01760-41E6-47E7-A46F-C89721F08891}" srcOrd="1" destOrd="0" presId="urn:microsoft.com/office/officeart/2005/8/layout/venn2"/>
    <dgm:cxn modelId="{C9A94AC0-01CE-4702-9432-94646C255229}" type="presParOf" srcId="{2AC01760-41E6-47E7-A46F-C89721F08891}" destId="{EDD682AF-41DA-41C8-84BB-1E900397F963}" srcOrd="0" destOrd="0" presId="urn:microsoft.com/office/officeart/2005/8/layout/venn2"/>
    <dgm:cxn modelId="{4FFA20C5-B7E8-4359-B231-53A04162BBCC}" type="presParOf" srcId="{2AC01760-41E6-47E7-A46F-C89721F08891}" destId="{864AAC7A-21A6-4BC8-912B-5E526C471DA8}" srcOrd="1" destOrd="0" presId="urn:microsoft.com/office/officeart/2005/8/layout/venn2"/>
    <dgm:cxn modelId="{E8A95D8E-9925-4875-AC31-9189040DA234}" type="presParOf" srcId="{053076D6-5C6E-4B25-BFA2-01DD4985A6FD}" destId="{9226BF13-5F8D-4FA9-BE4D-6492AB842976}" srcOrd="2" destOrd="0" presId="urn:microsoft.com/office/officeart/2005/8/layout/venn2"/>
    <dgm:cxn modelId="{53BD5F52-59BD-44AA-BB6B-F14BF3C46B32}" type="presParOf" srcId="{9226BF13-5F8D-4FA9-BE4D-6492AB842976}" destId="{3C547C28-7DC6-4563-B481-4BFA474E85E4}" srcOrd="0" destOrd="0" presId="urn:microsoft.com/office/officeart/2005/8/layout/venn2"/>
    <dgm:cxn modelId="{9EB2A568-8C5A-4CD6-A096-81D4692EED7E}" type="presParOf" srcId="{9226BF13-5F8D-4FA9-BE4D-6492AB842976}" destId="{DD2BAFA8-87F5-46C0-B03D-1D661A3F8102}" srcOrd="1" destOrd="0" presId="urn:microsoft.com/office/officeart/2005/8/layout/venn2"/>
    <dgm:cxn modelId="{476E7DAE-9994-4B08-86C7-B8C5885D9C92}" type="presParOf" srcId="{053076D6-5C6E-4B25-BFA2-01DD4985A6FD}" destId="{4DCA8AF2-DFA9-4731-B7C2-6952C8BC1CA5}" srcOrd="3" destOrd="0" presId="urn:microsoft.com/office/officeart/2005/8/layout/venn2"/>
    <dgm:cxn modelId="{99349BAB-1DB8-4A07-A04D-EB6F21B4F6F3}" type="presParOf" srcId="{4DCA8AF2-DFA9-4731-B7C2-6952C8BC1CA5}" destId="{2BBE3082-2704-45E2-9C52-C06361E4FC6C}" srcOrd="0" destOrd="0" presId="urn:microsoft.com/office/officeart/2005/8/layout/venn2"/>
    <dgm:cxn modelId="{8FF0620E-FE06-47A4-8E94-03A4F7F8DCBA}" type="presParOf" srcId="{4DCA8AF2-DFA9-4731-B7C2-6952C8BC1CA5}" destId="{67E838CF-6560-4975-8204-4C82B49ADEB9}" srcOrd="1" destOrd="0" presId="urn:microsoft.com/office/officeart/2005/8/layout/venn2"/>
    <dgm:cxn modelId="{88178D24-9E34-4F69-BF9C-347B90F90076}" type="presParOf" srcId="{053076D6-5C6E-4B25-BFA2-01DD4985A6FD}" destId="{EE2BD913-57E6-449C-AABD-4BB3B1246E83}" srcOrd="4" destOrd="0" presId="urn:microsoft.com/office/officeart/2005/8/layout/venn2"/>
    <dgm:cxn modelId="{2C954C67-0B44-4E1C-B3F2-619154012BBC}" type="presParOf" srcId="{EE2BD913-57E6-449C-AABD-4BB3B1246E83}" destId="{5F1C4C4B-8825-4B85-B426-72DEDC9C61F5}" srcOrd="0" destOrd="0" presId="urn:microsoft.com/office/officeart/2005/8/layout/venn2"/>
    <dgm:cxn modelId="{9D5830D0-4D6B-4BE9-A809-95D2B1007605}" type="presParOf" srcId="{EE2BD913-57E6-449C-AABD-4BB3B1246E83}" destId="{764B88B4-89C8-4329-BF9A-E6E85626C2E1}"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DD4F14-A077-475F-94FC-1A125F22987B}" type="doc">
      <dgm:prSet loTypeId="urn:microsoft.com/office/officeart/2005/8/layout/arrow5" loCatId="process" qsTypeId="urn:microsoft.com/office/officeart/2005/8/quickstyle/simple4" qsCatId="simple" csTypeId="urn:microsoft.com/office/officeart/2005/8/colors/accent2_2" csCatId="accent2" phldr="1"/>
      <dgm:spPr/>
      <dgm:t>
        <a:bodyPr/>
        <a:lstStyle/>
        <a:p>
          <a:endParaRPr lang="en-US"/>
        </a:p>
      </dgm:t>
    </dgm:pt>
    <dgm:pt modelId="{31A9B8C8-9192-40F8-8AC1-24798184276C}">
      <dgm:prSet/>
      <dgm:spPr/>
      <dgm:t>
        <a:bodyPr/>
        <a:lstStyle/>
        <a:p>
          <a:pPr rtl="0"/>
          <a:r>
            <a:rPr lang="en-US" smtClean="0"/>
            <a:t>A static rule-set is an unchanging statement to be applied to packet header, such as blocking all incoming traffic with certain source addresses.</a:t>
          </a:r>
          <a:endParaRPr lang="en-US" dirty="0"/>
        </a:p>
      </dgm:t>
    </dgm:pt>
    <dgm:pt modelId="{16464BBA-6B77-4FC8-8E99-812D82BDD036}" type="parTrans" cxnId="{41ACE75F-98E0-4E3B-B1E1-B37D9F034E64}">
      <dgm:prSet/>
      <dgm:spPr/>
      <dgm:t>
        <a:bodyPr/>
        <a:lstStyle/>
        <a:p>
          <a:endParaRPr lang="en-US"/>
        </a:p>
      </dgm:t>
    </dgm:pt>
    <dgm:pt modelId="{2B075E1F-747A-47E8-BCAE-C13E8F67E9EA}" type="sibTrans" cxnId="{41ACE75F-98E0-4E3B-B1E1-B37D9F034E64}">
      <dgm:prSet/>
      <dgm:spPr/>
      <dgm:t>
        <a:bodyPr/>
        <a:lstStyle/>
        <a:p>
          <a:endParaRPr lang="en-US"/>
        </a:p>
      </dgm:t>
    </dgm:pt>
    <dgm:pt modelId="{69B12B4B-D5AD-41B8-A172-AC146412A8D9}">
      <dgm:prSet/>
      <dgm:spPr/>
      <dgm:t>
        <a:bodyPr/>
        <a:lstStyle/>
        <a:p>
          <a:pPr rtl="0"/>
          <a:r>
            <a:rPr lang="en-US" smtClean="0"/>
            <a:t>A dynamic rule set often is the result of coordinating a firewall and an IDS. </a:t>
          </a:r>
          <a:endParaRPr lang="en-US" dirty="0"/>
        </a:p>
      </dgm:t>
    </dgm:pt>
    <dgm:pt modelId="{36536F93-F207-46ED-8D5E-B7B90912050E}" type="parTrans" cxnId="{52A3570B-D3BD-4A33-AB1C-24784F6B4389}">
      <dgm:prSet/>
      <dgm:spPr/>
      <dgm:t>
        <a:bodyPr/>
        <a:lstStyle/>
        <a:p>
          <a:endParaRPr lang="en-US"/>
        </a:p>
      </dgm:t>
    </dgm:pt>
    <dgm:pt modelId="{3D24B9C2-E5BF-4556-95B7-CA1277116C48}" type="sibTrans" cxnId="{52A3570B-D3BD-4A33-AB1C-24784F6B4389}">
      <dgm:prSet/>
      <dgm:spPr/>
      <dgm:t>
        <a:bodyPr/>
        <a:lstStyle/>
        <a:p>
          <a:endParaRPr lang="en-US"/>
        </a:p>
      </dgm:t>
    </dgm:pt>
    <dgm:pt modelId="{09FA83A8-72E9-4B25-B266-EC3ADFBE72A1}" type="pres">
      <dgm:prSet presAssocID="{C9DD4F14-A077-475F-94FC-1A125F22987B}" presName="diagram" presStyleCnt="0">
        <dgm:presLayoutVars>
          <dgm:dir/>
          <dgm:resizeHandles val="exact"/>
        </dgm:presLayoutVars>
      </dgm:prSet>
      <dgm:spPr/>
      <dgm:t>
        <a:bodyPr/>
        <a:lstStyle/>
        <a:p>
          <a:endParaRPr lang="en-US"/>
        </a:p>
      </dgm:t>
    </dgm:pt>
    <dgm:pt modelId="{9CE977B3-4F68-43CD-9898-28E554FC84E0}" type="pres">
      <dgm:prSet presAssocID="{31A9B8C8-9192-40F8-8AC1-24798184276C}" presName="arrow" presStyleLbl="node1" presStyleIdx="0" presStyleCnt="2" custRadScaleRad="91705">
        <dgm:presLayoutVars>
          <dgm:bulletEnabled val="1"/>
        </dgm:presLayoutVars>
      </dgm:prSet>
      <dgm:spPr/>
      <dgm:t>
        <a:bodyPr/>
        <a:lstStyle/>
        <a:p>
          <a:endParaRPr lang="en-US"/>
        </a:p>
      </dgm:t>
    </dgm:pt>
    <dgm:pt modelId="{B7CCE1FA-3EF4-41E6-A9C8-A19881EF3EE9}" type="pres">
      <dgm:prSet presAssocID="{69B12B4B-D5AD-41B8-A172-AC146412A8D9}" presName="arrow" presStyleLbl="node1" presStyleIdx="1" presStyleCnt="2" custRadScaleRad="91750">
        <dgm:presLayoutVars>
          <dgm:bulletEnabled val="1"/>
        </dgm:presLayoutVars>
      </dgm:prSet>
      <dgm:spPr/>
      <dgm:t>
        <a:bodyPr/>
        <a:lstStyle/>
        <a:p>
          <a:endParaRPr lang="en-US"/>
        </a:p>
      </dgm:t>
    </dgm:pt>
  </dgm:ptLst>
  <dgm:cxnLst>
    <dgm:cxn modelId="{41ACE75F-98E0-4E3B-B1E1-B37D9F034E64}" srcId="{C9DD4F14-A077-475F-94FC-1A125F22987B}" destId="{31A9B8C8-9192-40F8-8AC1-24798184276C}" srcOrd="0" destOrd="0" parTransId="{16464BBA-6B77-4FC8-8E99-812D82BDD036}" sibTransId="{2B075E1F-747A-47E8-BCAE-C13E8F67E9EA}"/>
    <dgm:cxn modelId="{6208C988-DACE-4EB1-A4B9-39AE9CAA532D}" type="presOf" srcId="{69B12B4B-D5AD-41B8-A172-AC146412A8D9}" destId="{B7CCE1FA-3EF4-41E6-A9C8-A19881EF3EE9}" srcOrd="0" destOrd="0" presId="urn:microsoft.com/office/officeart/2005/8/layout/arrow5"/>
    <dgm:cxn modelId="{3D1C602A-9E57-4B46-9AFC-5FB0CABE1647}" type="presOf" srcId="{31A9B8C8-9192-40F8-8AC1-24798184276C}" destId="{9CE977B3-4F68-43CD-9898-28E554FC84E0}" srcOrd="0" destOrd="0" presId="urn:microsoft.com/office/officeart/2005/8/layout/arrow5"/>
    <dgm:cxn modelId="{52A3570B-D3BD-4A33-AB1C-24784F6B4389}" srcId="{C9DD4F14-A077-475F-94FC-1A125F22987B}" destId="{69B12B4B-D5AD-41B8-A172-AC146412A8D9}" srcOrd="1" destOrd="0" parTransId="{36536F93-F207-46ED-8D5E-B7B90912050E}" sibTransId="{3D24B9C2-E5BF-4556-95B7-CA1277116C48}"/>
    <dgm:cxn modelId="{73C26156-B58D-44C9-9580-81D20CC53481}" type="presOf" srcId="{C9DD4F14-A077-475F-94FC-1A125F22987B}" destId="{09FA83A8-72E9-4B25-B266-EC3ADFBE72A1}" srcOrd="0" destOrd="0" presId="urn:microsoft.com/office/officeart/2005/8/layout/arrow5"/>
    <dgm:cxn modelId="{E36A3945-E0BC-452E-A4DB-9927E3C04369}" type="presParOf" srcId="{09FA83A8-72E9-4B25-B266-EC3ADFBE72A1}" destId="{9CE977B3-4F68-43CD-9898-28E554FC84E0}" srcOrd="0" destOrd="0" presId="urn:microsoft.com/office/officeart/2005/8/layout/arrow5"/>
    <dgm:cxn modelId="{FD53FCB3-DDF8-4D06-ADCD-E42C51B2C436}" type="presParOf" srcId="{09FA83A8-72E9-4B25-B266-EC3ADFBE72A1}" destId="{B7CCE1FA-3EF4-41E6-A9C8-A19881EF3EE9}"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E166B5-EDF9-4DEC-A7A1-5623817940BF}">
      <dsp:nvSpPr>
        <dsp:cNvPr id="0" name=""/>
        <dsp:cNvSpPr/>
      </dsp:nvSpPr>
      <dsp:spPr>
        <a:xfrm>
          <a:off x="0" y="533400"/>
          <a:ext cx="3429000" cy="3429000"/>
        </a:xfrm>
        <a:prstGeom prst="ellipse">
          <a:avLst/>
        </a:prstGeom>
        <a:solidFill>
          <a:schemeClr val="accent6">
            <a:shade val="50000"/>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US" sz="800" kern="1200" dirty="0" smtClean="0"/>
            <a:t>Perimeter Defense</a:t>
          </a:r>
          <a:endParaRPr lang="en-US" sz="800" kern="1200" dirty="0"/>
        </a:p>
      </dsp:txBody>
      <dsp:txXfrm>
        <a:off x="1071562" y="704850"/>
        <a:ext cx="1285875" cy="342900"/>
      </dsp:txXfrm>
    </dsp:sp>
    <dsp:sp modelId="{EDD682AF-41DA-41C8-84BB-1E900397F963}">
      <dsp:nvSpPr>
        <dsp:cNvPr id="0" name=""/>
        <dsp:cNvSpPr/>
      </dsp:nvSpPr>
      <dsp:spPr>
        <a:xfrm>
          <a:off x="257174" y="1047750"/>
          <a:ext cx="2914650" cy="2914650"/>
        </a:xfrm>
        <a:prstGeom prst="ellipse">
          <a:avLst/>
        </a:prstGeom>
        <a:solidFill>
          <a:schemeClr val="accent6">
            <a:shade val="50000"/>
            <a:hueOff val="164956"/>
            <a:satOff val="-7496"/>
            <a:lumOff val="1789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US" sz="800" kern="1200" dirty="0" smtClean="0"/>
            <a:t>Network Defense</a:t>
          </a:r>
          <a:endParaRPr lang="en-US" sz="800" kern="1200" dirty="0"/>
        </a:p>
      </dsp:txBody>
      <dsp:txXfrm>
        <a:off x="1086028" y="1215342"/>
        <a:ext cx="1256942" cy="335184"/>
      </dsp:txXfrm>
    </dsp:sp>
    <dsp:sp modelId="{3C547C28-7DC6-4563-B481-4BFA474E85E4}">
      <dsp:nvSpPr>
        <dsp:cNvPr id="0" name=""/>
        <dsp:cNvSpPr/>
      </dsp:nvSpPr>
      <dsp:spPr>
        <a:xfrm>
          <a:off x="514349" y="1562099"/>
          <a:ext cx="2400300" cy="2400300"/>
        </a:xfrm>
        <a:prstGeom prst="ellipse">
          <a:avLst/>
        </a:prstGeom>
        <a:solidFill>
          <a:schemeClr val="accent6">
            <a:shade val="50000"/>
            <a:hueOff val="329912"/>
            <a:satOff val="-14991"/>
            <a:lumOff val="35788"/>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US" sz="800" kern="1200" dirty="0" smtClean="0"/>
            <a:t>Host Defense </a:t>
          </a:r>
          <a:endParaRPr lang="en-US" sz="800" kern="1200" dirty="0"/>
        </a:p>
      </dsp:txBody>
      <dsp:txXfrm>
        <a:off x="1093422" y="1727720"/>
        <a:ext cx="1242155" cy="331241"/>
      </dsp:txXfrm>
    </dsp:sp>
    <dsp:sp modelId="{2BBE3082-2704-45E2-9C52-C06361E4FC6C}">
      <dsp:nvSpPr>
        <dsp:cNvPr id="0" name=""/>
        <dsp:cNvSpPr/>
      </dsp:nvSpPr>
      <dsp:spPr>
        <a:xfrm>
          <a:off x="771524" y="2076450"/>
          <a:ext cx="1885950" cy="1885950"/>
        </a:xfrm>
        <a:prstGeom prst="ellipse">
          <a:avLst/>
        </a:prstGeom>
        <a:solidFill>
          <a:schemeClr val="accent6">
            <a:shade val="50000"/>
            <a:hueOff val="329912"/>
            <a:satOff val="-14991"/>
            <a:lumOff val="35788"/>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US" sz="800" kern="1200" dirty="0" smtClean="0"/>
            <a:t>Application Defense</a:t>
          </a:r>
          <a:endParaRPr lang="en-US" sz="800" kern="1200" dirty="0"/>
        </a:p>
      </dsp:txBody>
      <dsp:txXfrm>
        <a:off x="1205293" y="2246185"/>
        <a:ext cx="1018413" cy="339471"/>
      </dsp:txXfrm>
    </dsp:sp>
    <dsp:sp modelId="{5F1C4C4B-8825-4B85-B426-72DEDC9C61F5}">
      <dsp:nvSpPr>
        <dsp:cNvPr id="0" name=""/>
        <dsp:cNvSpPr/>
      </dsp:nvSpPr>
      <dsp:spPr>
        <a:xfrm>
          <a:off x="1028700" y="2590800"/>
          <a:ext cx="1371600" cy="1371600"/>
        </a:xfrm>
        <a:prstGeom prst="ellipse">
          <a:avLst/>
        </a:prstGeom>
        <a:solidFill>
          <a:schemeClr val="accent6">
            <a:shade val="50000"/>
            <a:hueOff val="164956"/>
            <a:satOff val="-7496"/>
            <a:lumOff val="1789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896" tIns="56896" rIns="56896" bIns="56896" numCol="1" spcCol="1270" anchor="ctr" anchorCtr="0">
          <a:noAutofit/>
        </a:bodyPr>
        <a:lstStyle/>
        <a:p>
          <a:pPr lvl="0" algn="ctr" defTabSz="355600">
            <a:lnSpc>
              <a:spcPct val="90000"/>
            </a:lnSpc>
            <a:spcBef>
              <a:spcPct val="0"/>
            </a:spcBef>
            <a:spcAft>
              <a:spcPct val="35000"/>
            </a:spcAft>
          </a:pPr>
          <a:r>
            <a:rPr lang="en-US" sz="800" kern="1200" dirty="0" smtClean="0"/>
            <a:t>Data &amp; Resources</a:t>
          </a:r>
          <a:endParaRPr lang="en-US" sz="800" kern="1200" dirty="0"/>
        </a:p>
      </dsp:txBody>
      <dsp:txXfrm>
        <a:off x="1229566" y="2933700"/>
        <a:ext cx="969867" cy="685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E977B3-4F68-43CD-9898-28E554FC84E0}">
      <dsp:nvSpPr>
        <dsp:cNvPr id="0" name=""/>
        <dsp:cNvSpPr/>
      </dsp:nvSpPr>
      <dsp:spPr>
        <a:xfrm rot="16200000">
          <a:off x="298463" y="802"/>
          <a:ext cx="1750994" cy="1750994"/>
        </a:xfrm>
        <a:prstGeom prst="downArrow">
          <a:avLst>
            <a:gd name="adj1" fmla="val 50000"/>
            <a:gd name="adj2" fmla="val 35000"/>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900" kern="1200" smtClean="0"/>
            <a:t>A static rule-set is an unchanging statement to be applied to packet header, such as blocking all incoming traffic with certain source addresses.</a:t>
          </a:r>
          <a:endParaRPr lang="en-US" sz="900" kern="1200" dirty="0"/>
        </a:p>
      </dsp:txBody>
      <dsp:txXfrm rot="5400000">
        <a:off x="298464" y="438549"/>
        <a:ext cx="1444570" cy="875497"/>
      </dsp:txXfrm>
    </dsp:sp>
    <dsp:sp modelId="{B7CCE1FA-3EF4-41E6-A9C8-A19881EF3EE9}">
      <dsp:nvSpPr>
        <dsp:cNvPr id="0" name=""/>
        <dsp:cNvSpPr/>
      </dsp:nvSpPr>
      <dsp:spPr>
        <a:xfrm rot="5400000">
          <a:off x="6773867" y="802"/>
          <a:ext cx="1750994" cy="1750994"/>
        </a:xfrm>
        <a:prstGeom prst="downArrow">
          <a:avLst>
            <a:gd name="adj1" fmla="val 50000"/>
            <a:gd name="adj2" fmla="val 35000"/>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rtl="0">
            <a:lnSpc>
              <a:spcPct val="90000"/>
            </a:lnSpc>
            <a:spcBef>
              <a:spcPct val="0"/>
            </a:spcBef>
            <a:spcAft>
              <a:spcPct val="35000"/>
            </a:spcAft>
          </a:pPr>
          <a:r>
            <a:rPr lang="en-US" sz="900" kern="1200" smtClean="0"/>
            <a:t>A dynamic rule set often is the result of coordinating a firewall and an IDS. </a:t>
          </a:r>
          <a:endParaRPr lang="en-US" sz="900" kern="1200" dirty="0"/>
        </a:p>
      </dsp:txBody>
      <dsp:txXfrm rot="-5400000">
        <a:off x="7080292" y="438551"/>
        <a:ext cx="1444570" cy="875497"/>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7152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6D440D76-5D6B-459D-91F8-82B746112DD7}" type="datetimeFigureOut">
              <a:rPr lang="en-US" smtClean="0"/>
              <a:pPr/>
              <a:t>9/16/2013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71B31FC9-2046-4DBD-BF72-14CC0C181E25}" type="slidenum">
              <a:rPr lang="en-US" smtClean="0"/>
              <a:pPr/>
              <a:t>‹#›</a:t>
            </a:fld>
            <a:endParaRPr lang="en-US"/>
          </a:p>
        </p:txBody>
      </p:sp>
    </p:spTree>
    <p:extLst>
      <p:ext uri="{BB962C8B-B14F-4D97-AF65-F5344CB8AC3E}">
        <p14:creationId xmlns:p14="http://schemas.microsoft.com/office/powerpoint/2010/main" val="3770487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sz="1300" dirty="0" smtClean="0"/>
              <a:t>Surprisingly, companies must also be wary of human error. Employees, whether they are computer novices or computer savvy, can make such mistakes as erroneously installing virus protection software or accidentally overlooking warnings regarding security threats.</a:t>
            </a:r>
          </a:p>
          <a:p>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491A7A-6B58-431D-BF53-BD6C7F26EEB6}" type="slidenum">
              <a:rPr lang="en-US"/>
              <a:pPr/>
              <a:t>16</a:t>
            </a:fld>
            <a:endParaRPr lang="en-US"/>
          </a:p>
        </p:txBody>
      </p:sp>
      <p:sp>
        <p:nvSpPr>
          <p:cNvPr id="23554" name="Rectangle 2"/>
          <p:cNvSpPr>
            <a:spLocks noGrp="1" noRot="1" noChangeAspect="1" noChangeArrowheads="1" noTextEdit="1"/>
          </p:cNvSpPr>
          <p:nvPr>
            <p:ph type="sldImg"/>
          </p:nvPr>
        </p:nvSpPr>
        <p:spPr>
          <a:xfrm>
            <a:off x="-131763" y="158750"/>
            <a:ext cx="7405688" cy="5556250"/>
          </a:xfrm>
          <a:ln/>
        </p:spPr>
      </p:sp>
      <p:sp>
        <p:nvSpPr>
          <p:cNvPr id="23555" name="Rectangle 3"/>
          <p:cNvSpPr>
            <a:spLocks noGrp="1" noChangeArrowheads="1"/>
          </p:cNvSpPr>
          <p:nvPr>
            <p:ph type="body" idx="1"/>
          </p:nvPr>
        </p:nvSpPr>
        <p:spPr>
          <a:xfrm>
            <a:off x="311880" y="5910769"/>
            <a:ext cx="6507692" cy="3967311"/>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565C00-FC48-4E24-8378-0A5512CCE948}" type="slidenum">
              <a:rPr lang="en-GB"/>
              <a:pPr/>
              <a:t>19</a:t>
            </a:fld>
            <a:endParaRPr lang="en-GB"/>
          </a:p>
        </p:txBody>
      </p:sp>
      <p:sp>
        <p:nvSpPr>
          <p:cNvPr id="446466" name="Rectangle 2"/>
          <p:cNvSpPr>
            <a:spLocks noGrp="1" noRot="1" noChangeAspect="1" noChangeArrowheads="1" noTextEdit="1"/>
          </p:cNvSpPr>
          <p:nvPr>
            <p:ph type="sldImg"/>
          </p:nvPr>
        </p:nvSpPr>
        <p:spPr bwMode="auto">
          <a:xfrm>
            <a:off x="993775" y="768350"/>
            <a:ext cx="5114925" cy="3836988"/>
          </a:xfrm>
          <a:prstGeom prst="rect">
            <a:avLst/>
          </a:prstGeom>
          <a:solidFill>
            <a:srgbClr val="FFFFFF"/>
          </a:solidFill>
          <a:ln>
            <a:solidFill>
              <a:srgbClr val="000000"/>
            </a:solidFill>
            <a:miter lim="800000"/>
            <a:headEnd/>
            <a:tailEnd/>
          </a:ln>
        </p:spPr>
      </p:sp>
      <p:sp>
        <p:nvSpPr>
          <p:cNvPr id="446467" name="Rectangle 3"/>
          <p:cNvSpPr>
            <a:spLocks noGrp="1" noChangeArrowheads="1"/>
          </p:cNvSpPr>
          <p:nvPr>
            <p:ph type="body" idx="1"/>
          </p:nvPr>
        </p:nvSpPr>
        <p:spPr bwMode="auto">
          <a:xfrm>
            <a:off x="945905" y="4861441"/>
            <a:ext cx="5207491" cy="4605576"/>
          </a:xfrm>
          <a:prstGeom prst="rect">
            <a:avLst/>
          </a:prstGeom>
          <a:solidFill>
            <a:srgbClr val="FFFFFF"/>
          </a:solidFill>
          <a:ln>
            <a:solidFill>
              <a:srgbClr val="000000"/>
            </a:solidFill>
            <a:miter lim="800000"/>
            <a:headEnd/>
            <a:tailEnd/>
          </a:ln>
        </p:spPr>
        <p:txBody>
          <a:bodyPr/>
          <a:lstStyle/>
          <a:p>
            <a:r>
              <a:rPr lang="en-US"/>
              <a:t>A firewall is a barrier to keep destructive forces away from your property. </a:t>
            </a:r>
          </a:p>
          <a:p>
            <a:r>
              <a:rPr lang="en-US" b="1"/>
              <a:t>Packet filtering</a:t>
            </a:r>
            <a:r>
              <a:rPr lang="en-US"/>
              <a:t> - Packets (small chunks of data) are analyzed against a set of </a:t>
            </a:r>
            <a:r>
              <a:rPr lang="en-US" b="1"/>
              <a:t>filters</a:t>
            </a:r>
            <a:r>
              <a:rPr lang="en-US"/>
              <a:t>. Packets that make it through the filters are sent to the requesting system and all others are discarded. </a:t>
            </a:r>
          </a:p>
          <a:p>
            <a:r>
              <a:rPr lang="en-US" b="1"/>
              <a:t>Proxy service</a:t>
            </a:r>
            <a:r>
              <a:rPr lang="en-US"/>
              <a:t> - Information from the Internet is retrieved by the firewall and then sent to the requesting system and vice versa. </a:t>
            </a:r>
          </a:p>
          <a:p>
            <a:r>
              <a:rPr lang="en-US" b="1"/>
              <a:t>Stateful inspection Dynamic packet filtering</a:t>
            </a:r>
            <a:r>
              <a:rPr lang="en-US"/>
              <a:t> - A newer method that doesn't examine the contents of each packet but instead compares certain key parts of the packet to a database of trusted information. Information traveling from inside the firewall to the outside is monitored for specific defining characteristics, then incoming information is compared to these characteristics. If the comparison yields a reasonable match, the information is allowed through. Otherwise it is discarded. </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a:cs typeface="Arial" charset="0"/>
              </a:rPr>
              <a:t>Date</a:t>
            </a:r>
          </a:p>
        </p:txBody>
      </p:sp>
      <p:sp>
        <p:nvSpPr>
          <p:cNvPr id="15362" name="Rectangle 6"/>
          <p:cNvSpPr>
            <a:spLocks noGrp="1" noChangeArrowheads="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cs typeface="Arial" charset="0"/>
              </a:rPr>
              <a:t>PwC </a:t>
            </a:r>
          </a:p>
        </p:txBody>
      </p:sp>
      <p:sp>
        <p:nvSpPr>
          <p:cNvPr id="1536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8C9B08-4495-4B41-AFEB-7C4E0DA42655}" type="slidenum">
              <a:rPr lang="en-US">
                <a:cs typeface="Arial" charset="0"/>
              </a:rPr>
              <a:pPr fontAlgn="base">
                <a:spcBef>
                  <a:spcPct val="0"/>
                </a:spcBef>
                <a:spcAft>
                  <a:spcPct val="0"/>
                </a:spcAft>
                <a:defRPr/>
              </a:pPr>
              <a:t>2</a:t>
            </a:fld>
            <a:endParaRPr lang="en-US">
              <a:cs typeface="Arial" charset="0"/>
            </a:endParaRPr>
          </a:p>
        </p:txBody>
      </p:sp>
      <p:sp>
        <p:nvSpPr>
          <p:cNvPr id="1536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5" name="Rectangle 3"/>
          <p:cNvSpPr>
            <a:spLocks noGrp="1" noChangeArrowheads="1"/>
          </p:cNvSpPr>
          <p:nvPr>
            <p:ph type="body" idx="1"/>
          </p:nvPr>
        </p:nvSpPr>
        <p:spPr bwMode="auto">
          <a:xfrm>
            <a:off x="946574" y="4861441"/>
            <a:ext cx="5206153" cy="4605576"/>
          </a:xfrm>
          <a:noFill/>
        </p:spPr>
        <p:txBody>
          <a:bodyPr wrap="square" numCol="1" anchor="t" anchorCtr="0" compatLnSpc="1">
            <a:prstTxWarp prst="textNoShape">
              <a:avLst/>
            </a:prstTxWarp>
          </a:bodyPr>
          <a:lstStyle/>
          <a:p>
            <a:pPr marL="247620" indent="-247620">
              <a:spcBef>
                <a:spcPct val="0"/>
              </a:spcBef>
            </a:pPr>
            <a:r>
              <a:rPr lang="en-US" b="1" dirty="0" smtClean="0"/>
              <a:t>Review session objectives.</a:t>
            </a:r>
          </a:p>
          <a:p>
            <a:pPr marL="247620" indent="-247620">
              <a:spcBef>
                <a:spcPct val="0"/>
              </a:spcBef>
            </a:pPr>
            <a:endParaRPr lang="en-US" b="1" dirty="0" smtClean="0"/>
          </a:p>
          <a:p>
            <a:pPr marL="247620" indent="-247620">
              <a:spcBef>
                <a:spcPct val="0"/>
              </a:spcBef>
            </a:pPr>
            <a:r>
              <a:rPr lang="en-US" b="1" dirty="0" smtClean="0"/>
              <a:t>Show slide 3.</a:t>
            </a:r>
          </a:p>
          <a:p>
            <a:pPr marL="247620" indent="-247620">
              <a:spcBef>
                <a:spcPct val="0"/>
              </a:spcBef>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smtClean="0"/>
              <a:t>The primary firewall receives all traffic, determines which application is being targeted, and hands off the traffic to the appropriate proxy server. Common proxy servers are the domain name server (DNS), Web server (HTTP), and mail (SMTP) server. Proxy servers frequently cache requests and responses, providing potential performance benefits.</a:t>
            </a:r>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E11C26E8-9BA3-44EE-8F64-3D659B22B492}" type="slidenum">
              <a:rPr lang="en-GB"/>
              <a:pPr/>
              <a:t>3</a:t>
            </a:fld>
            <a:endParaRPr lang="en-GB"/>
          </a:p>
        </p:txBody>
      </p:sp>
      <p:sp>
        <p:nvSpPr>
          <p:cNvPr id="954370" name="Rectangle 2"/>
          <p:cNvSpPr>
            <a:spLocks noGrp="1" noRot="1" noChangeAspect="1" noChangeArrowheads="1" noTextEdit="1"/>
          </p:cNvSpPr>
          <p:nvPr>
            <p:ph type="sldImg"/>
          </p:nvPr>
        </p:nvSpPr>
        <p:spPr>
          <a:ln/>
        </p:spPr>
      </p:sp>
      <p:sp>
        <p:nvSpPr>
          <p:cNvPr id="954371"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Firewalls typically allow only the traffic necessary for business purposes, or only “known good” traffic. </a:t>
            </a:r>
          </a:p>
          <a:p>
            <a:r>
              <a:rPr lang="en-US" dirty="0" smtClean="0"/>
              <a:t>IPS units typically are configured to disallow traffic that triggers signatures, or “known bad” traffic, while allowing all else. </a:t>
            </a:r>
          </a:p>
          <a:p>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03D36D3F-E9AA-49D5-BEE2-47F6AB979433}" type="slidenum">
              <a:rPr lang="en-GB"/>
              <a:pPr/>
              <a:t>4</a:t>
            </a:fld>
            <a:endParaRPr lang="en-GB"/>
          </a:p>
        </p:txBody>
      </p:sp>
      <p:sp>
        <p:nvSpPr>
          <p:cNvPr id="956418" name="Rectangle 2"/>
          <p:cNvSpPr>
            <a:spLocks noGrp="1" noRot="1" noChangeAspect="1" noChangeArrowheads="1" noTextEdit="1"/>
          </p:cNvSpPr>
          <p:nvPr>
            <p:ph type="sldImg"/>
          </p:nvPr>
        </p:nvSpPr>
        <p:spPr>
          <a:ln/>
        </p:spPr>
      </p:sp>
      <p:sp>
        <p:nvSpPr>
          <p:cNvPr id="956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r>
              <a:rPr lang="en-GB"/>
              <a:t>Date</a:t>
            </a:r>
          </a:p>
        </p:txBody>
      </p:sp>
      <p:sp>
        <p:nvSpPr>
          <p:cNvPr id="7" name="Rectangle 7"/>
          <p:cNvSpPr>
            <a:spLocks noGrp="1" noChangeArrowheads="1"/>
          </p:cNvSpPr>
          <p:nvPr>
            <p:ph type="sldNum" sz="quarter" idx="5"/>
          </p:nvPr>
        </p:nvSpPr>
        <p:spPr>
          <a:ln/>
        </p:spPr>
        <p:txBody>
          <a:bodyPr/>
          <a:lstStyle/>
          <a:p>
            <a:fld id="{063FE69C-4DDE-4EE7-884D-23994BFF0B8F}" type="slidenum">
              <a:rPr lang="en-GB"/>
              <a:pPr/>
              <a:t>5</a:t>
            </a:fld>
            <a:endParaRPr lang="en-GB"/>
          </a:p>
        </p:txBody>
      </p:sp>
      <p:sp>
        <p:nvSpPr>
          <p:cNvPr id="782338" name="Rectangle 2"/>
          <p:cNvSpPr>
            <a:spLocks noGrp="1" noRot="1" noChangeAspect="1" noChangeArrowheads="1" noTextEdit="1"/>
          </p:cNvSpPr>
          <p:nvPr>
            <p:ph type="sldImg"/>
          </p:nvPr>
        </p:nvSpPr>
        <p:spPr>
          <a:ln/>
        </p:spPr>
      </p:sp>
      <p:sp>
        <p:nvSpPr>
          <p:cNvPr id="78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58</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59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9CFCE4-9B76-410C-BB97-99641E105B55}" type="slidenum">
              <a:rPr lang="en-US"/>
              <a:pPr/>
              <a:t>6</a:t>
            </a:fld>
            <a:endParaRPr lang="en-US"/>
          </a:p>
        </p:txBody>
      </p:sp>
      <p:sp>
        <p:nvSpPr>
          <p:cNvPr id="270338" name="Rectangle 2"/>
          <p:cNvSpPr>
            <a:spLocks noGrp="1" noRot="1" noChangeAspect="1" noChangeArrowheads="1" noTextEdit="1"/>
          </p:cNvSpPr>
          <p:nvPr>
            <p:ph type="sldImg"/>
          </p:nvPr>
        </p:nvSpPr>
        <p:spPr bwMode="auto">
          <a:xfrm>
            <a:off x="1552575" y="0"/>
            <a:ext cx="4075113" cy="3057525"/>
          </a:xfrm>
          <a:prstGeom prst="rect">
            <a:avLst/>
          </a:prstGeom>
          <a:solidFill>
            <a:srgbClr val="FFFFFF"/>
          </a:solidFill>
          <a:ln>
            <a:solidFill>
              <a:srgbClr val="000000"/>
            </a:solidFill>
            <a:miter lim="800000"/>
            <a:headEnd/>
            <a:tailEnd/>
          </a:ln>
        </p:spPr>
      </p:sp>
      <p:sp>
        <p:nvSpPr>
          <p:cNvPr id="270339" name="Rectangle 3"/>
          <p:cNvSpPr>
            <a:spLocks noGrp="1" noChangeArrowheads="1"/>
          </p:cNvSpPr>
          <p:nvPr>
            <p:ph type="body" idx="1"/>
          </p:nvPr>
        </p:nvSpPr>
        <p:spPr bwMode="auto">
          <a:xfrm>
            <a:off x="0" y="3143990"/>
            <a:ext cx="7099300" cy="6624458"/>
          </a:xfrm>
          <a:prstGeom prst="rect">
            <a:avLst/>
          </a:prstGeom>
          <a:solidFill>
            <a:srgbClr val="FFFFFF"/>
          </a:solidFill>
          <a:ln>
            <a:solidFill>
              <a:srgbClr val="000000"/>
            </a:solidFill>
            <a:miter lim="800000"/>
            <a:headEnd/>
            <a:tailEnd/>
          </a:ln>
        </p:spPr>
        <p:txBody>
          <a:bodyPr lIns="99034" tIns="49517" rIns="99034" bIns="49517"/>
          <a:lstStyle/>
          <a:p>
            <a:r>
              <a:rPr lang="en-US" sz="1500" b="1" dirty="0"/>
              <a:t>Next is a WAN if you have 2 or more geographically dispersed networks, you can connect them.  A simplistic view is using 2 Routers </a:t>
            </a:r>
            <a:r>
              <a:rPr lang="en-US" sz="1500" b="1" dirty="0">
                <a:solidFill>
                  <a:srgbClr val="000000"/>
                </a:solidFill>
              </a:rPr>
              <a:t>Router allows networks to interconnect.  Routers can determine the fastest route for data to travel.) and a </a:t>
            </a:r>
            <a:r>
              <a:rPr lang="en-US" sz="1500" b="1" dirty="0"/>
              <a:t>T-1 line (dedicated phone connection).</a:t>
            </a:r>
          </a:p>
          <a:p>
            <a:endParaRPr lang="en-US" sz="1500" b="1" dirty="0"/>
          </a:p>
          <a:p>
            <a:r>
              <a:rPr lang="en-US" sz="1500" b="1" dirty="0"/>
              <a:t>In this situation, everyone can share but again, everyone's actions affect each other.</a:t>
            </a:r>
          </a:p>
          <a:p>
            <a:endParaRPr lang="en-US" sz="1500" b="1" dirty="0"/>
          </a:p>
          <a:p>
            <a:r>
              <a:rPr lang="en-US" sz="1500" b="1" dirty="0"/>
              <a:t>How many of you share information within your Agency but reside in Separate Buildings?</a:t>
            </a:r>
          </a:p>
          <a:p>
            <a:endParaRPr lang="en-US" sz="1500" b="1" dirty="0"/>
          </a:p>
          <a:p>
            <a:r>
              <a:rPr lang="en-US" sz="1500" b="1" dirty="0"/>
              <a:t>What is missing?  Where is the Security?</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60</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61</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63</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64</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65</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66</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67</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68</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B31FC9-2046-4DBD-BF72-14CC0C181E25}" type="slidenum">
              <a:rPr lang="en-US" smtClean="0"/>
              <a:pPr/>
              <a:t>69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CF2577-0210-457F-B62F-2B1CCCDFD4AB}" type="slidenum">
              <a:rPr lang="en-US" smtClean="0"/>
              <a:pPr/>
              <a:t>7</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70</a:t>
            </a:fld>
            <a:endParaRPr lang="en-GB">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and more communication is taking place via e-mail; mobile workers, telecommuters, and branch offices are using the Internet to remotely connect to their corporate networks; and commercial transactions completed over the Internet, via the World Wide Web, now account for large portions of corporate revenue.</a:t>
            </a:r>
          </a:p>
          <a:p>
            <a:pPr defTabSz="990478">
              <a:defRPr/>
            </a:pPr>
            <a:r>
              <a:rPr lang="en-US" dirty="0" smtClean="0"/>
              <a:t>Although network attacks are presumably more serious when they are inflicted upon businesses that store sensitive data, such as personal medical or financial records, the consequences of attacks on any entity range from mildly inconvenient to completely debilitating—important data can be lost, privacy can be violated, and several hours, or even days, of network downtime can ensue.</a:t>
            </a:r>
          </a:p>
          <a:p>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Furthermore, with the recent pervasiveness of remote connectivity technologies, businesses are expanding to include larger numbers of telecommuters, branch offices, and business partners. </a:t>
            </a:r>
          </a:p>
          <a:p>
            <a:endParaRPr lang="en-US" dirty="0"/>
          </a:p>
        </p:txBody>
      </p:sp>
      <p:sp>
        <p:nvSpPr>
          <p:cNvPr id="4" name="Slide Number Placeholder 3"/>
          <p:cNvSpPr>
            <a:spLocks noGrp="1"/>
          </p:cNvSpPr>
          <p:nvPr>
            <p:ph type="sldNum" sz="quarter" idx="10"/>
          </p:nvPr>
        </p:nvSpPr>
        <p:spPr/>
        <p:txBody>
          <a:bodyPr/>
          <a:lstStyle/>
          <a:p>
            <a:fld id="{71B31FC9-2046-4DBD-BF72-14CC0C181E2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US" smtClean="0"/>
              <a:t>Click to edit Master title style</a:t>
            </a:r>
            <a:endParaRPr lang="en-GB"/>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US" smtClean="0"/>
              <a:t>Click to edit Master subtitle style</a:t>
            </a:r>
            <a:endParaRPr lang="en-GB"/>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smtClean="0"/>
              <a:t>Slide </a:t>
            </a:r>
            <a:fld id="{2F5AE6B0-108B-4DB6-A0AA-FF1EFE69CB07}"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379413"/>
            <a:ext cx="2205037" cy="5156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379413"/>
            <a:ext cx="6464300" cy="5156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smtClean="0"/>
              <a:t>Slide </a:t>
            </a:r>
            <a:fld id="{349188C0-3C51-43F7-969E-F1DEFEFD580F}"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60338" y="3995738"/>
            <a:ext cx="4333875"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0"/>
          </p:nvPr>
        </p:nvSpPr>
        <p:spPr>
          <a:xfrm>
            <a:off x="6810375" y="6550025"/>
            <a:ext cx="2159000" cy="161925"/>
          </a:xfrm>
        </p:spPr>
        <p:txBody>
          <a:bodyPr/>
          <a:lstStyle>
            <a:lvl1pPr>
              <a:defRPr/>
            </a:lvl1pPr>
          </a:lstStyle>
          <a:p>
            <a:r>
              <a:rPr lang="en-US"/>
              <a:t>Slide </a:t>
            </a:r>
            <a:fld id="{90EF5F39-4B2A-4A00-9490-FDA499E1365C}" type="slidenum">
              <a:rPr lang="en-US"/>
              <a:pPr/>
              <a:t>‹#›</a:t>
            </a:fld>
            <a:endParaRPr lang="en-US"/>
          </a:p>
        </p:txBody>
      </p:sp>
      <p:sp>
        <p:nvSpPr>
          <p:cNvPr id="7" name="Footer Placeholder 6"/>
          <p:cNvSpPr>
            <a:spLocks noGrp="1"/>
          </p:cNvSpPr>
          <p:nvPr>
            <p:ph type="ftr" sz="quarter" idx="11"/>
          </p:nvPr>
        </p:nvSpPr>
        <p:spPr>
          <a:xfrm>
            <a:off x="168275" y="6367463"/>
            <a:ext cx="5399088" cy="161925"/>
          </a:xfrm>
        </p:spPr>
        <p:txBody>
          <a:bodyPr/>
          <a:lstStyle>
            <a:lvl1pPr>
              <a:defRPr/>
            </a:lvl1pPr>
          </a:lstStyle>
          <a:p>
            <a:r>
              <a:rPr lang="en-US" dirty="0" smtClean="0"/>
              <a:t> </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7"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8"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US" smtClean="0"/>
              <a:t>Slide </a:t>
            </a:r>
            <a:fld id="{9A1EF602-F888-4F36-82AA-14A198071B95}" type="slidenum">
              <a:rPr lang="en-US" smtClean="0"/>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20015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20015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US" smtClean="0"/>
              <a:t>Slide </a:t>
            </a:r>
            <a:fld id="{72C13894-899E-455F-BC57-0CC19A3AB99D}"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US" smtClean="0"/>
              <a:t>Slide </a:t>
            </a:r>
            <a:fld id="{351EB0B5-0E2F-4221-BC69-1C2C2EBF7E60}" type="slidenum">
              <a:rPr lang="en-US" smtClean="0"/>
              <a:pPr/>
              <a:t>‹#›</a:t>
            </a:fld>
            <a:endParaRPr lang="en-US"/>
          </a:p>
        </p:txBody>
      </p:sp>
      <p:sp>
        <p:nvSpPr>
          <p:cNvPr id="8" name="Footer Placeholder 7"/>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US" smtClean="0"/>
              <a:t>Slide </a:t>
            </a:r>
            <a:fld id="{971C35CF-2A1C-4995-A761-7669DC210A48}" type="slidenum">
              <a:rPr lang="en-US" smtClean="0"/>
              <a:pPr/>
              <a:t>‹#›</a:t>
            </a:fld>
            <a:endParaRPr lang="en-US"/>
          </a:p>
        </p:txBody>
      </p:sp>
      <p:sp>
        <p:nvSpPr>
          <p:cNvPr id="4" name="Footer Placeholder 3"/>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US" smtClean="0"/>
              <a:t>Slide </a:t>
            </a:r>
            <a:fld id="{4D3FEDF6-CB42-4948-A972-047693A7FDC4}" type="slidenum">
              <a:rPr lang="en-US" smtClean="0"/>
              <a:pPr/>
              <a:t>‹#›</a:t>
            </a:fld>
            <a:endParaRPr lang="en-US"/>
          </a:p>
        </p:txBody>
      </p:sp>
      <p:sp>
        <p:nvSpPr>
          <p:cNvPr id="3" name="Footer Placeholder 2"/>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smtClean="0"/>
              <a:t>Slide </a:t>
            </a:r>
            <a:fld id="{0AA5F833-FBB9-4F57-B581-B7CDF6A56D9C}"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smtClean="0"/>
              <a:t>Slide </a:t>
            </a:r>
            <a:fld id="{21CD7D08-A5CA-4BF2-BD69-5162CB60F4A3}" type="slidenum">
              <a:rPr lang="en-US" smtClean="0"/>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t>
            </a:r>
            <a:endParaRPr lang="en-US"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5500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spcBef>
                <a:spcPct val="0"/>
              </a:spcBef>
              <a:spcAft>
                <a:spcPct val="0"/>
              </a:spcAft>
              <a:buSzTx/>
              <a:defRPr sz="1100"/>
            </a:lvl1pPr>
          </a:lstStyle>
          <a:p>
            <a:r>
              <a:rPr lang="en-US" smtClean="0"/>
              <a:t>Slide </a:t>
            </a:r>
            <a:fld id="{DC27F23C-648C-4CF1-8E41-44F5CB6E278E}" type="slidenum">
              <a:rPr lang="en-US" smtClean="0"/>
              <a:pPr/>
              <a:t>‹#›</a:t>
            </a:fld>
            <a:endParaRPr lang="en-US"/>
          </a:p>
        </p:txBody>
      </p:sp>
      <p:sp>
        <p:nvSpPr>
          <p:cNvPr id="654340" name="Rectangle 4"/>
          <p:cNvSpPr>
            <a:spLocks noGrp="1" noChangeArrowheads="1"/>
          </p:cNvSpPr>
          <p:nvPr>
            <p:ph type="title"/>
          </p:nvPr>
        </p:nvSpPr>
        <p:spPr bwMode="black">
          <a:xfrm>
            <a:off x="160338" y="379413"/>
            <a:ext cx="8805862" cy="755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title style</a:t>
            </a:r>
            <a:endParaRPr lang="en-GB" smtClean="0"/>
          </a:p>
        </p:txBody>
      </p:sp>
      <p:sp>
        <p:nvSpPr>
          <p:cNvPr id="654341" name="Rectangle 5"/>
          <p:cNvSpPr>
            <a:spLocks noGrp="1" noChangeArrowheads="1"/>
          </p:cNvSpPr>
          <p:nvPr>
            <p:ph type="body" idx="1"/>
          </p:nvPr>
        </p:nvSpPr>
        <p:spPr bwMode="auto">
          <a:xfrm>
            <a:off x="160338" y="1200150"/>
            <a:ext cx="8821737" cy="433546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smtClean="0"/>
              <a:t>Click to edit Master text styles, Click to edit Master text styles,</a:t>
            </a:r>
            <a:br>
              <a:rPr lang="en-GB" smtClean="0"/>
            </a:br>
            <a:r>
              <a:rPr lang="en-GB" smtClean="0"/>
              <a:t>Click to edit Master text styles.</a:t>
            </a:r>
          </a:p>
          <a:p>
            <a:pPr lvl="1"/>
            <a:r>
              <a:rPr lang="en-GB" smtClean="0"/>
              <a:t>Second level, Click to edit Master text stylesClick </a:t>
            </a:r>
            <a:br>
              <a:rPr lang="en-GB" smtClean="0"/>
            </a:br>
            <a:r>
              <a:rPr lang="en-GB" smtClean="0"/>
              <a:t>to edit Master text styles.</a:t>
            </a:r>
          </a:p>
          <a:p>
            <a:pPr lvl="2"/>
            <a:r>
              <a:rPr lang="en-GB" smtClean="0"/>
              <a:t>Third level, Click to edit Master text stylesClick </a:t>
            </a:r>
            <a:br>
              <a:rPr lang="en-GB" smtClean="0"/>
            </a:br>
            <a:r>
              <a:rPr lang="en-GB" smtClean="0"/>
              <a:t>to edit Master text styles.</a:t>
            </a:r>
          </a:p>
          <a:p>
            <a:pPr lvl="3"/>
            <a:r>
              <a:rPr lang="en-GB" smtClean="0"/>
              <a:t>Fourth level, Click to edit Master text stylesClick </a:t>
            </a:r>
            <a:br>
              <a:rPr lang="en-GB" smtClean="0"/>
            </a:br>
            <a:r>
              <a:rPr lang="en-GB" smtClean="0"/>
              <a:t>to edit Master text styles.</a:t>
            </a:r>
          </a:p>
          <a:p>
            <a:pPr lvl="4"/>
            <a:r>
              <a:rPr lang="en-GB" smtClean="0"/>
              <a:t>Fifth level, Click to edit Master text stylesClick </a:t>
            </a:r>
            <a:br>
              <a:rPr lang="en-GB" smtClean="0"/>
            </a:br>
            <a:r>
              <a:rPr lang="en-GB" smtClean="0"/>
              <a:t>to edit Master text styles</a:t>
            </a:r>
          </a:p>
        </p:txBody>
      </p:sp>
      <p:sp>
        <p:nvSpPr>
          <p:cNvPr id="654342" name="Rectangle 6"/>
          <p:cNvSpPr>
            <a:spLocks noGrp="1" noChangeArrowheads="1"/>
          </p:cNvSpPr>
          <p:nvPr>
            <p:ph type="ftr" sz="quarter" idx="3"/>
          </p:nvPr>
        </p:nvSpPr>
        <p:spPr bwMode="auto">
          <a:xfrm>
            <a:off x="168275" y="6367463"/>
            <a:ext cx="5399088"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spcBef>
                <a:spcPct val="0"/>
              </a:spcBef>
              <a:spcAft>
                <a:spcPct val="0"/>
              </a:spcAft>
              <a:buSzTx/>
              <a:defRPr sz="1100"/>
            </a:lvl1pPr>
          </a:lstStyle>
          <a:p>
            <a:r>
              <a:rPr lang="en-US" smtClean="0"/>
              <a:t> </a:t>
            </a:r>
            <a:endParaRPr lang="en-US" dirty="0"/>
          </a:p>
        </p:txBody>
      </p:sp>
      <p:sp>
        <p:nvSpPr>
          <p:cNvPr id="654343" name="Text Box 7"/>
          <p:cNvSpPr txBox="1">
            <a:spLocks noChangeArrowheads="1"/>
          </p:cNvSpPr>
          <p:nvPr/>
        </p:nvSpPr>
        <p:spPr bwMode="auto">
          <a:xfrm>
            <a:off x="168275" y="6550025"/>
            <a:ext cx="2159000" cy="161925"/>
          </a:xfrm>
          <a:prstGeom prst="rect">
            <a:avLst/>
          </a:prstGeom>
          <a:noFill/>
          <a:ln w="9525">
            <a:noFill/>
            <a:miter lim="800000"/>
            <a:headEnd/>
            <a:tailEnd/>
          </a:ln>
          <a:effectLst/>
        </p:spPr>
        <p:txBody>
          <a:bodyPr lIns="0" tIns="0" rIns="0" bIns="0" anchor="b"/>
          <a:lstStyle/>
          <a:p>
            <a:pPr>
              <a:spcBef>
                <a:spcPct val="0"/>
              </a:spcBef>
              <a:spcAft>
                <a:spcPct val="0"/>
              </a:spcAft>
              <a:buSzTx/>
            </a:pPr>
            <a:r>
              <a:rPr lang="en-GB" sz="1100"/>
              <a:t>PricewaterhouseCoopers</a:t>
            </a:r>
          </a:p>
        </p:txBody>
      </p:sp>
      <p:sp>
        <p:nvSpPr>
          <p:cNvPr id="7" name="Text Box 31"/>
          <p:cNvSpPr txBox="1">
            <a:spLocks noChangeArrowheads="1"/>
          </p:cNvSpPr>
          <p:nvPr userDrawn="1"/>
        </p:nvSpPr>
        <p:spPr bwMode="auto">
          <a:xfrm>
            <a:off x="6802438" y="6372225"/>
            <a:ext cx="2159000" cy="161925"/>
          </a:xfrm>
          <a:prstGeom prst="rect">
            <a:avLst/>
          </a:prstGeom>
          <a:noFill/>
          <a:ln w="9525">
            <a:noFill/>
            <a:miter lim="800000"/>
            <a:headEnd/>
            <a:tailEnd/>
          </a:ln>
          <a:effectLst/>
        </p:spPr>
        <p:txBody>
          <a:bodyPr lIns="0" tIns="0" rIns="0" bIns="0" anchor="b"/>
          <a:lstStyle/>
          <a:p>
            <a:pPr algn="r">
              <a:buSzTx/>
            </a:pPr>
            <a:r>
              <a:rPr lang="en-US" sz="1100">
                <a:solidFill>
                  <a:schemeClr val="bg2"/>
                </a:solidFill>
              </a:rPr>
              <a:t>February 2007</a:t>
            </a:r>
          </a:p>
        </p:txBody>
      </p:sp>
    </p:spTree>
  </p:cSld>
  <p:clrMap bg1="dk2" tx1="lt1" bg2="dk1" tx2="lt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ransition>
    <p:fade thruBlk="1"/>
  </p:transition>
  <p:hf hdr="0" dt="0"/>
  <p:txStyles>
    <p:titleStyle>
      <a:lvl1pPr algn="l" rtl="0" eaLnBrk="1" fontAlgn="base" hangingPunct="1">
        <a:spcBef>
          <a:spcPct val="0"/>
        </a:spcBef>
        <a:spcAft>
          <a:spcPct val="0"/>
        </a:spcAft>
        <a:defRPr sz="2400">
          <a:solidFill>
            <a:schemeClr val="folHlink"/>
          </a:solidFill>
          <a:latin typeface="+mj-lt"/>
          <a:ea typeface="+mj-ea"/>
          <a:cs typeface="+mj-cs"/>
        </a:defRPr>
      </a:lvl1pPr>
      <a:lvl2pPr algn="l" rtl="0" eaLnBrk="1" fontAlgn="base" hangingPunct="1">
        <a:spcBef>
          <a:spcPct val="0"/>
        </a:spcBef>
        <a:spcAft>
          <a:spcPct val="0"/>
        </a:spcAft>
        <a:defRPr sz="2400">
          <a:solidFill>
            <a:schemeClr val="folHlink"/>
          </a:solidFill>
          <a:latin typeface="Arial" pitchFamily="34" charset="0"/>
          <a:cs typeface="Arial" pitchFamily="34" charset="0"/>
        </a:defRPr>
      </a:lvl2pPr>
      <a:lvl3pPr algn="l" rtl="0" eaLnBrk="1" fontAlgn="base" hangingPunct="1">
        <a:spcBef>
          <a:spcPct val="0"/>
        </a:spcBef>
        <a:spcAft>
          <a:spcPct val="0"/>
        </a:spcAft>
        <a:defRPr sz="2400">
          <a:solidFill>
            <a:schemeClr val="folHlink"/>
          </a:solidFill>
          <a:latin typeface="Arial" pitchFamily="34" charset="0"/>
          <a:cs typeface="Arial" pitchFamily="34" charset="0"/>
        </a:defRPr>
      </a:lvl3pPr>
      <a:lvl4pPr algn="l" rtl="0" eaLnBrk="1" fontAlgn="base" hangingPunct="1">
        <a:spcBef>
          <a:spcPct val="0"/>
        </a:spcBef>
        <a:spcAft>
          <a:spcPct val="0"/>
        </a:spcAft>
        <a:defRPr sz="2400">
          <a:solidFill>
            <a:schemeClr val="folHlink"/>
          </a:solidFill>
          <a:latin typeface="Arial" pitchFamily="34" charset="0"/>
          <a:cs typeface="Arial" pitchFamily="34" charset="0"/>
        </a:defRPr>
      </a:lvl4pPr>
      <a:lvl5pPr algn="l" rtl="0" eaLnBrk="1" fontAlgn="base" hangingPunct="1">
        <a:spcBef>
          <a:spcPct val="0"/>
        </a:spcBef>
        <a:spcAft>
          <a:spcPct val="0"/>
        </a:spcAft>
        <a:defRPr sz="2400">
          <a:solidFill>
            <a:schemeClr val="folHlink"/>
          </a:solidFill>
          <a:latin typeface="Arial" pitchFamily="34" charset="0"/>
          <a:cs typeface="Arial" pitchFamily="34" charset="0"/>
        </a:defRPr>
      </a:lvl5pPr>
      <a:lvl6pPr marL="457200" algn="l" rtl="0" eaLnBrk="1" fontAlgn="base" hangingPunct="1">
        <a:spcBef>
          <a:spcPct val="0"/>
        </a:spcBef>
        <a:spcAft>
          <a:spcPct val="0"/>
        </a:spcAft>
        <a:defRPr sz="2400">
          <a:solidFill>
            <a:schemeClr val="folHlink"/>
          </a:solidFill>
          <a:latin typeface="Arial" pitchFamily="34" charset="0"/>
          <a:cs typeface="Arial" pitchFamily="34" charset="0"/>
        </a:defRPr>
      </a:lvl6pPr>
      <a:lvl7pPr marL="914400" algn="l" rtl="0" eaLnBrk="1" fontAlgn="base" hangingPunct="1">
        <a:spcBef>
          <a:spcPct val="0"/>
        </a:spcBef>
        <a:spcAft>
          <a:spcPct val="0"/>
        </a:spcAft>
        <a:defRPr sz="2400">
          <a:solidFill>
            <a:schemeClr val="folHlink"/>
          </a:solidFill>
          <a:latin typeface="Arial" pitchFamily="34" charset="0"/>
          <a:cs typeface="Arial" pitchFamily="34" charset="0"/>
        </a:defRPr>
      </a:lvl7pPr>
      <a:lvl8pPr marL="1371600" algn="l" rtl="0" eaLnBrk="1" fontAlgn="base" hangingPunct="1">
        <a:spcBef>
          <a:spcPct val="0"/>
        </a:spcBef>
        <a:spcAft>
          <a:spcPct val="0"/>
        </a:spcAft>
        <a:defRPr sz="2400">
          <a:solidFill>
            <a:schemeClr val="folHlink"/>
          </a:solidFill>
          <a:latin typeface="Arial" pitchFamily="34" charset="0"/>
          <a:cs typeface="Arial" pitchFamily="34" charset="0"/>
        </a:defRPr>
      </a:lvl8pPr>
      <a:lvl9pPr marL="1828800" algn="l" rtl="0" eaLnBrk="1" fontAlgn="base" hangingPunct="1">
        <a:spcBef>
          <a:spcPct val="0"/>
        </a:spcBef>
        <a:spcAft>
          <a:spcPct val="0"/>
        </a:spcAft>
        <a:defRPr sz="2400">
          <a:solidFill>
            <a:schemeClr val="folHlink"/>
          </a:solidFill>
          <a:latin typeface="Arial" pitchFamily="34" charset="0"/>
          <a:cs typeface="Arial" pitchFamily="34" charset="0"/>
        </a:defRPr>
      </a:lvl9pPr>
    </p:titleStyle>
    <p:bodyStyle>
      <a:lvl1pPr algn="l" defTabSz="695325" rtl="0" eaLnBrk="1" fontAlgn="base" hangingPunct="1">
        <a:spcBef>
          <a:spcPct val="20000"/>
        </a:spcBef>
        <a:spcAft>
          <a:spcPct val="20000"/>
        </a:spcAft>
        <a:buSzPct val="90000"/>
        <a:buFont typeface="Arial" pitchFamily="34" charset="0"/>
        <a:defRPr>
          <a:solidFill>
            <a:schemeClr val="bg2"/>
          </a:solidFill>
          <a:latin typeface="+mn-lt"/>
          <a:ea typeface="+mn-ea"/>
          <a:cs typeface="+mn-cs"/>
        </a:defRPr>
      </a:lvl1pPr>
      <a:lvl2pPr marL="358775" indent="-357188" algn="l" defTabSz="695325" rtl="0" eaLnBrk="1" fontAlgn="base" hangingPunct="1">
        <a:spcBef>
          <a:spcPct val="0"/>
        </a:spcBef>
        <a:spcAft>
          <a:spcPct val="20000"/>
        </a:spcAft>
        <a:buChar char="•"/>
        <a:defRPr>
          <a:solidFill>
            <a:schemeClr val="bg2"/>
          </a:solidFill>
          <a:latin typeface="+mn-lt"/>
          <a:cs typeface="+mn-cs"/>
        </a:defRPr>
      </a:lvl2pPr>
      <a:lvl3pPr marL="723900" indent="-363538"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3pPr>
      <a:lvl4pPr marL="1076325" indent="-350838" algn="l" defTabSz="695325" rtl="0" eaLnBrk="1" fontAlgn="base" hangingPunct="1">
        <a:spcBef>
          <a:spcPct val="0"/>
        </a:spcBef>
        <a:spcAft>
          <a:spcPct val="20000"/>
        </a:spcAft>
        <a:buChar char="•"/>
        <a:defRPr>
          <a:solidFill>
            <a:schemeClr val="bg2"/>
          </a:solidFill>
          <a:latin typeface="+mn-lt"/>
          <a:cs typeface="+mn-cs"/>
        </a:defRPr>
      </a:lvl4pPr>
      <a:lvl5pPr marL="14382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5pPr>
      <a:lvl6pPr marL="18954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6pPr>
      <a:lvl7pPr marL="23526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7pPr>
      <a:lvl8pPr marL="28098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8pPr>
      <a:lvl9pPr marL="3267075" indent="-360363" algn="l" defTabSz="695325" rtl="0" eaLnBrk="1" fontAlgn="base" hangingPunct="1">
        <a:spcBef>
          <a:spcPct val="0"/>
        </a:spcBef>
        <a:spcAft>
          <a:spcPct val="20000"/>
        </a:spcAft>
        <a:buFont typeface="Arial" pitchFamily="34" charset="0"/>
        <a:buChar char="-"/>
        <a:defRPr>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51.xml"/><Relationship Id="rId7"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oleObject" Target="../embeddings/oleObject1.bin"/></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3" name="Text Box 72"/>
          <p:cNvSpPr txBox="1">
            <a:spLocks noChangeArrowheads="1"/>
          </p:cNvSpPr>
          <p:nvPr/>
        </p:nvSpPr>
        <p:spPr bwMode="auto">
          <a:xfrm>
            <a:off x="55110" y="381000"/>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t>Course: Information Security Management in e-Governance</a:t>
            </a:r>
          </a:p>
          <a:p>
            <a:pPr marL="0" lvl="1">
              <a:spcBef>
                <a:spcPts val="600"/>
              </a:spcBef>
            </a:pPr>
            <a:endParaRPr lang="en-US" sz="3200" dirty="0" smtClean="0"/>
          </a:p>
          <a:p>
            <a:pPr>
              <a:spcBef>
                <a:spcPts val="600"/>
              </a:spcBef>
            </a:pPr>
            <a:r>
              <a:rPr lang="en-US" sz="3200" dirty="0" smtClean="0"/>
              <a:t>Day 2</a:t>
            </a:r>
            <a:endParaRPr lang="en-US" sz="2000" dirty="0"/>
          </a:p>
        </p:txBody>
      </p:sp>
      <p:sp>
        <p:nvSpPr>
          <p:cNvPr id="4" name="Text Box 72"/>
          <p:cNvSpPr txBox="1">
            <a:spLocks noChangeArrowheads="1"/>
          </p:cNvSpPr>
          <p:nvPr/>
        </p:nvSpPr>
        <p:spPr bwMode="auto">
          <a:xfrm>
            <a:off x="84138" y="5008602"/>
            <a:ext cx="8877300" cy="1107996"/>
          </a:xfrm>
          <a:prstGeom prst="rect">
            <a:avLst/>
          </a:prstGeom>
          <a:noFill/>
          <a:ln w="9525">
            <a:noFill/>
            <a:miter lim="800000"/>
            <a:headEnd/>
            <a:tailEnd/>
          </a:ln>
        </p:spPr>
        <p:txBody>
          <a:bodyPr lIns="63500" tIns="0" rIns="64800" bIns="0">
            <a:spAutoFit/>
          </a:bodyPr>
          <a:lstStyle/>
          <a:p>
            <a:pPr>
              <a:spcBef>
                <a:spcPts val="600"/>
              </a:spcBef>
            </a:pPr>
            <a:r>
              <a:rPr lang="en-US" sz="3600" smtClean="0"/>
              <a:t>Session </a:t>
            </a:r>
            <a:r>
              <a:rPr lang="en-US" sz="3600" smtClean="0"/>
              <a:t>4: </a:t>
            </a:r>
            <a:r>
              <a:rPr lang="en-US" sz="3600" dirty="0" smtClean="0"/>
              <a:t>Securing your network (WAN and LAN)</a:t>
            </a:r>
            <a:endParaRPr lang="en-US" sz="2400" dirty="0"/>
          </a:p>
        </p:txBody>
      </p:sp>
    </p:spTree>
  </p:cSld>
  <p:clrMapOvr>
    <a:overrideClrMapping bg1="dk2" tx1="lt1" bg2="dk1" tx2="lt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 are the enemies?</a:t>
            </a:r>
            <a:endParaRPr lang="en-US" dirty="0"/>
          </a:p>
        </p:txBody>
      </p:sp>
      <p:sp>
        <p:nvSpPr>
          <p:cNvPr id="3" name="Content Placeholder 2"/>
          <p:cNvSpPr>
            <a:spLocks noGrp="1"/>
          </p:cNvSpPr>
          <p:nvPr>
            <p:ph idx="1"/>
          </p:nvPr>
        </p:nvSpPr>
        <p:spPr/>
        <p:txBody>
          <a:bodyPr/>
          <a:lstStyle/>
          <a:p>
            <a:r>
              <a:rPr lang="en-US" b="1" dirty="0" smtClean="0"/>
              <a:t>Hackers</a:t>
            </a:r>
          </a:p>
          <a:p>
            <a:pPr marL="342900" indent="-342900">
              <a:buFont typeface="Arial" pitchFamily="34" charset="0"/>
              <a:buChar char="•"/>
            </a:pPr>
            <a:r>
              <a:rPr lang="en-US" sz="1600" dirty="0" smtClean="0"/>
              <a:t>This generic term applies to computer enthusiasts who take pleasure in gaining access to other people’s computers or networks.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Many hackers are content with simply breaking in and leaving their “footprints,” which are joke applications or messages on computer desktops.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Other hackers, often referred to as “crackers,” are more malicious, crashing entire computer systems, stealing or damaging confidential data, defacing Web pages, and ultimately disrupting business.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Some amateur hackers merely locate hacking tools online and deploy them without much understanding of how they work or their effects.</a:t>
            </a:r>
            <a:endParaRPr lang="en-US" sz="1600"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10</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 are the enemies?</a:t>
            </a:r>
            <a:endParaRPr lang="en-US" dirty="0"/>
          </a:p>
        </p:txBody>
      </p:sp>
      <p:sp>
        <p:nvSpPr>
          <p:cNvPr id="3" name="Content Placeholder 2"/>
          <p:cNvSpPr>
            <a:spLocks noGrp="1"/>
          </p:cNvSpPr>
          <p:nvPr>
            <p:ph idx="1"/>
          </p:nvPr>
        </p:nvSpPr>
        <p:spPr>
          <a:xfrm>
            <a:off x="160338" y="1150937"/>
            <a:ext cx="8821737" cy="4945063"/>
          </a:xfrm>
        </p:spPr>
        <p:txBody>
          <a:bodyPr/>
          <a:lstStyle/>
          <a:p>
            <a:pPr>
              <a:spcBef>
                <a:spcPts val="900"/>
              </a:spcBef>
              <a:spcAft>
                <a:spcPts val="600"/>
              </a:spcAft>
            </a:pPr>
            <a:r>
              <a:rPr lang="en-US" b="1" dirty="0" smtClean="0"/>
              <a:t>Unaware Staff</a:t>
            </a:r>
          </a:p>
          <a:p>
            <a:pPr marL="228600" indent="-228600">
              <a:spcBef>
                <a:spcPts val="900"/>
              </a:spcBef>
              <a:spcAft>
                <a:spcPts val="600"/>
              </a:spcAft>
              <a:buFont typeface="Arial" pitchFamily="34" charset="0"/>
              <a:buChar char="•"/>
            </a:pPr>
            <a:r>
              <a:rPr lang="en-US" sz="1600" dirty="0" smtClean="0"/>
              <a:t>As employees focus on their specific job duties, they often overlook standard network security rules</a:t>
            </a:r>
          </a:p>
          <a:p>
            <a:pPr marL="228600" indent="-228600">
              <a:spcBef>
                <a:spcPts val="900"/>
              </a:spcBef>
              <a:spcAft>
                <a:spcPts val="600"/>
              </a:spcAft>
              <a:buFont typeface="Arial" pitchFamily="34" charset="0"/>
              <a:buChar char="•"/>
            </a:pPr>
            <a:r>
              <a:rPr lang="en-US" sz="1600" dirty="0" smtClean="0"/>
              <a:t>They might choose passwords that are very simple to remember so that they can log on to their networks easily</a:t>
            </a:r>
          </a:p>
          <a:p>
            <a:pPr marL="228600" indent="-228600">
              <a:spcBef>
                <a:spcPts val="900"/>
              </a:spcBef>
              <a:spcAft>
                <a:spcPts val="600"/>
              </a:spcAft>
              <a:buFont typeface="Arial" pitchFamily="34" charset="0"/>
              <a:buChar char="•"/>
            </a:pPr>
            <a:r>
              <a:rPr lang="en-US" sz="1600" dirty="0" smtClean="0"/>
              <a:t>Such passwords might be easy to guess or crack by hackers using simple common sense or a widely available password cracking software utility</a:t>
            </a:r>
          </a:p>
          <a:p>
            <a:pPr marL="228600" indent="-228600">
              <a:spcBef>
                <a:spcPts val="900"/>
              </a:spcBef>
              <a:spcAft>
                <a:spcPts val="600"/>
              </a:spcAft>
              <a:buFont typeface="Arial" pitchFamily="34" charset="0"/>
              <a:buChar char="•"/>
            </a:pPr>
            <a:r>
              <a:rPr lang="en-US" sz="1600" dirty="0" smtClean="0"/>
              <a:t>Employees can unconsciously cause other security breaches including the accidental contraction and spreading of computer viruses</a:t>
            </a:r>
          </a:p>
          <a:p>
            <a:pPr marL="228600" indent="-228600">
              <a:spcBef>
                <a:spcPts val="900"/>
              </a:spcBef>
              <a:spcAft>
                <a:spcPts val="600"/>
              </a:spcAft>
              <a:buFont typeface="Arial" pitchFamily="34" charset="0"/>
              <a:buChar char="•"/>
            </a:pPr>
            <a:r>
              <a:rPr lang="en-US" sz="1600" dirty="0" smtClean="0"/>
              <a:t>One of the most common ways to pick up a virus is from a floppy disk or by downloading files from the Internet. Employees who transport data via floppy disks can unwittingly infect their corporate networks with viruses they picked up from computers in copy centers or libraries</a:t>
            </a:r>
          </a:p>
          <a:p>
            <a:pPr marL="228600" indent="-228600">
              <a:spcBef>
                <a:spcPts val="900"/>
              </a:spcBef>
              <a:spcAft>
                <a:spcPts val="600"/>
              </a:spcAft>
              <a:buFont typeface="Arial" pitchFamily="34" charset="0"/>
              <a:buChar char="•"/>
            </a:pPr>
            <a:r>
              <a:rPr lang="en-US" sz="1600" dirty="0" smtClean="0"/>
              <a:t>They might not even know if viruses are resident on their PCs. Corporations also face the risk of infection when employees download files, such as PowerPoint presentations, from the Internet</a:t>
            </a:r>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11</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Who are the enemies?</a:t>
            </a:r>
            <a:endParaRPr lang="en-US" dirty="0"/>
          </a:p>
        </p:txBody>
      </p:sp>
      <p:sp>
        <p:nvSpPr>
          <p:cNvPr id="3" name="Content Placeholder 2"/>
          <p:cNvSpPr>
            <a:spLocks noGrp="1"/>
          </p:cNvSpPr>
          <p:nvPr>
            <p:ph idx="1"/>
          </p:nvPr>
        </p:nvSpPr>
        <p:spPr>
          <a:xfrm>
            <a:off x="160338" y="1200151"/>
            <a:ext cx="8821737" cy="3219450"/>
          </a:xfrm>
        </p:spPr>
        <p:txBody>
          <a:bodyPr/>
          <a:lstStyle/>
          <a:p>
            <a:pPr>
              <a:spcBef>
                <a:spcPts val="600"/>
              </a:spcBef>
              <a:spcAft>
                <a:spcPts val="600"/>
              </a:spcAft>
            </a:pPr>
            <a:r>
              <a:rPr lang="en-US" b="1" dirty="0" smtClean="0"/>
              <a:t>Disgruntled Staff</a:t>
            </a:r>
          </a:p>
          <a:p>
            <a:pPr marL="342900" indent="-342900">
              <a:spcBef>
                <a:spcPts val="600"/>
              </a:spcBef>
              <a:spcAft>
                <a:spcPts val="600"/>
              </a:spcAft>
              <a:buFont typeface="Arial" pitchFamily="34" charset="0"/>
              <a:buChar char="•"/>
            </a:pPr>
            <a:r>
              <a:rPr lang="en-US" sz="1600" dirty="0" smtClean="0"/>
              <a:t>Far more unsettling than the prospect of employee error causing harm to a network is the potential for an angry or vengeful staff member to inflict damage.</a:t>
            </a:r>
          </a:p>
          <a:p>
            <a:pPr marL="342900" indent="-342900">
              <a:spcBef>
                <a:spcPts val="600"/>
              </a:spcBef>
              <a:spcAft>
                <a:spcPts val="600"/>
              </a:spcAft>
              <a:buFont typeface="Arial" pitchFamily="34" charset="0"/>
              <a:buChar char="•"/>
            </a:pPr>
            <a:r>
              <a:rPr lang="en-US" sz="1600" dirty="0" smtClean="0"/>
              <a:t>Angry employees, often those who have been reprimanded, fired, or laid off, might vindictively infect their corporate networks with viruses or intentionally delete crucial files. </a:t>
            </a:r>
          </a:p>
          <a:p>
            <a:pPr marL="342900" indent="-342900">
              <a:spcBef>
                <a:spcPts val="600"/>
              </a:spcBef>
              <a:spcAft>
                <a:spcPts val="600"/>
              </a:spcAft>
              <a:buFont typeface="Arial" pitchFamily="34" charset="0"/>
              <a:buChar char="•"/>
            </a:pPr>
            <a:r>
              <a:rPr lang="en-US" sz="1600" dirty="0" smtClean="0"/>
              <a:t>This group is especially dangerous because it is usually far more aware of the network, the value of the information within it, where high-priority information is located, and the safeguards protecting it.</a:t>
            </a:r>
            <a:endParaRPr lang="en-US" sz="1600"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12</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of Intrusion</a:t>
            </a:r>
            <a:endParaRPr lang="en-US" dirty="0"/>
          </a:p>
        </p:txBody>
      </p:sp>
      <p:sp>
        <p:nvSpPr>
          <p:cNvPr id="3" name="Content Placeholder 2"/>
          <p:cNvSpPr>
            <a:spLocks noGrp="1"/>
          </p:cNvSpPr>
          <p:nvPr>
            <p:ph idx="1"/>
          </p:nvPr>
        </p:nvSpPr>
        <p:spPr/>
        <p:txBody>
          <a:bodyPr/>
          <a:lstStyle/>
          <a:p>
            <a:r>
              <a:rPr lang="en-US" dirty="0" smtClean="0"/>
              <a:t>Intruders are always discovering new vulnerabilities (informally called "holes") to exploit in computer software.</a:t>
            </a:r>
          </a:p>
          <a:p>
            <a:endParaRPr lang="en-US" dirty="0" smtClean="0"/>
          </a:p>
          <a:p>
            <a:pPr lvl="1">
              <a:buFont typeface="Arial" pitchFamily="34" charset="0"/>
              <a:buChar char="•"/>
            </a:pPr>
            <a:r>
              <a:rPr lang="en-US" dirty="0" smtClean="0"/>
              <a:t>Users fail to obtain and install the latest patches/updates, or correctly configure the software to operate more securely.</a:t>
            </a:r>
          </a:p>
          <a:p>
            <a:pPr lvl="1">
              <a:buFont typeface="Arial" pitchFamily="34" charset="0"/>
              <a:buChar char="•"/>
            </a:pPr>
            <a:r>
              <a:rPr lang="en-US" dirty="0" smtClean="0"/>
              <a:t>Most of the incidents could prevented if system administrators and users kept their computers up-to-date with patches and security fixes.</a:t>
            </a:r>
          </a:p>
          <a:p>
            <a:pPr lvl="1">
              <a:buFont typeface="Arial" pitchFamily="34" charset="0"/>
              <a:buChar char="•"/>
            </a:pPr>
            <a:r>
              <a:rPr lang="en-US" dirty="0" smtClean="0"/>
              <a:t>Some default settings that allow other users to access your computer unless you change the settings to be more secure</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these enemies do to Organizations</a:t>
            </a:r>
            <a:endParaRPr lang="en-US" dirty="0"/>
          </a:p>
        </p:txBody>
      </p:sp>
      <p:sp>
        <p:nvSpPr>
          <p:cNvPr id="3" name="Content Placeholder 2"/>
          <p:cNvSpPr>
            <a:spLocks noGrp="1"/>
          </p:cNvSpPr>
          <p:nvPr>
            <p:ph idx="1"/>
          </p:nvPr>
        </p:nvSpPr>
        <p:spPr/>
        <p:txBody>
          <a:bodyPr/>
          <a:lstStyle/>
          <a:p>
            <a:pPr lvl="2"/>
            <a:r>
              <a:rPr lang="en-US" dirty="0" smtClean="0"/>
              <a:t>Unauthorized Intrusions</a:t>
            </a:r>
          </a:p>
          <a:p>
            <a:pPr lvl="2"/>
            <a:r>
              <a:rPr lang="en-US" dirty="0" smtClean="0"/>
              <a:t>Denial of Service (</a:t>
            </a:r>
            <a:r>
              <a:rPr lang="en-US" dirty="0" err="1" smtClean="0"/>
              <a:t>DoS</a:t>
            </a:r>
            <a:r>
              <a:rPr lang="en-US" dirty="0" smtClean="0"/>
              <a:t>) Attacks</a:t>
            </a:r>
          </a:p>
          <a:p>
            <a:pPr lvl="2"/>
            <a:r>
              <a:rPr lang="en-US" dirty="0" smtClean="0"/>
              <a:t>Viruses, Worms, Trojan Horses (Backdoors)</a:t>
            </a:r>
          </a:p>
          <a:p>
            <a:pPr lvl="2"/>
            <a:r>
              <a:rPr lang="en-US" dirty="0" smtClean="0"/>
              <a:t>Vandals</a:t>
            </a:r>
          </a:p>
          <a:p>
            <a:pPr lvl="2"/>
            <a:r>
              <a:rPr lang="en-US" dirty="0" smtClean="0"/>
              <a:t>Data Interception</a:t>
            </a:r>
            <a:endParaRPr lang="en-US" b="1" dirty="0" smtClean="0"/>
          </a:p>
          <a:p>
            <a:pPr lvl="2"/>
            <a:r>
              <a:rPr lang="en-US" dirty="0" smtClean="0"/>
              <a:t>Website Defacements</a:t>
            </a:r>
          </a:p>
          <a:p>
            <a:pPr lvl="2"/>
            <a:r>
              <a:rPr lang="en-US" dirty="0" smtClean="0"/>
              <a:t>Internal Attacks</a:t>
            </a:r>
          </a:p>
          <a:p>
            <a:pPr lvl="2"/>
            <a:r>
              <a:rPr lang="en-US" dirty="0" smtClean="0"/>
              <a:t>Non-compliance</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381000"/>
            <a:ext cx="7772400" cy="1500187"/>
          </a:xfrm>
        </p:spPr>
        <p:txBody>
          <a:bodyPr/>
          <a:lstStyle/>
          <a:p>
            <a:r>
              <a:rPr lang="en-US" sz="3600" dirty="0" smtClean="0"/>
              <a:t>Approach for securing IT Infrastructure </a:t>
            </a:r>
          </a:p>
        </p:txBody>
      </p:sp>
      <p:sp>
        <p:nvSpPr>
          <p:cNvPr id="4" name="Slide Number Placeholder 3"/>
          <p:cNvSpPr>
            <a:spLocks noGrp="1"/>
          </p:cNvSpPr>
          <p:nvPr>
            <p:ph type="sldNum" sz="quarter" idx="10"/>
          </p:nvPr>
        </p:nvSpPr>
        <p:spPr/>
        <p:txBody>
          <a:bodyPr/>
          <a:lstStyle/>
          <a:p>
            <a:r>
              <a:rPr lang="en-US" smtClean="0"/>
              <a:t>Slide </a:t>
            </a:r>
            <a:fld id="{9A1EF602-F888-4F36-82AA-14A198071B95}" type="slidenum">
              <a:rPr lang="en-US" smtClean="0"/>
              <a:pPr/>
              <a:t>15</a:t>
            </a:fld>
            <a:endParaRPr lang="en-US"/>
          </a:p>
        </p:txBody>
      </p:sp>
      <p:sp>
        <p:nvSpPr>
          <p:cNvPr id="5" name="Footer Placeholder 4"/>
          <p:cNvSpPr>
            <a:spLocks noGrp="1"/>
          </p:cNvSpPr>
          <p:nvPr>
            <p:ph type="ftr" sz="quarter" idx="11"/>
          </p:nvPr>
        </p:nvSpPr>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6" name="Rectangle 18"/>
          <p:cNvSpPr>
            <a:spLocks noGrp="1" noChangeArrowheads="1"/>
          </p:cNvSpPr>
          <p:nvPr>
            <p:ph type="title"/>
          </p:nvPr>
        </p:nvSpPr>
        <p:spPr>
          <a:xfrm>
            <a:off x="304800" y="228600"/>
            <a:ext cx="8534400" cy="838200"/>
          </a:xfrm>
          <a:noFill/>
          <a:ln/>
        </p:spPr>
        <p:txBody>
          <a:bodyPr/>
          <a:lstStyle/>
          <a:p>
            <a:r>
              <a:rPr lang="en-US" sz="2400" dirty="0"/>
              <a:t>Eight Security Dimensions Address the Breadth of Network Vulnerabilities</a:t>
            </a:r>
          </a:p>
        </p:txBody>
      </p:sp>
      <p:sp>
        <p:nvSpPr>
          <p:cNvPr id="20" name="Slide Number Placeholder 3"/>
          <p:cNvSpPr>
            <a:spLocks noGrp="1"/>
          </p:cNvSpPr>
          <p:nvPr>
            <p:ph type="sldNum" sz="quarter" idx="4294967295"/>
          </p:nvPr>
        </p:nvSpPr>
        <p:spPr>
          <a:xfrm>
            <a:off x="6810375" y="6550025"/>
            <a:ext cx="2159000" cy="161925"/>
          </a:xfrm>
        </p:spPr>
        <p:txBody>
          <a:bodyPr/>
          <a:lstStyle/>
          <a:p>
            <a:fld id="{89CE22B9-F064-47C8-A312-34D709F5BCAA}" type="slidenum">
              <a:rPr lang="en-US"/>
              <a:pPr/>
              <a:t>16</a:t>
            </a:fld>
            <a:endParaRPr lang="en-US"/>
          </a:p>
        </p:txBody>
      </p:sp>
      <p:sp>
        <p:nvSpPr>
          <p:cNvPr id="22530" name="AutoShape 2"/>
          <p:cNvSpPr>
            <a:spLocks noChangeArrowheads="1"/>
          </p:cNvSpPr>
          <p:nvPr/>
        </p:nvSpPr>
        <p:spPr bwMode="auto">
          <a:xfrm>
            <a:off x="3416300" y="12954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Access Control</a:t>
            </a:r>
          </a:p>
        </p:txBody>
      </p:sp>
      <p:sp>
        <p:nvSpPr>
          <p:cNvPr id="22531" name="AutoShape 3"/>
          <p:cNvSpPr>
            <a:spLocks noChangeArrowheads="1"/>
          </p:cNvSpPr>
          <p:nvPr/>
        </p:nvSpPr>
        <p:spPr bwMode="auto">
          <a:xfrm>
            <a:off x="3416300" y="19050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Authentication</a:t>
            </a:r>
          </a:p>
        </p:txBody>
      </p:sp>
      <p:sp>
        <p:nvSpPr>
          <p:cNvPr id="22532" name="AutoShape 4"/>
          <p:cNvSpPr>
            <a:spLocks noChangeArrowheads="1"/>
          </p:cNvSpPr>
          <p:nvPr/>
        </p:nvSpPr>
        <p:spPr bwMode="auto">
          <a:xfrm>
            <a:off x="3416300" y="25146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Non-repudiation</a:t>
            </a:r>
          </a:p>
        </p:txBody>
      </p:sp>
      <p:sp>
        <p:nvSpPr>
          <p:cNvPr id="22533" name="AutoShape 5"/>
          <p:cNvSpPr>
            <a:spLocks noChangeArrowheads="1"/>
          </p:cNvSpPr>
          <p:nvPr/>
        </p:nvSpPr>
        <p:spPr bwMode="auto">
          <a:xfrm>
            <a:off x="3416300" y="31242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Data Confidentiality</a:t>
            </a:r>
          </a:p>
        </p:txBody>
      </p:sp>
      <p:sp>
        <p:nvSpPr>
          <p:cNvPr id="22534" name="AutoShape 6"/>
          <p:cNvSpPr>
            <a:spLocks noChangeArrowheads="1"/>
          </p:cNvSpPr>
          <p:nvPr/>
        </p:nvSpPr>
        <p:spPr bwMode="auto">
          <a:xfrm>
            <a:off x="3416300" y="37338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500" b="1" dirty="0">
                <a:solidFill>
                  <a:schemeClr val="tx2">
                    <a:lumMod val="25000"/>
                  </a:schemeClr>
                </a:solidFill>
                <a:latin typeface="Arial" pitchFamily="34" charset="0"/>
              </a:rPr>
              <a:t>Communication Security</a:t>
            </a:r>
          </a:p>
        </p:txBody>
      </p:sp>
      <p:sp>
        <p:nvSpPr>
          <p:cNvPr id="22535" name="AutoShape 7"/>
          <p:cNvSpPr>
            <a:spLocks noChangeArrowheads="1"/>
          </p:cNvSpPr>
          <p:nvPr/>
        </p:nvSpPr>
        <p:spPr bwMode="auto">
          <a:xfrm>
            <a:off x="3416300" y="43434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Data Integrity</a:t>
            </a:r>
          </a:p>
        </p:txBody>
      </p:sp>
      <p:sp>
        <p:nvSpPr>
          <p:cNvPr id="22536" name="AutoShape 8"/>
          <p:cNvSpPr>
            <a:spLocks noChangeArrowheads="1"/>
          </p:cNvSpPr>
          <p:nvPr/>
        </p:nvSpPr>
        <p:spPr bwMode="auto">
          <a:xfrm>
            <a:off x="3416300" y="49530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Availability</a:t>
            </a:r>
          </a:p>
        </p:txBody>
      </p:sp>
      <p:sp>
        <p:nvSpPr>
          <p:cNvPr id="22537" name="AutoShape 9"/>
          <p:cNvSpPr>
            <a:spLocks noChangeArrowheads="1"/>
          </p:cNvSpPr>
          <p:nvPr/>
        </p:nvSpPr>
        <p:spPr bwMode="auto">
          <a:xfrm>
            <a:off x="3416300" y="5562600"/>
            <a:ext cx="2438400" cy="381000"/>
          </a:xfrm>
          <a:prstGeom prst="flowChartTerminator">
            <a:avLst/>
          </a:prstGeom>
          <a:solidFill>
            <a:srgbClr val="CCCCFF"/>
          </a:solidFill>
          <a:ln w="9525">
            <a:solidFill>
              <a:schemeClr val="tx1"/>
            </a:solidFill>
            <a:miter lim="800000"/>
            <a:headEnd/>
            <a:tailEnd/>
          </a:ln>
          <a:effectLst/>
        </p:spPr>
        <p:txBody>
          <a:bodyPr wrap="none" anchor="ctr"/>
          <a:lstStyle/>
          <a:p>
            <a:pPr algn="ctr" eaLnBrk="1" hangingPunct="1"/>
            <a:r>
              <a:rPr lang="en-US" sz="1600" b="1" dirty="0">
                <a:solidFill>
                  <a:schemeClr val="tx2">
                    <a:lumMod val="25000"/>
                  </a:schemeClr>
                </a:solidFill>
                <a:latin typeface="Arial" pitchFamily="34" charset="0"/>
              </a:rPr>
              <a:t>Privacy</a:t>
            </a:r>
          </a:p>
        </p:txBody>
      </p:sp>
      <p:sp>
        <p:nvSpPr>
          <p:cNvPr id="22538" name="AutoShape 10"/>
          <p:cNvSpPr>
            <a:spLocks noChangeArrowheads="1"/>
          </p:cNvSpPr>
          <p:nvPr/>
        </p:nvSpPr>
        <p:spPr bwMode="auto">
          <a:xfrm>
            <a:off x="292100" y="1192213"/>
            <a:ext cx="2667000" cy="1093787"/>
          </a:xfrm>
          <a:prstGeom prst="wedgeRectCallout">
            <a:avLst>
              <a:gd name="adj1" fmla="val 67319"/>
              <a:gd name="adj2" fmla="val -24167"/>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Limit &amp; control access to network elements, services &amp; applications</a:t>
            </a:r>
          </a:p>
          <a:p>
            <a:pPr marL="109538" indent="-109538">
              <a:buFontTx/>
              <a:buChar char="•"/>
            </a:pPr>
            <a:r>
              <a:rPr lang="en-US" sz="1400" dirty="0">
                <a:solidFill>
                  <a:schemeClr val="tx2">
                    <a:lumMod val="25000"/>
                  </a:schemeClr>
                </a:solidFill>
                <a:latin typeface="Arial" pitchFamily="34" charset="0"/>
              </a:rPr>
              <a:t>Examples:  password, ACL, firewall</a:t>
            </a:r>
          </a:p>
        </p:txBody>
      </p:sp>
      <p:sp>
        <p:nvSpPr>
          <p:cNvPr id="22539" name="AutoShape 11"/>
          <p:cNvSpPr>
            <a:spLocks noChangeArrowheads="1"/>
          </p:cNvSpPr>
          <p:nvPr/>
        </p:nvSpPr>
        <p:spPr bwMode="auto">
          <a:xfrm>
            <a:off x="292100" y="2438400"/>
            <a:ext cx="2667000" cy="1219200"/>
          </a:xfrm>
          <a:prstGeom prst="wedgeRectCallout">
            <a:avLst>
              <a:gd name="adj1" fmla="val 67319"/>
              <a:gd name="adj2" fmla="val -24218"/>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Prevent ability to deny that an activity on the network occurred</a:t>
            </a:r>
          </a:p>
          <a:p>
            <a:pPr marL="109538" indent="-109538">
              <a:buFontTx/>
              <a:buChar char="•"/>
            </a:pPr>
            <a:r>
              <a:rPr lang="en-US" sz="1400" dirty="0">
                <a:solidFill>
                  <a:schemeClr val="tx2">
                    <a:lumMod val="25000"/>
                  </a:schemeClr>
                </a:solidFill>
                <a:latin typeface="Arial" pitchFamily="34" charset="0"/>
              </a:rPr>
              <a:t>Examples:  system logs, digital signatures</a:t>
            </a:r>
          </a:p>
        </p:txBody>
      </p:sp>
      <p:sp>
        <p:nvSpPr>
          <p:cNvPr id="22540" name="AutoShape 12"/>
          <p:cNvSpPr>
            <a:spLocks noChangeArrowheads="1"/>
          </p:cNvSpPr>
          <p:nvPr/>
        </p:nvSpPr>
        <p:spPr bwMode="auto">
          <a:xfrm>
            <a:off x="292100" y="3810000"/>
            <a:ext cx="2667000" cy="1204913"/>
          </a:xfrm>
          <a:prstGeom prst="wedgeRectCallout">
            <a:avLst>
              <a:gd name="adj1" fmla="val 65773"/>
              <a:gd name="adj2" fmla="val -37088"/>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Ensure information only flows from source to destination</a:t>
            </a:r>
          </a:p>
          <a:p>
            <a:pPr marL="109538" indent="-109538">
              <a:buFontTx/>
              <a:buChar char="•"/>
            </a:pPr>
            <a:r>
              <a:rPr lang="en-US" sz="1400" dirty="0">
                <a:solidFill>
                  <a:schemeClr val="tx2">
                    <a:lumMod val="25000"/>
                  </a:schemeClr>
                </a:solidFill>
                <a:latin typeface="Arial" pitchFamily="34" charset="0"/>
              </a:rPr>
              <a:t>Examples:  VPN, MPLS, L2TP</a:t>
            </a:r>
          </a:p>
        </p:txBody>
      </p:sp>
      <p:sp>
        <p:nvSpPr>
          <p:cNvPr id="22541" name="AutoShape 13"/>
          <p:cNvSpPr>
            <a:spLocks noChangeArrowheads="1"/>
          </p:cNvSpPr>
          <p:nvPr/>
        </p:nvSpPr>
        <p:spPr bwMode="auto">
          <a:xfrm>
            <a:off x="292100" y="5181600"/>
            <a:ext cx="2667000" cy="1219200"/>
          </a:xfrm>
          <a:prstGeom prst="wedgeRectCallout">
            <a:avLst>
              <a:gd name="adj1" fmla="val 67620"/>
              <a:gd name="adj2" fmla="val -46093"/>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Ensure network elements, services and application available to legitimate users</a:t>
            </a:r>
          </a:p>
          <a:p>
            <a:pPr marL="109538" indent="-109538">
              <a:buFontTx/>
              <a:buChar char="•"/>
            </a:pPr>
            <a:r>
              <a:rPr lang="en-US" sz="1400" dirty="0">
                <a:solidFill>
                  <a:schemeClr val="tx2">
                    <a:lumMod val="25000"/>
                  </a:schemeClr>
                </a:solidFill>
                <a:latin typeface="Arial" pitchFamily="34" charset="0"/>
              </a:rPr>
              <a:t>Examples:  IDS/IPS, network redundancy, BC/DR</a:t>
            </a:r>
          </a:p>
        </p:txBody>
      </p:sp>
      <p:sp>
        <p:nvSpPr>
          <p:cNvPr id="22542" name="AutoShape 14"/>
          <p:cNvSpPr>
            <a:spLocks noChangeArrowheads="1"/>
          </p:cNvSpPr>
          <p:nvPr/>
        </p:nvSpPr>
        <p:spPr bwMode="auto">
          <a:xfrm>
            <a:off x="6248400" y="1524000"/>
            <a:ext cx="2667000" cy="914400"/>
          </a:xfrm>
          <a:prstGeom prst="wedgeRectCallout">
            <a:avLst>
              <a:gd name="adj1" fmla="val -63690"/>
              <a:gd name="adj2" fmla="val 10245"/>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Provide Proof of Identity</a:t>
            </a:r>
          </a:p>
          <a:p>
            <a:pPr marL="109538" indent="-109538">
              <a:buFontTx/>
              <a:buChar char="•"/>
            </a:pPr>
            <a:r>
              <a:rPr lang="en-US" sz="1400" dirty="0">
                <a:solidFill>
                  <a:schemeClr val="tx2">
                    <a:lumMod val="25000"/>
                  </a:schemeClr>
                </a:solidFill>
                <a:latin typeface="Arial" pitchFamily="34" charset="0"/>
              </a:rPr>
              <a:t>Examples:  shared secret, PKI, digital signature, digital certificate</a:t>
            </a:r>
          </a:p>
        </p:txBody>
      </p:sp>
      <p:sp>
        <p:nvSpPr>
          <p:cNvPr id="22543" name="AutoShape 15"/>
          <p:cNvSpPr>
            <a:spLocks noChangeArrowheads="1"/>
          </p:cNvSpPr>
          <p:nvPr/>
        </p:nvSpPr>
        <p:spPr bwMode="auto">
          <a:xfrm>
            <a:off x="6248400" y="2667000"/>
            <a:ext cx="2667000" cy="685800"/>
          </a:xfrm>
          <a:prstGeom prst="wedgeRectCallout">
            <a:avLst>
              <a:gd name="adj1" fmla="val -62796"/>
              <a:gd name="adj2" fmla="val 39120"/>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Ensure confidentiality of data </a:t>
            </a:r>
          </a:p>
          <a:p>
            <a:pPr marL="109538" indent="-109538">
              <a:buFontTx/>
              <a:buChar char="•"/>
            </a:pPr>
            <a:r>
              <a:rPr lang="en-US" sz="1400" dirty="0">
                <a:solidFill>
                  <a:schemeClr val="tx2">
                    <a:lumMod val="25000"/>
                  </a:schemeClr>
                </a:solidFill>
                <a:latin typeface="Arial" pitchFamily="34" charset="0"/>
              </a:rPr>
              <a:t>Example:  encryption</a:t>
            </a:r>
          </a:p>
        </p:txBody>
      </p:sp>
      <p:sp>
        <p:nvSpPr>
          <p:cNvPr id="22544" name="AutoShape 16"/>
          <p:cNvSpPr>
            <a:spLocks noChangeArrowheads="1"/>
          </p:cNvSpPr>
          <p:nvPr/>
        </p:nvSpPr>
        <p:spPr bwMode="auto">
          <a:xfrm>
            <a:off x="6235700" y="3619500"/>
            <a:ext cx="2667000" cy="1028700"/>
          </a:xfrm>
          <a:prstGeom prst="wedgeRectCallout">
            <a:avLst>
              <a:gd name="adj1" fmla="val -62796"/>
              <a:gd name="adj2" fmla="val 34412"/>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Ensure data is received as sent or retrieved as stored </a:t>
            </a:r>
          </a:p>
          <a:p>
            <a:pPr marL="109538" indent="-109538">
              <a:buFontTx/>
              <a:buChar char="•"/>
            </a:pPr>
            <a:r>
              <a:rPr lang="en-US" sz="1400" dirty="0">
                <a:solidFill>
                  <a:schemeClr val="tx2">
                    <a:lumMod val="25000"/>
                  </a:schemeClr>
                </a:solidFill>
                <a:latin typeface="Arial" pitchFamily="34" charset="0"/>
              </a:rPr>
              <a:t>Examples:  MD5, digital signature, anti-virus software</a:t>
            </a:r>
          </a:p>
        </p:txBody>
      </p:sp>
      <p:sp>
        <p:nvSpPr>
          <p:cNvPr id="22545" name="AutoShape 17"/>
          <p:cNvSpPr>
            <a:spLocks noChangeArrowheads="1"/>
          </p:cNvSpPr>
          <p:nvPr/>
        </p:nvSpPr>
        <p:spPr bwMode="auto">
          <a:xfrm>
            <a:off x="6324600" y="5257800"/>
            <a:ext cx="2667000" cy="774700"/>
          </a:xfrm>
          <a:prstGeom prst="wedgeRectCallout">
            <a:avLst>
              <a:gd name="adj1" fmla="val -66667"/>
              <a:gd name="adj2" fmla="val -412"/>
            </a:avLst>
          </a:prstGeom>
          <a:solidFill>
            <a:srgbClr val="FFFFD1"/>
          </a:solidFill>
          <a:ln w="12700">
            <a:solidFill>
              <a:schemeClr val="tx1"/>
            </a:solidFill>
            <a:miter lim="800000"/>
            <a:headEnd type="none" w="sm" len="sm"/>
            <a:tailEnd type="none" w="sm" len="sm"/>
          </a:ln>
          <a:effectLst/>
        </p:spPr>
        <p:txBody>
          <a:bodyPr/>
          <a:lstStyle/>
          <a:p>
            <a:pPr marL="109538" indent="-109538">
              <a:buFontTx/>
              <a:buChar char="•"/>
            </a:pPr>
            <a:r>
              <a:rPr lang="en-US" sz="1400" dirty="0">
                <a:solidFill>
                  <a:schemeClr val="tx2">
                    <a:lumMod val="25000"/>
                  </a:schemeClr>
                </a:solidFill>
                <a:latin typeface="Arial" pitchFamily="34" charset="0"/>
              </a:rPr>
              <a:t>Ensure identification and network use is kept private</a:t>
            </a:r>
          </a:p>
          <a:p>
            <a:pPr marL="109538" indent="-109538">
              <a:buFontTx/>
              <a:buChar char="•"/>
            </a:pPr>
            <a:r>
              <a:rPr lang="en-US" sz="1400" dirty="0">
                <a:solidFill>
                  <a:schemeClr val="tx2">
                    <a:lumMod val="25000"/>
                  </a:schemeClr>
                </a:solidFill>
                <a:latin typeface="Arial" pitchFamily="34" charset="0"/>
              </a:rPr>
              <a:t>Examples:  NAT, encryption</a:t>
            </a:r>
          </a:p>
        </p:txBody>
      </p:sp>
      <p:sp>
        <p:nvSpPr>
          <p:cNvPr id="22547" name="Text Box 19"/>
          <p:cNvSpPr txBox="1">
            <a:spLocks noChangeArrowheads="1"/>
          </p:cNvSpPr>
          <p:nvPr/>
        </p:nvSpPr>
        <p:spPr bwMode="auto">
          <a:xfrm>
            <a:off x="1119188" y="6477000"/>
            <a:ext cx="7034212" cy="293688"/>
          </a:xfrm>
          <a:prstGeom prst="rect">
            <a:avLst/>
          </a:prstGeom>
          <a:solidFill>
            <a:srgbClr val="FFFF49"/>
          </a:solidFill>
          <a:ln w="9525">
            <a:solidFill>
              <a:schemeClr val="tx1"/>
            </a:solidFill>
            <a:miter lim="800000"/>
            <a:headEnd/>
            <a:tailEnd/>
          </a:ln>
          <a:effectLst/>
        </p:spPr>
        <p:txBody>
          <a:bodyPr lIns="92075" tIns="46038" rIns="92075" bIns="46038">
            <a:spAutoFit/>
          </a:bodyPr>
          <a:lstStyle/>
          <a:p>
            <a:pPr marL="171450" indent="-171450" algn="ctr">
              <a:lnSpc>
                <a:spcPct val="90000"/>
              </a:lnSpc>
              <a:spcBef>
                <a:spcPct val="25000"/>
              </a:spcBef>
              <a:buClr>
                <a:srgbClr val="CC0000"/>
              </a:buClr>
            </a:pPr>
            <a:r>
              <a:rPr lang="en-US" sz="1400" b="1">
                <a:solidFill>
                  <a:srgbClr val="003399"/>
                </a:solidFill>
                <a:latin typeface="Arial" pitchFamily="34" charset="0"/>
              </a:rPr>
              <a:t>Eight Security Dimensions applied to each Security Perspective (layer and plane)</a:t>
            </a: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381000" y="381000"/>
            <a:ext cx="8458200" cy="461665"/>
          </a:xfrm>
          <a:prstGeom prst="rect">
            <a:avLst/>
          </a:prstGeom>
          <a:noFill/>
          <a:ln w="9525">
            <a:noFill/>
            <a:miter lim="800000"/>
            <a:headEnd/>
            <a:tailEnd/>
          </a:ln>
          <a:effectLst/>
        </p:spPr>
        <p:txBody>
          <a:bodyPr>
            <a:spAutoFit/>
          </a:bodyPr>
          <a:lstStyle/>
          <a:p>
            <a:r>
              <a:rPr lang="en-US" sz="2400" b="1" i="1" dirty="0">
                <a:solidFill>
                  <a:schemeClr val="folHlink"/>
                </a:solidFill>
                <a:latin typeface="+mj-lt"/>
                <a:ea typeface="+mj-ea"/>
                <a:cs typeface="+mj-cs"/>
              </a:rPr>
              <a:t>Defense-in-Depth</a:t>
            </a:r>
          </a:p>
        </p:txBody>
      </p:sp>
      <p:sp>
        <p:nvSpPr>
          <p:cNvPr id="41987" name="Rectangle 3"/>
          <p:cNvSpPr>
            <a:spLocks noChangeArrowheads="1"/>
          </p:cNvSpPr>
          <p:nvPr/>
        </p:nvSpPr>
        <p:spPr bwMode="auto">
          <a:xfrm>
            <a:off x="4495800" y="1143000"/>
            <a:ext cx="4438650" cy="4967514"/>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marL="457200" indent="-457200">
              <a:lnSpc>
                <a:spcPct val="80000"/>
              </a:lnSpc>
              <a:spcBef>
                <a:spcPct val="20000"/>
              </a:spcBef>
              <a:buFont typeface="Arial" pitchFamily="34" charset="0"/>
              <a:buChar char="•"/>
            </a:pPr>
            <a:r>
              <a:rPr lang="en-GB" b="1" dirty="0" smtClean="0">
                <a:solidFill>
                  <a:srgbClr val="564238"/>
                </a:solidFill>
              </a:rPr>
              <a:t>Perimeter Defences: Packet Filtering, </a:t>
            </a:r>
            <a:r>
              <a:rPr lang="en-GB" b="1" dirty="0" err="1" smtClean="0">
                <a:solidFill>
                  <a:srgbClr val="564238"/>
                </a:solidFill>
              </a:rPr>
              <a:t>Stateful</a:t>
            </a:r>
            <a:r>
              <a:rPr lang="en-GB" b="1" dirty="0" smtClean="0">
                <a:solidFill>
                  <a:srgbClr val="564238"/>
                </a:solidFill>
              </a:rPr>
              <a:t> Inspection of Packets, Intrusion Detection</a:t>
            </a:r>
          </a:p>
          <a:p>
            <a:pPr marL="457200" indent="-457200">
              <a:lnSpc>
                <a:spcPct val="80000"/>
              </a:lnSpc>
              <a:spcBef>
                <a:spcPct val="20000"/>
              </a:spcBef>
              <a:buFont typeface="Arial" pitchFamily="34" charset="0"/>
              <a:buChar char="•"/>
            </a:pPr>
            <a:endParaRPr lang="en-GB" b="1" dirty="0" smtClean="0">
              <a:solidFill>
                <a:srgbClr val="564238"/>
              </a:solidFill>
            </a:endParaRPr>
          </a:p>
          <a:p>
            <a:pPr marL="457200" indent="-457200">
              <a:lnSpc>
                <a:spcPct val="80000"/>
              </a:lnSpc>
              <a:spcBef>
                <a:spcPct val="20000"/>
              </a:spcBef>
              <a:buFont typeface="Arial" pitchFamily="34" charset="0"/>
              <a:buChar char="•"/>
            </a:pPr>
            <a:r>
              <a:rPr lang="en-GB" b="1" dirty="0" smtClean="0">
                <a:solidFill>
                  <a:srgbClr val="564238"/>
                </a:solidFill>
              </a:rPr>
              <a:t>Network Defences: VLAN Access Control Lists, Internal Firewall, Auditing, Intrusion Detection</a:t>
            </a:r>
          </a:p>
          <a:p>
            <a:pPr marL="457200" indent="-457200">
              <a:lnSpc>
                <a:spcPct val="80000"/>
              </a:lnSpc>
              <a:spcBef>
                <a:spcPct val="20000"/>
              </a:spcBef>
              <a:buFont typeface="Arial" pitchFamily="34" charset="0"/>
              <a:buChar char="•"/>
            </a:pPr>
            <a:endParaRPr lang="en-GB" b="1" dirty="0" smtClean="0">
              <a:solidFill>
                <a:srgbClr val="564238"/>
              </a:solidFill>
            </a:endParaRPr>
          </a:p>
          <a:p>
            <a:pPr marL="457200" indent="-457200">
              <a:lnSpc>
                <a:spcPct val="80000"/>
              </a:lnSpc>
              <a:spcBef>
                <a:spcPct val="20000"/>
              </a:spcBef>
              <a:buFont typeface="Arial" pitchFamily="34" charset="0"/>
              <a:buChar char="•"/>
            </a:pPr>
            <a:r>
              <a:rPr lang="en-GB" b="1" dirty="0" smtClean="0">
                <a:solidFill>
                  <a:srgbClr val="564238"/>
                </a:solidFill>
              </a:rPr>
              <a:t>Host Defences: Server Hardening, Host Intrusion Detection, </a:t>
            </a:r>
            <a:r>
              <a:rPr lang="en-GB" b="1" dirty="0" err="1" smtClean="0">
                <a:solidFill>
                  <a:srgbClr val="564238"/>
                </a:solidFill>
              </a:rPr>
              <a:t>IPSec</a:t>
            </a:r>
            <a:r>
              <a:rPr lang="en-GB" b="1" dirty="0" smtClean="0">
                <a:solidFill>
                  <a:srgbClr val="564238"/>
                </a:solidFill>
              </a:rPr>
              <a:t> Filtering, Auditing</a:t>
            </a:r>
          </a:p>
          <a:p>
            <a:pPr marL="457200" indent="-457200">
              <a:lnSpc>
                <a:spcPct val="80000"/>
              </a:lnSpc>
              <a:spcBef>
                <a:spcPct val="20000"/>
              </a:spcBef>
              <a:buFont typeface="Arial" pitchFamily="34" charset="0"/>
              <a:buChar char="•"/>
            </a:pPr>
            <a:endParaRPr lang="en-GB" b="1" dirty="0" smtClean="0">
              <a:solidFill>
                <a:srgbClr val="564238"/>
              </a:solidFill>
            </a:endParaRPr>
          </a:p>
          <a:p>
            <a:pPr marL="457200" indent="-457200">
              <a:lnSpc>
                <a:spcPct val="80000"/>
              </a:lnSpc>
              <a:spcBef>
                <a:spcPct val="20000"/>
              </a:spcBef>
              <a:buFont typeface="Arial" pitchFamily="34" charset="0"/>
              <a:buChar char="•"/>
            </a:pPr>
            <a:r>
              <a:rPr lang="en-GB" b="1" dirty="0" smtClean="0">
                <a:solidFill>
                  <a:srgbClr val="564238"/>
                </a:solidFill>
              </a:rPr>
              <a:t>Application Defences: AV, Content Scanning, Layer 7 (URL) Switching Source, Secure Web and Mail Servers</a:t>
            </a:r>
          </a:p>
          <a:p>
            <a:pPr marL="457200" indent="-457200">
              <a:lnSpc>
                <a:spcPct val="80000"/>
              </a:lnSpc>
              <a:spcBef>
                <a:spcPct val="20000"/>
              </a:spcBef>
              <a:buFont typeface="Arial" pitchFamily="34" charset="0"/>
              <a:buChar char="•"/>
            </a:pPr>
            <a:endParaRPr lang="en-GB" b="1" dirty="0" smtClean="0">
              <a:solidFill>
                <a:srgbClr val="564238"/>
              </a:solidFill>
            </a:endParaRPr>
          </a:p>
          <a:p>
            <a:pPr marL="457200" indent="-457200">
              <a:lnSpc>
                <a:spcPct val="80000"/>
              </a:lnSpc>
              <a:spcBef>
                <a:spcPct val="20000"/>
              </a:spcBef>
              <a:buFont typeface="Arial" pitchFamily="34" charset="0"/>
              <a:buChar char="•"/>
            </a:pPr>
            <a:r>
              <a:rPr lang="en-GB" b="1" dirty="0" smtClean="0">
                <a:solidFill>
                  <a:srgbClr val="564238"/>
                </a:solidFill>
              </a:rPr>
              <a:t>Data and Resources: Databases, Network Services and Applications, File Shares</a:t>
            </a:r>
          </a:p>
        </p:txBody>
      </p:sp>
      <p:graphicFrame>
        <p:nvGraphicFramePr>
          <p:cNvPr id="49" name="Diagram 48"/>
          <p:cNvGraphicFramePr/>
          <p:nvPr/>
        </p:nvGraphicFramePr>
        <p:xfrm>
          <a:off x="76200" y="1295400"/>
          <a:ext cx="3429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3" name="Freeform 47"/>
          <p:cNvSpPr>
            <a:spLocks/>
          </p:cNvSpPr>
          <p:nvPr/>
        </p:nvSpPr>
        <p:spPr bwMode="auto">
          <a:xfrm>
            <a:off x="3429001" y="1600200"/>
            <a:ext cx="685799" cy="3635587"/>
          </a:xfrm>
          <a:custGeom>
            <a:avLst/>
            <a:gdLst/>
            <a:ahLst/>
            <a:cxnLst>
              <a:cxn ang="0">
                <a:pos x="0" y="1685"/>
              </a:cxn>
              <a:cxn ang="0">
                <a:pos x="224" y="1685"/>
              </a:cxn>
              <a:cxn ang="0">
                <a:pos x="224" y="0"/>
              </a:cxn>
              <a:cxn ang="0">
                <a:pos x="673" y="0"/>
              </a:cxn>
              <a:cxn ang="0">
                <a:pos x="673" y="1685"/>
              </a:cxn>
              <a:cxn ang="0">
                <a:pos x="897" y="1685"/>
              </a:cxn>
              <a:cxn ang="0">
                <a:pos x="449" y="2247"/>
              </a:cxn>
              <a:cxn ang="0">
                <a:pos x="0" y="1685"/>
              </a:cxn>
            </a:cxnLst>
            <a:rect l="0" t="0" r="r" b="b"/>
            <a:pathLst>
              <a:path w="897" h="2247">
                <a:moveTo>
                  <a:pt x="0" y="1685"/>
                </a:moveTo>
                <a:lnTo>
                  <a:pt x="224" y="1685"/>
                </a:lnTo>
                <a:lnTo>
                  <a:pt x="224" y="0"/>
                </a:lnTo>
                <a:lnTo>
                  <a:pt x="673" y="0"/>
                </a:lnTo>
                <a:lnTo>
                  <a:pt x="673" y="1685"/>
                </a:lnTo>
                <a:lnTo>
                  <a:pt x="897" y="1685"/>
                </a:lnTo>
                <a:lnTo>
                  <a:pt x="449" y="2247"/>
                </a:lnTo>
                <a:lnTo>
                  <a:pt x="0" y="1685"/>
                </a:lnTo>
                <a:close/>
              </a:path>
            </a:pathLst>
          </a:custGeom>
          <a:solidFill>
            <a:schemeClr val="tx1"/>
          </a:solidFill>
          <a:ln w="12700" cap="rnd">
            <a:solidFill>
              <a:srgbClr val="000000"/>
            </a:solidFill>
            <a:prstDash val="solid"/>
            <a:miter lim="800000"/>
            <a:headEnd/>
            <a:tailEnd/>
          </a:ln>
        </p:spPr>
        <p:txBody>
          <a:bodyPr/>
          <a:lstStyle/>
          <a:p>
            <a:endParaRPr lang="en-US"/>
          </a:p>
        </p:txBody>
      </p:sp>
      <p:sp>
        <p:nvSpPr>
          <p:cNvPr id="94" name="Rectangle 48"/>
          <p:cNvSpPr>
            <a:spLocks noChangeArrowheads="1"/>
          </p:cNvSpPr>
          <p:nvPr/>
        </p:nvSpPr>
        <p:spPr bwMode="auto">
          <a:xfrm rot="16200000">
            <a:off x="2415284" y="3113848"/>
            <a:ext cx="2680221" cy="261610"/>
          </a:xfrm>
          <a:prstGeom prst="rect">
            <a:avLst/>
          </a:prstGeom>
          <a:noFill/>
          <a:ln w="9525">
            <a:noFill/>
            <a:miter lim="800000"/>
            <a:headEnd/>
            <a:tailEnd/>
          </a:ln>
        </p:spPr>
        <p:txBody>
          <a:bodyPr wrap="none" lIns="0" tIns="0" rIns="0" bIns="0">
            <a:spAutoFit/>
          </a:bodyPr>
          <a:lstStyle/>
          <a:p>
            <a:pPr eaLnBrk="0" hangingPunct="0"/>
            <a:r>
              <a:rPr lang="en-US" sz="1700" b="1" dirty="0">
                <a:solidFill>
                  <a:schemeClr val="bg1"/>
                </a:solidFill>
                <a:latin typeface="Tahoma" pitchFamily="34" charset="0"/>
              </a:rPr>
              <a:t>Assume Prior Layers Fail</a:t>
            </a:r>
            <a:endParaRPr lang="en-US" sz="3000" b="1" dirty="0">
              <a:solidFill>
                <a:schemeClr val="bg1"/>
              </a:solidFill>
              <a:latin typeface="Arial Narrow"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7">
                                            <p:bg/>
                                          </p:spTgt>
                                        </p:tgtEl>
                                        <p:attrNameLst>
                                          <p:attrName>style.visibility</p:attrName>
                                        </p:attrNameLst>
                                      </p:cBhvr>
                                      <p:to>
                                        <p:strVal val="visible"/>
                                      </p:to>
                                    </p:set>
                                    <p:animEffect transition="in" filter="fade">
                                      <p:cBhvr>
                                        <p:cTn id="7" dur="2000"/>
                                        <p:tgtEl>
                                          <p:spTgt spid="41987">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fade">
                                      <p:cBhvr>
                                        <p:cTn id="12" dur="2000"/>
                                        <p:tgtEl>
                                          <p:spTgt spid="419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fade">
                                      <p:cBhvr>
                                        <p:cTn id="17" dur="2000"/>
                                        <p:tgtEl>
                                          <p:spTgt spid="419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1987">
                                            <p:txEl>
                                              <p:pRg st="4" end="4"/>
                                            </p:txEl>
                                          </p:spTgt>
                                        </p:tgtEl>
                                        <p:attrNameLst>
                                          <p:attrName>style.visibility</p:attrName>
                                        </p:attrNameLst>
                                      </p:cBhvr>
                                      <p:to>
                                        <p:strVal val="visible"/>
                                      </p:to>
                                    </p:set>
                                    <p:animEffect transition="in" filter="fade">
                                      <p:cBhvr>
                                        <p:cTn id="22" dur="2000"/>
                                        <p:tgtEl>
                                          <p:spTgt spid="4198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1987">
                                            <p:txEl>
                                              <p:pRg st="6" end="6"/>
                                            </p:txEl>
                                          </p:spTgt>
                                        </p:tgtEl>
                                        <p:attrNameLst>
                                          <p:attrName>style.visibility</p:attrName>
                                        </p:attrNameLst>
                                      </p:cBhvr>
                                      <p:to>
                                        <p:strVal val="visible"/>
                                      </p:to>
                                    </p:set>
                                    <p:animEffect transition="in" filter="fade">
                                      <p:cBhvr>
                                        <p:cTn id="27" dur="2000"/>
                                        <p:tgtEl>
                                          <p:spTgt spid="4198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1987">
                                            <p:txEl>
                                              <p:pRg st="8" end="8"/>
                                            </p:txEl>
                                          </p:spTgt>
                                        </p:tgtEl>
                                        <p:attrNameLst>
                                          <p:attrName>style.visibility</p:attrName>
                                        </p:attrNameLst>
                                      </p:cBhvr>
                                      <p:to>
                                        <p:strVal val="visible"/>
                                      </p:to>
                                    </p:set>
                                    <p:animEffect transition="in" filter="fade">
                                      <p:cBhvr>
                                        <p:cTn id="32" dur="2000"/>
                                        <p:tgtEl>
                                          <p:spTgt spid="41987">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9">
                                            <p:graphicEl>
                                              <a:dgm id="{79E166B5-EDF9-4DEC-A7A1-5623817940BF}"/>
                                            </p:graphicEl>
                                          </p:spTgt>
                                        </p:tgtEl>
                                        <p:attrNameLst>
                                          <p:attrName>style.visibility</p:attrName>
                                        </p:attrNameLst>
                                      </p:cBhvr>
                                      <p:to>
                                        <p:strVal val="visible"/>
                                      </p:to>
                                    </p:set>
                                    <p:animEffect transition="in" filter="fade">
                                      <p:cBhvr>
                                        <p:cTn id="37" dur="2000"/>
                                        <p:tgtEl>
                                          <p:spTgt spid="49">
                                            <p:graphicEl>
                                              <a:dgm id="{79E166B5-EDF9-4DEC-A7A1-5623817940BF}"/>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9">
                                            <p:graphicEl>
                                              <a:dgm id="{EDD682AF-41DA-41C8-84BB-1E900397F963}"/>
                                            </p:graphicEl>
                                          </p:spTgt>
                                        </p:tgtEl>
                                        <p:attrNameLst>
                                          <p:attrName>style.visibility</p:attrName>
                                        </p:attrNameLst>
                                      </p:cBhvr>
                                      <p:to>
                                        <p:strVal val="visible"/>
                                      </p:to>
                                    </p:set>
                                    <p:animEffect transition="in" filter="fade">
                                      <p:cBhvr>
                                        <p:cTn id="42" dur="2000"/>
                                        <p:tgtEl>
                                          <p:spTgt spid="49">
                                            <p:graphicEl>
                                              <a:dgm id="{EDD682AF-41DA-41C8-84BB-1E900397F963}"/>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9">
                                            <p:graphicEl>
                                              <a:dgm id="{3C547C28-7DC6-4563-B481-4BFA474E85E4}"/>
                                            </p:graphicEl>
                                          </p:spTgt>
                                        </p:tgtEl>
                                        <p:attrNameLst>
                                          <p:attrName>style.visibility</p:attrName>
                                        </p:attrNameLst>
                                      </p:cBhvr>
                                      <p:to>
                                        <p:strVal val="visible"/>
                                      </p:to>
                                    </p:set>
                                    <p:animEffect transition="in" filter="fade">
                                      <p:cBhvr>
                                        <p:cTn id="47" dur="2000"/>
                                        <p:tgtEl>
                                          <p:spTgt spid="49">
                                            <p:graphicEl>
                                              <a:dgm id="{3C547C28-7DC6-4563-B481-4BFA474E85E4}"/>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9">
                                            <p:graphicEl>
                                              <a:dgm id="{2BBE3082-2704-45E2-9C52-C06361E4FC6C}"/>
                                            </p:graphicEl>
                                          </p:spTgt>
                                        </p:tgtEl>
                                        <p:attrNameLst>
                                          <p:attrName>style.visibility</p:attrName>
                                        </p:attrNameLst>
                                      </p:cBhvr>
                                      <p:to>
                                        <p:strVal val="visible"/>
                                      </p:to>
                                    </p:set>
                                    <p:animEffect transition="in" filter="fade">
                                      <p:cBhvr>
                                        <p:cTn id="52" dur="2000"/>
                                        <p:tgtEl>
                                          <p:spTgt spid="49">
                                            <p:graphicEl>
                                              <a:dgm id="{2BBE3082-2704-45E2-9C52-C06361E4FC6C}"/>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9">
                                            <p:graphicEl>
                                              <a:dgm id="{5F1C4C4B-8825-4B85-B426-72DEDC9C61F5}"/>
                                            </p:graphicEl>
                                          </p:spTgt>
                                        </p:tgtEl>
                                        <p:attrNameLst>
                                          <p:attrName>style.visibility</p:attrName>
                                        </p:attrNameLst>
                                      </p:cBhvr>
                                      <p:to>
                                        <p:strVal val="visible"/>
                                      </p:to>
                                    </p:set>
                                    <p:animEffect transition="in" filter="fade">
                                      <p:cBhvr>
                                        <p:cTn id="57" dur="2000"/>
                                        <p:tgtEl>
                                          <p:spTgt spid="49">
                                            <p:graphicEl>
                                              <a:dgm id="{5F1C4C4B-8825-4B85-B426-72DEDC9C61F5}"/>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additive="base">
                                        <p:cTn id="62" dur="500" fill="hold"/>
                                        <p:tgtEl>
                                          <p:spTgt spid="93"/>
                                        </p:tgtEl>
                                        <p:attrNameLst>
                                          <p:attrName>ppt_x</p:attrName>
                                        </p:attrNameLst>
                                      </p:cBhvr>
                                      <p:tavLst>
                                        <p:tav tm="0">
                                          <p:val>
                                            <p:strVal val="#ppt_x"/>
                                          </p:val>
                                        </p:tav>
                                        <p:tav tm="100000">
                                          <p:val>
                                            <p:strVal val="#ppt_x"/>
                                          </p:val>
                                        </p:tav>
                                      </p:tavLst>
                                    </p:anim>
                                    <p:anim calcmode="lin" valueType="num">
                                      <p:cBhvr additive="base">
                                        <p:cTn id="63"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nimBg="1"/>
      <p:bldGraphic spid="49" grpId="0">
        <p:bldSub>
          <a:bldDgm bld="one"/>
        </p:bldSub>
      </p:bldGraphic>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will discuss the following network security components </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Firewalls</a:t>
            </a:r>
          </a:p>
          <a:p>
            <a:pPr marL="342900" indent="-342900">
              <a:buFont typeface="Arial" pitchFamily="34" charset="0"/>
              <a:buChar char="•"/>
            </a:pPr>
            <a:r>
              <a:rPr lang="en-US" dirty="0" smtClean="0"/>
              <a:t>Intrusion Detection System</a:t>
            </a:r>
          </a:p>
          <a:p>
            <a:pPr marL="342900" indent="-342900">
              <a:buFont typeface="Arial" pitchFamily="34" charset="0"/>
              <a:buChar char="•"/>
            </a:pPr>
            <a:r>
              <a:rPr lang="en-US" dirty="0" smtClean="0"/>
              <a:t>Intrusion Prevention Systems</a:t>
            </a:r>
          </a:p>
          <a:p>
            <a:pPr marL="342900" indent="-342900">
              <a:buFont typeface="Arial" pitchFamily="34" charset="0"/>
              <a:buChar char="•"/>
            </a:pPr>
            <a:r>
              <a:rPr lang="en-US" dirty="0" smtClean="0"/>
              <a:t>Quarantine</a:t>
            </a:r>
          </a:p>
          <a:p>
            <a:pPr marL="342900" indent="-342900">
              <a:buFont typeface="Arial" pitchFamily="34" charset="0"/>
              <a:buChar char="•"/>
            </a:pPr>
            <a:r>
              <a:rPr lang="en-US" dirty="0" smtClean="0"/>
              <a:t>Routers </a:t>
            </a:r>
          </a:p>
          <a:p>
            <a:pPr marL="342900" indent="-342900">
              <a:buFont typeface="Arial" pitchFamily="34" charset="0"/>
              <a:buChar char="•"/>
            </a:pPr>
            <a:r>
              <a:rPr lang="en-US" dirty="0" smtClean="0"/>
              <a:t>AAA server</a:t>
            </a:r>
          </a:p>
          <a:p>
            <a:pPr marL="342900" indent="-342900">
              <a:buFont typeface="Arial" pitchFamily="34" charset="0"/>
              <a:buChar char="•"/>
            </a:pPr>
            <a:r>
              <a:rPr lang="en-US" dirty="0" smtClean="0"/>
              <a:t>Antivirus Gateway </a:t>
            </a:r>
          </a:p>
          <a:p>
            <a:pPr marL="342900" indent="-342900">
              <a:buFont typeface="Arial" pitchFamily="34" charset="0"/>
              <a:buChar char="•"/>
            </a:pPr>
            <a:r>
              <a:rPr lang="en-US" dirty="0" smtClean="0"/>
              <a:t>Virtual Private Networks </a:t>
            </a:r>
          </a:p>
          <a:p>
            <a:pPr marL="342900" indent="-342900">
              <a:buFont typeface="Arial" pitchFamily="34" charset="0"/>
              <a:buChar char="•"/>
            </a:pPr>
            <a:r>
              <a:rPr lang="en-US" dirty="0" smtClean="0"/>
              <a:t>Network Monitoring Tools </a:t>
            </a:r>
          </a:p>
          <a:p>
            <a:pPr marL="342900" indent="-342900">
              <a:buFont typeface="Arial" pitchFamily="34" charset="0"/>
              <a:buChar char="•"/>
            </a:pPr>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18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a:xfrm>
            <a:off x="228600" y="241300"/>
            <a:ext cx="9144000" cy="901700"/>
          </a:xfrm>
          <a:noFill/>
        </p:spPr>
        <p:txBody>
          <a:bodyPr/>
          <a:lstStyle/>
          <a:p>
            <a:r>
              <a:rPr lang="en-US" dirty="0" smtClean="0"/>
              <a:t>Firewalls</a:t>
            </a:r>
            <a:endParaRPr lang="en-US" dirty="0"/>
          </a:p>
        </p:txBody>
      </p:sp>
      <p:sp>
        <p:nvSpPr>
          <p:cNvPr id="445443" name="Rectangle 3"/>
          <p:cNvSpPr>
            <a:spLocks noGrp="1" noChangeArrowheads="1"/>
          </p:cNvSpPr>
          <p:nvPr>
            <p:ph type="body" idx="1"/>
          </p:nvPr>
        </p:nvSpPr>
        <p:spPr>
          <a:xfrm>
            <a:off x="152400" y="1143000"/>
            <a:ext cx="8566150" cy="4191000"/>
          </a:xfrm>
        </p:spPr>
        <p:txBody>
          <a:bodyPr/>
          <a:lstStyle/>
          <a:p>
            <a:pPr marL="342900" indent="-342900">
              <a:buFont typeface="Arial" pitchFamily="34" charset="0"/>
              <a:buChar char="•"/>
            </a:pPr>
            <a:r>
              <a:rPr lang="en-US" dirty="0" smtClean="0"/>
              <a:t>A </a:t>
            </a:r>
            <a:r>
              <a:rPr lang="en-US" dirty="0"/>
              <a:t>system designed to prevent unauthorized access to or from a private network. Firewalls can be implemented in both hardware and software, or a combination of both. </a:t>
            </a:r>
            <a:endParaRPr lang="en-US" dirty="0" smtClean="0"/>
          </a:p>
          <a:p>
            <a:pPr marL="342900" indent="-342900">
              <a:buFont typeface="Arial" pitchFamily="34" charset="0"/>
              <a:buChar char="•"/>
            </a:pPr>
            <a:endParaRPr lang="en-US" dirty="0" smtClean="0"/>
          </a:p>
          <a:p>
            <a:pPr marL="342900" indent="-342900">
              <a:lnSpc>
                <a:spcPct val="99000"/>
              </a:lnSpc>
              <a:buFont typeface="Arial" pitchFamily="34" charset="0"/>
              <a:buChar char="•"/>
            </a:pPr>
            <a:r>
              <a:rPr lang="en-US" dirty="0" smtClean="0"/>
              <a:t>Frequently used to prevent unauthorized internet users from accessing private networks connected to the Internet, especially </a:t>
            </a:r>
            <a:r>
              <a:rPr lang="en-US" i="1" dirty="0" smtClean="0"/>
              <a:t>intranets</a:t>
            </a:r>
            <a:r>
              <a:rPr lang="en-US" dirty="0" smtClean="0"/>
              <a:t>. All messages entering or leaving the intranet pass through the firewall, which examines each message and blocks those that do not meet the specified security criteria. </a:t>
            </a:r>
          </a:p>
          <a:p>
            <a:pPr marL="342900" indent="-342900">
              <a:lnSpc>
                <a:spcPct val="99000"/>
              </a:lnSpc>
              <a:buFont typeface="Arial" pitchFamily="34" charset="0"/>
              <a:buChar char="•"/>
            </a:pPr>
            <a:endParaRPr lang="en-US" dirty="0" smtClean="0"/>
          </a:p>
          <a:p>
            <a:pPr marL="342900" indent="-342900">
              <a:lnSpc>
                <a:spcPct val="99000"/>
              </a:lnSpc>
              <a:buFont typeface="Arial" pitchFamily="34" charset="0"/>
              <a:buChar char="•"/>
            </a:pPr>
            <a:r>
              <a:rPr lang="en-US" dirty="0" smtClean="0"/>
              <a:t>A firewall is considered a first line of defense in protecting private information. For greater security, data can be encrypted. </a:t>
            </a:r>
          </a:p>
          <a:p>
            <a:pPr marL="342900" indent="-342900">
              <a:buFont typeface="Arial" pitchFamily="34" charset="0"/>
              <a:buChar char="•"/>
            </a:pP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128588" y="290513"/>
            <a:ext cx="8805862" cy="755650"/>
          </a:xfrm>
        </p:spPr>
        <p:txBody>
          <a:bodyPr/>
          <a:lstStyle/>
          <a:p>
            <a:pPr eaLnBrk="1" hangingPunct="1"/>
            <a:r>
              <a:rPr lang="en-US" altLang="en-US" dirty="0" smtClean="0"/>
              <a:t>Agenda</a:t>
            </a:r>
            <a:endParaRPr lang="en-GB" dirty="0" smtClean="0"/>
          </a:p>
        </p:txBody>
      </p:sp>
      <p:sp>
        <p:nvSpPr>
          <p:cNvPr id="14339" name="Slide Number Placeholder 5"/>
          <p:cNvSpPr>
            <a:spLocks noGrp="1"/>
          </p:cNvSpPr>
          <p:nvPr>
            <p:ph type="sldNum" sz="quarter" idx="4294967295"/>
          </p:nvPr>
        </p:nvSpPr>
        <p:spPr>
          <a:xfrm>
            <a:off x="6810375" y="6550025"/>
            <a:ext cx="2159000" cy="161925"/>
          </a:xfrm>
        </p:spPr>
        <p:txBody>
          <a:bodyPr/>
          <a:lstStyle/>
          <a:p>
            <a:pPr fontAlgn="base">
              <a:spcBef>
                <a:spcPct val="0"/>
              </a:spcBef>
              <a:spcAft>
                <a:spcPct val="0"/>
              </a:spcAft>
              <a:defRPr/>
            </a:pPr>
            <a:r>
              <a:rPr lang="en-GB" smtClean="0"/>
              <a:t>Page </a:t>
            </a:r>
            <a:fld id="{2F660586-9FF0-4A2D-9582-00F65EE6C7E6}" type="slidenum">
              <a:rPr lang="en-GB" smtClean="0"/>
              <a:pPr fontAlgn="base">
                <a:spcBef>
                  <a:spcPct val="0"/>
                </a:spcBef>
                <a:spcAft>
                  <a:spcPct val="0"/>
                </a:spcAft>
                <a:defRPr/>
              </a:pPr>
              <a:t>2</a:t>
            </a:fld>
            <a:endParaRPr lang="en-GB" smtClean="0"/>
          </a:p>
        </p:txBody>
      </p:sp>
      <p:sp>
        <p:nvSpPr>
          <p:cNvPr id="14340" name="Footer Placeholder 3"/>
          <p:cNvSpPr>
            <a:spLocks noGrp="1"/>
          </p:cNvSpPr>
          <p:nvPr>
            <p:ph type="ftr" sz="quarter" idx="4294967295"/>
          </p:nvPr>
        </p:nvSpPr>
        <p:spPr bwMode="auto">
          <a:xfrm>
            <a:off x="168275" y="6367463"/>
            <a:ext cx="5399088" cy="161925"/>
          </a:xfrm>
          <a:prstGeom prst="rect">
            <a:avLst/>
          </a:prstGeom>
          <a:noFill/>
          <a:ln>
            <a:miter lim="800000"/>
            <a:headEnd/>
            <a:tailEnd/>
          </a:ln>
        </p:spPr>
        <p:txBody>
          <a:bodyPr/>
          <a:lstStyle/>
          <a:p>
            <a:r>
              <a:rPr lang="en-US"/>
              <a:t> </a:t>
            </a:r>
          </a:p>
        </p:txBody>
      </p:sp>
      <p:sp>
        <p:nvSpPr>
          <p:cNvPr id="14341" name="Date Placeholder 4"/>
          <p:cNvSpPr>
            <a:spLocks noGrp="1"/>
          </p:cNvSpPr>
          <p:nvPr>
            <p:ph type="dt" sz="quarter" idx="4294967295"/>
          </p:nvPr>
        </p:nvSpPr>
        <p:spPr bwMode="auto">
          <a:xfrm>
            <a:off x="7038975" y="6526213"/>
            <a:ext cx="2105025" cy="192087"/>
          </a:xfrm>
          <a:prstGeom prst="rect">
            <a:avLst/>
          </a:prstGeom>
          <a:noFill/>
          <a:ln>
            <a:miter lim="800000"/>
            <a:headEnd/>
            <a:tailEnd/>
          </a:ln>
        </p:spPr>
        <p:txBody>
          <a:bodyPr/>
          <a:lstStyle/>
          <a:p>
            <a:r>
              <a:rPr lang="en-CA"/>
              <a:t> </a:t>
            </a:r>
            <a:endParaRPr lang="en-GB"/>
          </a:p>
        </p:txBody>
      </p:sp>
      <p:sp>
        <p:nvSpPr>
          <p:cNvPr id="749572" name="Text Box 4"/>
          <p:cNvSpPr txBox="1">
            <a:spLocks noChangeArrowheads="1"/>
          </p:cNvSpPr>
          <p:nvPr>
            <p:custDataLst>
              <p:tags r:id="rId1"/>
            </p:custDataLst>
          </p:nvPr>
        </p:nvSpPr>
        <p:spPr bwMode="auto">
          <a:xfrm>
            <a:off x="-14288" y="12700"/>
            <a:ext cx="163513" cy="523875"/>
          </a:xfrm>
          <a:prstGeom prst="rect">
            <a:avLst/>
          </a:prstGeom>
          <a:noFill/>
          <a:ln w="9525">
            <a:noFill/>
            <a:miter lim="800000"/>
            <a:headEnd/>
            <a:tailEnd/>
          </a:ln>
          <a:effectLst>
            <a:outerShdw dist="28398" dir="1593903" algn="ctr" rotWithShape="0">
              <a:schemeClr val="tx1"/>
            </a:outerShdw>
          </a:effectLst>
        </p:spPr>
        <p:txBody>
          <a:bodyPr>
            <a:spAutoFit/>
          </a:bodyPr>
          <a:lstStyle/>
          <a:p>
            <a:pPr algn="ctr" eaLnBrk="0" fontAlgn="auto" hangingPunct="0">
              <a:spcBef>
                <a:spcPts val="0"/>
              </a:spcBef>
              <a:spcAft>
                <a:spcPts val="0"/>
              </a:spcAft>
              <a:defRPr/>
            </a:pPr>
            <a:endParaRPr lang="en-CA" sz="2800">
              <a:latin typeface="Times New Roman" pitchFamily="18" charset="0"/>
              <a:cs typeface="+mn-cs"/>
            </a:endParaRPr>
          </a:p>
        </p:txBody>
      </p:sp>
      <p:sp>
        <p:nvSpPr>
          <p:cNvPr id="9" name="Rectangle 3"/>
          <p:cNvSpPr txBox="1">
            <a:spLocks noChangeArrowheads="1"/>
          </p:cNvSpPr>
          <p:nvPr/>
        </p:nvSpPr>
        <p:spPr bwMode="auto">
          <a:xfrm>
            <a:off x="161925" y="1371600"/>
            <a:ext cx="8804275" cy="38862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63550" lvl="1" indent="-463550" defTabSz="695325" fontAlgn="base">
              <a:spcBef>
                <a:spcPts val="1200"/>
              </a:spcBef>
              <a:spcAft>
                <a:spcPts val="1200"/>
              </a:spcAft>
              <a:buFont typeface="Wingdings" pitchFamily="2" charset="2"/>
              <a:buChar char="Ø"/>
            </a:pPr>
            <a:r>
              <a:rPr lang="en-US" kern="0" dirty="0" smtClean="0"/>
              <a:t>Introduction to Data Networks, LAN and WAN</a:t>
            </a:r>
          </a:p>
          <a:p>
            <a:pPr marL="463550" lvl="1" indent="-463550" defTabSz="695325" fontAlgn="base">
              <a:spcBef>
                <a:spcPts val="1200"/>
              </a:spcBef>
              <a:spcAft>
                <a:spcPts val="1200"/>
              </a:spcAft>
              <a:buFont typeface="Wingdings" pitchFamily="2" charset="2"/>
              <a:buChar char="Ø"/>
            </a:pPr>
            <a:r>
              <a:rPr lang="en-US" kern="0" dirty="0" smtClean="0"/>
              <a:t>Introduction to infrastructure elements of LAN and WAN</a:t>
            </a:r>
          </a:p>
          <a:p>
            <a:pPr marL="463550" lvl="1" indent="-463550" defTabSz="695325" fontAlgn="base">
              <a:spcBef>
                <a:spcPts val="1200"/>
              </a:spcBef>
              <a:spcAft>
                <a:spcPts val="1200"/>
              </a:spcAft>
              <a:buFont typeface="Wingdings" pitchFamily="2" charset="2"/>
              <a:buChar char="Ø"/>
            </a:pPr>
            <a:r>
              <a:rPr lang="en-US" kern="0" dirty="0" smtClean="0"/>
              <a:t>Introduction to Data Center and IT infrastructure elements in a Data Center</a:t>
            </a:r>
          </a:p>
          <a:p>
            <a:pPr marL="463550" lvl="1" indent="-463550" defTabSz="695325" fontAlgn="base">
              <a:spcBef>
                <a:spcPts val="1200"/>
              </a:spcBef>
              <a:spcAft>
                <a:spcPts val="1200"/>
              </a:spcAft>
              <a:buFont typeface="Wingdings" pitchFamily="2" charset="2"/>
              <a:buChar char="Ø"/>
            </a:pPr>
            <a:r>
              <a:rPr lang="en-US" kern="0" dirty="0" smtClean="0"/>
              <a:t>Security challenges and risks surrounding LAN and WAN environments</a:t>
            </a:r>
          </a:p>
          <a:p>
            <a:pPr marL="463550" lvl="1" indent="-463550" defTabSz="695325" fontAlgn="base">
              <a:spcBef>
                <a:spcPts val="1200"/>
              </a:spcBef>
              <a:spcAft>
                <a:spcPts val="1200"/>
              </a:spcAft>
              <a:buFont typeface="Wingdings" pitchFamily="2" charset="2"/>
              <a:buChar char="Ø"/>
            </a:pPr>
            <a:r>
              <a:rPr lang="en-US" kern="0" dirty="0" smtClean="0"/>
              <a:t>Security challenges and risks surrounding IT Infrastructure in Data Center environments</a:t>
            </a:r>
          </a:p>
          <a:p>
            <a:pPr marL="463550" lvl="1" indent="-463550" defTabSz="695325" fontAlgn="base">
              <a:spcBef>
                <a:spcPts val="1200"/>
              </a:spcBef>
              <a:spcAft>
                <a:spcPts val="1200"/>
              </a:spcAft>
              <a:buFont typeface="Wingdings" pitchFamily="2" charset="2"/>
              <a:buChar char="Ø"/>
            </a:pPr>
            <a:r>
              <a:rPr lang="en-US" kern="0" dirty="0" smtClean="0"/>
              <a:t>Information security measures and solutions for securing LAN, WAN and Data Center</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Control Capabilities of Firewalls</a:t>
            </a:r>
            <a:endParaRPr lang="en-US" b="1" dirty="0"/>
          </a:p>
        </p:txBody>
      </p:sp>
      <p:pic>
        <p:nvPicPr>
          <p:cNvPr id="82946" name="Picture 2"/>
          <p:cNvPicPr>
            <a:picLocks noGrp="1" noChangeAspect="1" noChangeArrowheads="1"/>
          </p:cNvPicPr>
          <p:nvPr>
            <p:ph idx="1"/>
          </p:nvPr>
        </p:nvPicPr>
        <p:blipFill>
          <a:blip r:embed="rId3"/>
          <a:srcRect l="11564" t="29879" r="12640" b="5090"/>
          <a:stretch>
            <a:fillRect/>
          </a:stretch>
        </p:blipFill>
        <p:spPr bwMode="auto">
          <a:xfrm>
            <a:off x="914400" y="1981200"/>
            <a:ext cx="6781800" cy="3636617"/>
          </a:xfrm>
          <a:prstGeom prst="rect">
            <a:avLst/>
          </a:prstGeom>
          <a:noFill/>
          <a:ln w="9525">
            <a:noFill/>
            <a:miter lim="800000"/>
            <a:headEnd/>
            <a:tailEnd/>
          </a:ln>
          <a:effectLst/>
        </p:spPr>
      </p:pic>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20</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Firewall rule sets </a:t>
            </a:r>
            <a:endParaRPr lang="en-US" b="1" dirty="0"/>
          </a:p>
        </p:txBody>
      </p:sp>
      <p:graphicFrame>
        <p:nvGraphicFramePr>
          <p:cNvPr id="10" name="Content Placeholder 9"/>
          <p:cNvGraphicFramePr>
            <a:graphicFrameLocks noGrp="1"/>
          </p:cNvGraphicFramePr>
          <p:nvPr>
            <p:ph idx="1"/>
          </p:nvPr>
        </p:nvGraphicFramePr>
        <p:xfrm>
          <a:off x="160338" y="1752601"/>
          <a:ext cx="8821737" cy="175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21</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
        <p:nvSpPr>
          <p:cNvPr id="6" name="Rectangle 5"/>
          <p:cNvSpPr/>
          <p:nvPr/>
        </p:nvSpPr>
        <p:spPr>
          <a:xfrm>
            <a:off x="457200" y="3733800"/>
            <a:ext cx="8001000" cy="1754326"/>
          </a:xfrm>
          <a:prstGeom prst="rect">
            <a:avLst/>
          </a:prstGeom>
        </p:spPr>
        <p:txBody>
          <a:bodyPr wrap="square">
            <a:spAutoFit/>
          </a:bodyPr>
          <a:lstStyle/>
          <a:p>
            <a:r>
              <a:rPr lang="en-US" dirty="0" smtClean="0"/>
              <a:t>For example, an IDS that alerts on malicious activity may send a message to the firewall to block the incoming IP address. </a:t>
            </a:r>
          </a:p>
          <a:p>
            <a:endParaRPr lang="en-US" dirty="0" smtClean="0"/>
          </a:p>
          <a:p>
            <a:r>
              <a:rPr lang="en-US" dirty="0" smtClean="0"/>
              <a:t>The firewall, after ensuring the IP is not on a “white-list”, creates a rule to block the IP. After a specified period of time the rule expires and traffic is once again allowed from that IP.</a:t>
            </a:r>
          </a:p>
        </p:txBody>
      </p:sp>
      <p:sp>
        <p:nvSpPr>
          <p:cNvPr id="9" name="Rectangle 8"/>
          <p:cNvSpPr/>
          <p:nvPr/>
        </p:nvSpPr>
        <p:spPr>
          <a:xfrm>
            <a:off x="2590800" y="2438400"/>
            <a:ext cx="4114800" cy="369332"/>
          </a:xfrm>
          <a:prstGeom prst="rect">
            <a:avLst/>
          </a:prstGeom>
        </p:spPr>
        <p:txBody>
          <a:bodyPr wrap="square">
            <a:spAutoFit/>
          </a:bodyPr>
          <a:lstStyle/>
          <a:p>
            <a:r>
              <a:rPr lang="en-US" b="1" dirty="0" smtClean="0"/>
              <a:t>Rule sets can be static or dynamic</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0"/>
                                        </p:tgtEl>
                                        <p:attrNameLst>
                                          <p:attrName>style.visibility</p:attrName>
                                        </p:attrNameLst>
                                      </p:cBhvr>
                                      <p:to>
                                        <p:strVal val="visible"/>
                                      </p:to>
                                    </p:set>
                                    <p:anim calcmode="lin" valueType="num">
                                      <p:cBhvr>
                                        <p:cTn id="7" dur="3000" fill="hold"/>
                                        <p:tgtEl>
                                          <p:spTgt spid="10"/>
                                        </p:tgtEl>
                                        <p:attrNameLst>
                                          <p:attrName>ppt_w</p:attrName>
                                        </p:attrNameLst>
                                      </p:cBhvr>
                                      <p:tavLst>
                                        <p:tav tm="0">
                                          <p:val>
                                            <p:fltVal val="0"/>
                                          </p:val>
                                        </p:tav>
                                        <p:tav tm="100000">
                                          <p:val>
                                            <p:strVal val="#ppt_w"/>
                                          </p:val>
                                        </p:tav>
                                      </p:tavLst>
                                    </p:anim>
                                    <p:anim calcmode="lin" valueType="num">
                                      <p:cBhvr>
                                        <p:cTn id="8" dur="3000" fill="hold"/>
                                        <p:tgtEl>
                                          <p:spTgt spid="10"/>
                                        </p:tgtEl>
                                        <p:attrNameLst>
                                          <p:attrName>ppt_h</p:attrName>
                                        </p:attrNameLst>
                                      </p:cBhvr>
                                      <p:tavLst>
                                        <p:tav tm="0">
                                          <p:val>
                                            <p:fltVal val="0"/>
                                          </p:val>
                                        </p:tav>
                                        <p:tav tm="100000">
                                          <p:val>
                                            <p:strVal val="#ppt_h"/>
                                          </p:val>
                                        </p:tav>
                                      </p:tavLst>
                                    </p:anim>
                                    <p:anim calcmode="lin" valueType="num">
                                      <p:cBhvr>
                                        <p:cTn id="9" dur="3000" fill="hold"/>
                                        <p:tgtEl>
                                          <p:spTgt spid="10"/>
                                        </p:tgtEl>
                                        <p:attrNameLst>
                                          <p:attrName>style.rotation</p:attrName>
                                        </p:attrNameLst>
                                      </p:cBhvr>
                                      <p:tavLst>
                                        <p:tav tm="0">
                                          <p:val>
                                            <p:fltVal val="90"/>
                                          </p:val>
                                        </p:tav>
                                        <p:tav tm="100000">
                                          <p:val>
                                            <p:fltVal val="0"/>
                                          </p:val>
                                        </p:tav>
                                      </p:tavLst>
                                    </p:anim>
                                    <p:animEffect transition="in" filter="fade">
                                      <p:cBhvr>
                                        <p:cTn id="10"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98450"/>
            <a:ext cx="8805862" cy="755650"/>
          </a:xfrm>
        </p:spPr>
        <p:txBody>
          <a:bodyPr/>
          <a:lstStyle/>
          <a:p>
            <a:r>
              <a:rPr lang="en-US" b="1" i="1" dirty="0" smtClean="0"/>
              <a:t>Packet Filter Firewalls</a:t>
            </a:r>
            <a:endParaRPr lang="en-US" b="1" dirty="0"/>
          </a:p>
        </p:txBody>
      </p:sp>
      <p:sp>
        <p:nvSpPr>
          <p:cNvPr id="3" name="Content Placeholder 2"/>
          <p:cNvSpPr>
            <a:spLocks noGrp="1"/>
          </p:cNvSpPr>
          <p:nvPr>
            <p:ph idx="1"/>
          </p:nvPr>
        </p:nvSpPr>
        <p:spPr>
          <a:xfrm>
            <a:off x="457200" y="831850"/>
            <a:ext cx="8220075" cy="2209800"/>
          </a:xfrm>
        </p:spPr>
        <p:txBody>
          <a:bodyPr/>
          <a:lstStyle/>
          <a:p>
            <a:pPr lvl="1"/>
            <a:r>
              <a:rPr lang="en-US" dirty="0" smtClean="0"/>
              <a:t>Packet filter firewalls evaluate the headers of each incoming and outgoing packet to ensure it has a valid internal address, originates from a permitted external address, connects to an authorized protocol or service, and contains valid basic header instructions.</a:t>
            </a:r>
          </a:p>
          <a:p>
            <a:pPr lvl="1"/>
            <a:r>
              <a:rPr lang="en-US" dirty="0" smtClean="0"/>
              <a:t>If the packet does not match the pre-defined policy for allowed traffic, then the firewall drops the packet.</a:t>
            </a:r>
            <a:endParaRPr lang="en-US" dirty="0"/>
          </a:p>
        </p:txBody>
      </p:sp>
      <p:sp>
        <p:nvSpPr>
          <p:cNvPr id="4" name="Slide Number Placeholder 3"/>
          <p:cNvSpPr>
            <a:spLocks noGrp="1"/>
          </p:cNvSpPr>
          <p:nvPr>
            <p:ph type="sldNum" sz="quarter" idx="4294967295"/>
          </p:nvPr>
        </p:nvSpPr>
        <p:spPr>
          <a:xfrm>
            <a:off x="6810375" y="6619875"/>
            <a:ext cx="2159000" cy="161925"/>
          </a:xfrm>
        </p:spPr>
        <p:txBody>
          <a:bodyPr/>
          <a:lstStyle/>
          <a:p>
            <a:r>
              <a:rPr lang="en-US" smtClean="0"/>
              <a:t>Slide </a:t>
            </a:r>
            <a:fld id="{FE86B490-A9C0-411C-9DAD-3F4945B4264B}" type="slidenum">
              <a:rPr lang="en-US" smtClean="0"/>
              <a:pPr/>
              <a:t>22</a:t>
            </a:fld>
            <a:endParaRPr lang="en-US"/>
          </a:p>
        </p:txBody>
      </p:sp>
      <p:sp>
        <p:nvSpPr>
          <p:cNvPr id="5" name="Footer Placeholder 4"/>
          <p:cNvSpPr>
            <a:spLocks noGrp="1"/>
          </p:cNvSpPr>
          <p:nvPr>
            <p:ph type="ftr" sz="quarter" idx="4294967295"/>
          </p:nvPr>
        </p:nvSpPr>
        <p:spPr>
          <a:xfrm>
            <a:off x="168275" y="6437313"/>
            <a:ext cx="5399088" cy="161925"/>
          </a:xfrm>
        </p:spPr>
        <p:txBody>
          <a:bodyPr/>
          <a:lstStyle/>
          <a:p>
            <a:r>
              <a:rPr lang="en-US" smtClean="0"/>
              <a:t> </a:t>
            </a:r>
            <a:endParaRPr lang="en-US" dirty="0"/>
          </a:p>
        </p:txBody>
      </p:sp>
      <p:sp>
        <p:nvSpPr>
          <p:cNvPr id="6" name="Title 1"/>
          <p:cNvSpPr txBox="1">
            <a:spLocks/>
          </p:cNvSpPr>
          <p:nvPr/>
        </p:nvSpPr>
        <p:spPr bwMode="black">
          <a:xfrm>
            <a:off x="152400" y="3041650"/>
            <a:ext cx="8805862" cy="3746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fontAlgn="base">
              <a:spcBef>
                <a:spcPct val="0"/>
              </a:spcBef>
              <a:spcAft>
                <a:spcPct val="0"/>
              </a:spcAft>
            </a:pPr>
            <a:r>
              <a:rPr lang="en-US" sz="2400" b="1" i="1" dirty="0" err="1" smtClean="0"/>
              <a:t>Stateful</a:t>
            </a:r>
            <a:r>
              <a:rPr lang="en-US" sz="2400" b="1" i="1" dirty="0" smtClean="0"/>
              <a:t> Inspection Firewalls</a:t>
            </a:r>
            <a:endParaRPr kumimoji="0" lang="en-US" sz="2400" b="1" i="0" u="none" strike="noStrike" kern="0" cap="none" spc="0" normalizeH="0" baseline="0" noProof="0" dirty="0">
              <a:ln>
                <a:noFill/>
              </a:ln>
              <a:solidFill>
                <a:schemeClr val="folHlink"/>
              </a:solidFill>
              <a:effectLst/>
              <a:uLnTx/>
              <a:uFillTx/>
              <a:latin typeface="+mj-lt"/>
              <a:ea typeface="+mj-ea"/>
              <a:cs typeface="+mj-cs"/>
            </a:endParaRPr>
          </a:p>
        </p:txBody>
      </p:sp>
      <p:sp>
        <p:nvSpPr>
          <p:cNvPr id="8" name="Content Placeholder 2"/>
          <p:cNvSpPr txBox="1">
            <a:spLocks/>
          </p:cNvSpPr>
          <p:nvPr/>
        </p:nvSpPr>
        <p:spPr bwMode="auto">
          <a:xfrm>
            <a:off x="152400" y="3803650"/>
            <a:ext cx="8821737" cy="2209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0" marR="0" lvl="0" indent="0" algn="l" defTabSz="695325" rtl="0" eaLnBrk="1" fontAlgn="base" latinLnBrk="0" hangingPunct="1">
              <a:lnSpc>
                <a:spcPct val="100000"/>
              </a:lnSpc>
              <a:spcBef>
                <a:spcPct val="20000"/>
              </a:spcBef>
              <a:spcAft>
                <a:spcPct val="20000"/>
              </a:spcAft>
              <a:buClrTx/>
              <a:buSzPct val="90000"/>
              <a:buFont typeface="Arial" charset="0"/>
              <a:buNone/>
              <a:tabLst/>
              <a:defRPr/>
            </a:pPr>
            <a:endParaRPr kumimoji="0" lang="en-US" sz="2000" b="0" i="0" u="none" strike="noStrike" kern="0" cap="none" spc="0" normalizeH="0" baseline="0" noProof="0" dirty="0">
              <a:ln>
                <a:noFill/>
              </a:ln>
              <a:solidFill>
                <a:schemeClr val="bg2"/>
              </a:solidFill>
              <a:effectLst/>
              <a:uLnTx/>
              <a:uFillTx/>
              <a:latin typeface="+mn-lt"/>
              <a:ea typeface="+mn-ea"/>
              <a:cs typeface="+mn-cs"/>
            </a:endParaRPr>
          </a:p>
        </p:txBody>
      </p:sp>
      <p:sp>
        <p:nvSpPr>
          <p:cNvPr id="9" name="Content Placeholder 2"/>
          <p:cNvSpPr txBox="1">
            <a:spLocks/>
          </p:cNvSpPr>
          <p:nvPr/>
        </p:nvSpPr>
        <p:spPr bwMode="auto">
          <a:xfrm>
            <a:off x="474663" y="3498850"/>
            <a:ext cx="8364537" cy="24384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58775" lvl="1" indent="-357188" defTabSz="695325" fontAlgn="base">
              <a:spcBef>
                <a:spcPct val="0"/>
              </a:spcBef>
              <a:spcAft>
                <a:spcPct val="20000"/>
              </a:spcAft>
              <a:buFont typeface="Arial" pitchFamily="34" charset="0"/>
              <a:buChar char="•"/>
            </a:pPr>
            <a:r>
              <a:rPr lang="en-US" dirty="0" err="1" smtClean="0">
                <a:solidFill>
                  <a:schemeClr val="bg2"/>
                </a:solidFill>
              </a:rPr>
              <a:t>Stateful</a:t>
            </a:r>
            <a:r>
              <a:rPr lang="en-US" dirty="0" smtClean="0">
                <a:solidFill>
                  <a:schemeClr val="bg2"/>
                </a:solidFill>
              </a:rPr>
              <a:t> inspection firewalls are packet filters that monitor the state of the TCP connection. Each TCP session starts with an initial “handshake” communicated through TCP flags in the header information. </a:t>
            </a:r>
          </a:p>
          <a:p>
            <a:pPr marL="358775" lvl="1" indent="-357188" defTabSz="695325" fontAlgn="base">
              <a:spcBef>
                <a:spcPct val="0"/>
              </a:spcBef>
              <a:spcAft>
                <a:spcPct val="20000"/>
              </a:spcAft>
              <a:buFont typeface="Arial" pitchFamily="34" charset="0"/>
              <a:buChar char="•"/>
            </a:pPr>
            <a:r>
              <a:rPr lang="en-US" dirty="0" smtClean="0">
                <a:solidFill>
                  <a:schemeClr val="bg2"/>
                </a:solidFill>
              </a:rPr>
              <a:t>When a connection is established the firewall adds the connection information to a table. </a:t>
            </a:r>
          </a:p>
          <a:p>
            <a:pPr marL="358775" lvl="1" indent="-357188" defTabSz="695325" fontAlgn="base">
              <a:spcBef>
                <a:spcPct val="0"/>
              </a:spcBef>
              <a:spcAft>
                <a:spcPct val="20000"/>
              </a:spcAft>
              <a:buFont typeface="Arial" pitchFamily="34" charset="0"/>
              <a:buChar char="•"/>
            </a:pPr>
            <a:r>
              <a:rPr lang="en-US" dirty="0" smtClean="0">
                <a:solidFill>
                  <a:schemeClr val="bg2"/>
                </a:solidFill>
              </a:rPr>
              <a:t>The firewall can then compare future packets to the connection or state table. This essentially verifies that inbound traffic is in response to requests initiated from inside the firewall</a:t>
            </a:r>
            <a:endParaRPr lang="en-US" dirty="0">
              <a:solidFill>
                <a:schemeClr val="bg2"/>
              </a:solidFill>
            </a:endParaRPr>
          </a:p>
        </p:txBody>
      </p:sp>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304800"/>
            <a:ext cx="8805862" cy="755650"/>
          </a:xfrm>
        </p:spPr>
        <p:txBody>
          <a:bodyPr/>
          <a:lstStyle/>
          <a:p>
            <a:r>
              <a:rPr lang="en-US" b="1" i="1" dirty="0" smtClean="0"/>
              <a:t>Proxy Server Firewalls</a:t>
            </a:r>
            <a:endParaRPr lang="en-US" b="1" dirty="0"/>
          </a:p>
        </p:txBody>
      </p:sp>
      <p:sp>
        <p:nvSpPr>
          <p:cNvPr id="3" name="Content Placeholder 2"/>
          <p:cNvSpPr>
            <a:spLocks noGrp="1"/>
          </p:cNvSpPr>
          <p:nvPr>
            <p:ph idx="1"/>
          </p:nvPr>
        </p:nvSpPr>
        <p:spPr>
          <a:xfrm>
            <a:off x="160338" y="990600"/>
            <a:ext cx="8821737" cy="5105400"/>
          </a:xfrm>
        </p:spPr>
        <p:txBody>
          <a:bodyPr/>
          <a:lstStyle/>
          <a:p>
            <a:pPr lvl="1">
              <a:buFont typeface="Arial" pitchFamily="34" charset="0"/>
              <a:buChar char="•"/>
            </a:pPr>
            <a:r>
              <a:rPr lang="en-US" kern="1200" dirty="0" smtClean="0">
                <a:ea typeface="+mn-ea"/>
              </a:rPr>
              <a:t>Proxy servers act as an intermediary between internal and external IP addresses and block direct access to the internal network.</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Essentially, they rewrite packet headers to substitute the IP of the proxy server for the IP of the internal machine and forward packets to and from the internal and external machines. Due to that limited capability, proxy servers are commonly employed behind other firewall devices.</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Proxy servers provide another layer of access control by segregating the flow of Internet traffic to support additional authentication and logging capability, as well as content filtering.</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They may implement anti-virus and anti-spam filtering, disallow connections to potentially malicious servers, and disallow the downloading of files in accordance with the institution’s security policy.</a:t>
            </a:r>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Application-Level Firewalls</a:t>
            </a:r>
            <a:endParaRPr lang="en-US" b="1" dirty="0"/>
          </a:p>
        </p:txBody>
      </p:sp>
      <p:sp>
        <p:nvSpPr>
          <p:cNvPr id="3" name="Content Placeholder 2"/>
          <p:cNvSpPr>
            <a:spLocks noGrp="1"/>
          </p:cNvSpPr>
          <p:nvPr>
            <p:ph idx="1"/>
          </p:nvPr>
        </p:nvSpPr>
        <p:spPr>
          <a:xfrm>
            <a:off x="160338" y="1447800"/>
            <a:ext cx="8821737" cy="4335463"/>
          </a:xfrm>
        </p:spPr>
        <p:txBody>
          <a:bodyPr/>
          <a:lstStyle/>
          <a:p>
            <a:pPr lvl="1">
              <a:buFont typeface="Arial" pitchFamily="34" charset="0"/>
              <a:buChar char="•"/>
            </a:pPr>
            <a:r>
              <a:rPr lang="en-US" kern="1200" dirty="0" smtClean="0">
                <a:ea typeface="+mn-ea"/>
              </a:rPr>
              <a:t>Application-level firewalls perform application-level screening, typically including the filtering capabilities of packet filter firewalls with additional validation of the packet content based on the application. </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Application-level firewalls capture and compare packets to state information in the connection tables. Unlike a packet filter firewall, an application level firewall continues to examine each packet after the initial connection is established for specific application or services such as telnet, FTP, HTTP, SMTP, etc. </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The application- level firewall can provide additional screening of the packet payload for commands, protocols, packet length, authorization, content, or invalid headers. </a:t>
            </a:r>
          </a:p>
          <a:p>
            <a:pPr lvl="1">
              <a:buFont typeface="Arial" pitchFamily="34" charset="0"/>
              <a:buChar char="•"/>
            </a:pPr>
            <a:endParaRPr lang="en-US" kern="1200" dirty="0" smtClean="0">
              <a:ea typeface="+mn-ea"/>
            </a:endParaRPr>
          </a:p>
          <a:p>
            <a:pPr lvl="1">
              <a:buFont typeface="Arial" pitchFamily="34" charset="0"/>
              <a:buChar char="•"/>
            </a:pPr>
            <a:r>
              <a:rPr lang="en-US" kern="1200" dirty="0" smtClean="0">
                <a:ea typeface="+mn-ea"/>
              </a:rPr>
              <a:t>Application level firewalls provide the strongest level of security, but are slower and require greater expertise to administer properly.</a:t>
            </a:r>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152400"/>
            <a:ext cx="8805862" cy="755650"/>
          </a:xfrm>
        </p:spPr>
        <p:txBody>
          <a:bodyPr/>
          <a:lstStyle/>
          <a:p>
            <a:r>
              <a:rPr lang="en-US" b="1" i="1" dirty="0" smtClean="0"/>
              <a:t>Firewall Services and Configuration</a:t>
            </a:r>
            <a:endParaRPr lang="en-US" b="1" dirty="0"/>
          </a:p>
        </p:txBody>
      </p:sp>
      <p:sp>
        <p:nvSpPr>
          <p:cNvPr id="3" name="Content Placeholder 2"/>
          <p:cNvSpPr>
            <a:spLocks noGrp="1"/>
          </p:cNvSpPr>
          <p:nvPr>
            <p:ph idx="1"/>
          </p:nvPr>
        </p:nvSpPr>
        <p:spPr>
          <a:xfrm>
            <a:off x="160338" y="1066800"/>
            <a:ext cx="8821737" cy="5638800"/>
          </a:xfrm>
        </p:spPr>
        <p:txBody>
          <a:bodyPr/>
          <a:lstStyle/>
          <a:p>
            <a:r>
              <a:rPr lang="en-US" sz="1500" b="1" dirty="0" smtClean="0"/>
              <a:t>Firewalls may provide some additional services:</a:t>
            </a:r>
          </a:p>
          <a:p>
            <a:endParaRPr lang="en-US" sz="1500" b="1" dirty="0" smtClean="0"/>
          </a:p>
          <a:p>
            <a:pPr lvl="1">
              <a:buNone/>
            </a:pPr>
            <a:r>
              <a:rPr lang="en-US" b="1" kern="1200" dirty="0" smtClean="0"/>
              <a:t>Network address translation (NAT)</a:t>
            </a:r>
          </a:p>
          <a:p>
            <a:pPr lvl="2">
              <a:buFont typeface="Wingdings" pitchFamily="2" charset="2"/>
              <a:buChar char="§"/>
            </a:pPr>
            <a:r>
              <a:rPr lang="en-US" kern="1200" dirty="0" smtClean="0"/>
              <a:t>NAT readdresses outbound packets to mask the internal IP addresses of the network. </a:t>
            </a:r>
          </a:p>
          <a:p>
            <a:pPr lvl="2">
              <a:buFont typeface="Wingdings" pitchFamily="2" charset="2"/>
              <a:buChar char="§"/>
            </a:pPr>
            <a:r>
              <a:rPr lang="en-US" kern="1200" dirty="0" err="1" smtClean="0"/>
              <a:t>Untrusted</a:t>
            </a:r>
            <a:r>
              <a:rPr lang="en-US" kern="1200" dirty="0" smtClean="0"/>
              <a:t> networks see a different host IP address from the actual internal address. NAT allows an institution to hide the topology and address schemes of its trusted network from </a:t>
            </a:r>
            <a:r>
              <a:rPr lang="en-US" kern="1200" dirty="0" err="1" smtClean="0"/>
              <a:t>untrusted</a:t>
            </a:r>
            <a:r>
              <a:rPr lang="en-US" kern="1200" dirty="0" smtClean="0"/>
              <a:t> networks.</a:t>
            </a:r>
          </a:p>
          <a:p>
            <a:pPr lvl="2">
              <a:buFont typeface="Wingdings" pitchFamily="2" charset="2"/>
              <a:buChar char="§"/>
            </a:pPr>
            <a:endParaRPr lang="en-US" kern="1200" dirty="0" smtClean="0"/>
          </a:p>
          <a:p>
            <a:pPr lvl="1">
              <a:buNone/>
            </a:pPr>
            <a:r>
              <a:rPr lang="en-US" b="1" kern="1200" dirty="0" smtClean="0"/>
              <a:t>Dynamic host configuration protocol (DHCP)</a:t>
            </a:r>
          </a:p>
          <a:p>
            <a:pPr lvl="2">
              <a:buFont typeface="Wingdings" pitchFamily="2" charset="2"/>
              <a:buChar char="§"/>
            </a:pPr>
            <a:r>
              <a:rPr lang="en-US" kern="1200" dirty="0" smtClean="0"/>
              <a:t>DHCP assigns IP addresses to machines that will be subject to the security controls of the firewall.</a:t>
            </a:r>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25</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Firewall Services and Configuration cont’d </a:t>
            </a:r>
            <a:endParaRPr lang="en-US" dirty="0"/>
          </a:p>
        </p:txBody>
      </p:sp>
      <p:sp>
        <p:nvSpPr>
          <p:cNvPr id="3" name="Content Placeholder 2"/>
          <p:cNvSpPr>
            <a:spLocks noGrp="1"/>
          </p:cNvSpPr>
          <p:nvPr>
            <p:ph idx="1"/>
          </p:nvPr>
        </p:nvSpPr>
        <p:spPr/>
        <p:txBody>
          <a:bodyPr/>
          <a:lstStyle/>
          <a:p>
            <a:pPr lvl="1">
              <a:buNone/>
            </a:pPr>
            <a:r>
              <a:rPr lang="en-US" b="1" kern="1200" dirty="0" smtClean="0"/>
              <a:t>Virtual Private Network (VPN) gateways</a:t>
            </a:r>
          </a:p>
          <a:p>
            <a:pPr lvl="2">
              <a:buFont typeface="Wingdings" pitchFamily="2" charset="2"/>
              <a:buChar char="§"/>
            </a:pPr>
            <a:r>
              <a:rPr lang="en-US" kern="1200" dirty="0" smtClean="0"/>
              <a:t>A VPN gateway provides an encrypted tunnel between a remote external gateway and the internal network. </a:t>
            </a:r>
          </a:p>
          <a:p>
            <a:pPr lvl="2">
              <a:buFont typeface="Wingdings" pitchFamily="2" charset="2"/>
              <a:buChar char="§"/>
            </a:pPr>
            <a:r>
              <a:rPr lang="en-US" kern="1200" dirty="0" smtClean="0"/>
              <a:t>Placing VPN capability on the firewall and the remote gateway protects information from disclosure between the gateways but not from the gateway to the terminating machines. </a:t>
            </a:r>
          </a:p>
          <a:p>
            <a:pPr lvl="2">
              <a:buFont typeface="Wingdings" pitchFamily="2" charset="2"/>
              <a:buChar char="§"/>
            </a:pPr>
            <a:r>
              <a:rPr lang="en-US" kern="1200" dirty="0" smtClean="0"/>
              <a:t>Placement on the firewall, however, allows the firewall to inspect the traffic and perform access control, logging, and malicious code scanning</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26</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Firewall Policy</a:t>
            </a:r>
            <a:endParaRPr lang="en-US" b="1" dirty="0"/>
          </a:p>
        </p:txBody>
      </p:sp>
      <p:sp>
        <p:nvSpPr>
          <p:cNvPr id="3" name="Content Placeholder 2"/>
          <p:cNvSpPr>
            <a:spLocks noGrp="1"/>
          </p:cNvSpPr>
          <p:nvPr>
            <p:ph idx="1"/>
          </p:nvPr>
        </p:nvSpPr>
        <p:spPr>
          <a:xfrm>
            <a:off x="160338" y="1219200"/>
            <a:ext cx="8821737" cy="4868863"/>
          </a:xfrm>
        </p:spPr>
        <p:txBody>
          <a:bodyPr/>
          <a:lstStyle/>
          <a:p>
            <a:pPr lvl="2">
              <a:buFont typeface="Arial" pitchFamily="34" charset="0"/>
              <a:buChar char="•"/>
            </a:pPr>
            <a:r>
              <a:rPr lang="en-US" dirty="0" smtClean="0"/>
              <a:t>A firewall policy states management’s expectations for how the firewall should function and is a component of the overall security policy. </a:t>
            </a:r>
          </a:p>
          <a:p>
            <a:pPr lvl="2">
              <a:buFont typeface="Arial" pitchFamily="34" charset="0"/>
              <a:buChar char="•"/>
            </a:pPr>
            <a:endParaRPr lang="en-US" dirty="0" smtClean="0"/>
          </a:p>
          <a:p>
            <a:pPr lvl="2">
              <a:buFont typeface="Arial" pitchFamily="34" charset="0"/>
              <a:buChar char="•"/>
            </a:pPr>
            <a:r>
              <a:rPr lang="en-US" dirty="0" smtClean="0"/>
              <a:t>It should establish rules for traffic coming into and going out of the security domain and how the firewall will be managed and updated. </a:t>
            </a:r>
          </a:p>
          <a:p>
            <a:pPr lvl="2">
              <a:buFont typeface="Arial" pitchFamily="34" charset="0"/>
              <a:buChar char="•"/>
            </a:pPr>
            <a:endParaRPr lang="en-US" dirty="0" smtClean="0"/>
          </a:p>
          <a:p>
            <a:pPr lvl="2">
              <a:buFont typeface="Arial" pitchFamily="34" charset="0"/>
              <a:buChar char="•"/>
            </a:pPr>
            <a:r>
              <a:rPr lang="en-US" dirty="0" smtClean="0"/>
              <a:t>Therefore, it is a type of security policy for the firewall and forms the basis for the firewall rules.</a:t>
            </a:r>
          </a:p>
          <a:p>
            <a:pPr lvl="2">
              <a:buFont typeface="Arial" pitchFamily="34" charset="0"/>
              <a:buChar char="•"/>
            </a:pPr>
            <a:endParaRPr lang="en-US" dirty="0" smtClean="0"/>
          </a:p>
          <a:p>
            <a:pPr lvl="2">
              <a:buFont typeface="Arial" pitchFamily="34" charset="0"/>
              <a:buChar char="•"/>
            </a:pPr>
            <a:r>
              <a:rPr lang="en-US" dirty="0" smtClean="0"/>
              <a:t>The firewall selection and the firewall policy should stem from the ongoing security risk assessment process. </a:t>
            </a:r>
          </a:p>
          <a:p>
            <a:pPr lvl="2">
              <a:buFont typeface="Arial" pitchFamily="34" charset="0"/>
              <a:buChar char="•"/>
            </a:pPr>
            <a:endParaRPr lang="en-US" dirty="0" smtClean="0"/>
          </a:p>
          <a:p>
            <a:pPr lvl="2">
              <a:buFont typeface="Arial" pitchFamily="34" charset="0"/>
              <a:buChar char="•"/>
            </a:pPr>
            <a:r>
              <a:rPr lang="en-US" dirty="0" smtClean="0"/>
              <a:t>Accordingly, management needs to update the firewall policy as the institution's security needs and the risks change.</a:t>
            </a:r>
          </a:p>
          <a:p>
            <a:endParaRPr lang="en-US" dirty="0" smtClean="0"/>
          </a:p>
          <a:p>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27</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Firewall Policy - </a:t>
            </a:r>
            <a:r>
              <a:rPr lang="en-US" b="1" i="1" dirty="0" err="1" smtClean="0"/>
              <a:t>Contd</a:t>
            </a:r>
            <a:endParaRPr lang="en-US" b="1" dirty="0"/>
          </a:p>
        </p:txBody>
      </p:sp>
      <p:sp>
        <p:nvSpPr>
          <p:cNvPr id="3" name="Content Placeholder 2"/>
          <p:cNvSpPr>
            <a:spLocks noGrp="1"/>
          </p:cNvSpPr>
          <p:nvPr>
            <p:ph idx="1"/>
          </p:nvPr>
        </p:nvSpPr>
        <p:spPr>
          <a:xfrm>
            <a:off x="160338" y="1295400"/>
            <a:ext cx="8821737" cy="4792663"/>
          </a:xfrm>
        </p:spPr>
        <p:txBody>
          <a:bodyPr/>
          <a:lstStyle/>
          <a:p>
            <a:r>
              <a:rPr lang="en-US" sz="1600" b="1" dirty="0" smtClean="0"/>
              <a:t>At a minimum, the policy should address</a:t>
            </a:r>
          </a:p>
          <a:p>
            <a:pPr lvl="2">
              <a:buFont typeface="Arial" pitchFamily="34" charset="0"/>
              <a:buChar char="•"/>
            </a:pPr>
            <a:r>
              <a:rPr lang="en-US" kern="1200" dirty="0" smtClean="0"/>
              <a:t>Firewall topology and architecture,</a:t>
            </a:r>
          </a:p>
          <a:p>
            <a:pPr lvl="2">
              <a:buFont typeface="Arial" pitchFamily="34" charset="0"/>
              <a:buChar char="•"/>
            </a:pPr>
            <a:r>
              <a:rPr lang="en-US" kern="1200" dirty="0" smtClean="0"/>
              <a:t>Type of firewall(s) being utilized,</a:t>
            </a:r>
          </a:p>
          <a:p>
            <a:pPr lvl="2">
              <a:buFont typeface="Arial" pitchFamily="34" charset="0"/>
              <a:buChar char="•"/>
            </a:pPr>
            <a:r>
              <a:rPr lang="en-US" kern="1200" dirty="0" smtClean="0"/>
              <a:t>Physical placement of the firewall components,</a:t>
            </a:r>
          </a:p>
          <a:p>
            <a:pPr lvl="2">
              <a:buFont typeface="Arial" pitchFamily="34" charset="0"/>
              <a:buChar char="•"/>
            </a:pPr>
            <a:r>
              <a:rPr lang="en-US" kern="1200" dirty="0" smtClean="0"/>
              <a:t>Monitoring firewall traffic,</a:t>
            </a:r>
          </a:p>
          <a:p>
            <a:pPr lvl="2">
              <a:buFont typeface="Arial" pitchFamily="34" charset="0"/>
              <a:buChar char="•"/>
            </a:pPr>
            <a:r>
              <a:rPr lang="en-US" kern="1200" dirty="0" smtClean="0"/>
              <a:t>Permissible traffic ,</a:t>
            </a:r>
          </a:p>
          <a:p>
            <a:pPr lvl="2">
              <a:buFont typeface="Arial" pitchFamily="34" charset="0"/>
              <a:buChar char="•"/>
            </a:pPr>
            <a:r>
              <a:rPr lang="en-US" kern="1200" dirty="0" smtClean="0"/>
              <a:t>Firewall updating,</a:t>
            </a:r>
          </a:p>
          <a:p>
            <a:pPr lvl="2">
              <a:buFont typeface="Arial" pitchFamily="34" charset="0"/>
              <a:buChar char="•"/>
            </a:pPr>
            <a:r>
              <a:rPr lang="en-US" kern="1200" dirty="0" smtClean="0"/>
              <a:t>Coordination with security monitoring and intrusion response mechanisms,</a:t>
            </a:r>
          </a:p>
          <a:p>
            <a:pPr lvl="2">
              <a:buFont typeface="Arial" pitchFamily="34" charset="0"/>
              <a:buChar char="•"/>
            </a:pPr>
            <a:r>
              <a:rPr lang="en-US" kern="1200" dirty="0" smtClean="0"/>
              <a:t>Responsibility for monitoring and enforcing the firewall policy,</a:t>
            </a:r>
          </a:p>
          <a:p>
            <a:pPr lvl="2">
              <a:buFont typeface="Arial" pitchFamily="34" charset="0"/>
              <a:buChar char="•"/>
            </a:pPr>
            <a:r>
              <a:rPr lang="en-US" kern="1200" dirty="0" smtClean="0"/>
              <a:t>Protocols and applications permitted,</a:t>
            </a:r>
          </a:p>
          <a:p>
            <a:pPr lvl="2">
              <a:buFont typeface="Arial" pitchFamily="34" charset="0"/>
              <a:buChar char="•"/>
            </a:pPr>
            <a:r>
              <a:rPr lang="en-US" kern="1200" dirty="0" smtClean="0"/>
              <a:t>Regular auditing of a firewall’s configuration and testing of the firewall’s</a:t>
            </a:r>
          </a:p>
          <a:p>
            <a:pPr lvl="2">
              <a:buFont typeface="Arial" pitchFamily="34" charset="0"/>
              <a:buChar char="•"/>
            </a:pPr>
            <a:r>
              <a:rPr lang="en-US" kern="1200" dirty="0" smtClean="0"/>
              <a:t>effectiveness, and</a:t>
            </a:r>
          </a:p>
          <a:p>
            <a:pPr lvl="2">
              <a:buFont typeface="Arial" pitchFamily="34" charset="0"/>
              <a:buChar char="•"/>
            </a:pPr>
            <a:r>
              <a:rPr lang="en-US" kern="1200" dirty="0" smtClean="0"/>
              <a:t>Contingency planning.</a:t>
            </a:r>
          </a:p>
          <a:p>
            <a:pPr>
              <a:buFont typeface="Arial" pitchFamily="34" charset="0"/>
              <a:buChar char="•"/>
            </a:pPr>
            <a:endParaRPr lang="en-US" sz="1600"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28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b="1" dirty="0"/>
              <a:t>Intrusion Detection System</a:t>
            </a:r>
          </a:p>
        </p:txBody>
      </p:sp>
      <p:sp>
        <p:nvSpPr>
          <p:cNvPr id="13315" name="Rectangle 3"/>
          <p:cNvSpPr>
            <a:spLocks noGrp="1" noChangeArrowheads="1"/>
          </p:cNvSpPr>
          <p:nvPr>
            <p:ph idx="1"/>
          </p:nvPr>
        </p:nvSpPr>
        <p:spPr/>
        <p:txBody>
          <a:bodyPr>
            <a:normAutofit/>
          </a:bodyPr>
          <a:lstStyle/>
          <a:p>
            <a:r>
              <a:rPr lang="en-US" sz="2000" b="1" dirty="0"/>
              <a:t>IDS</a:t>
            </a:r>
            <a:r>
              <a:rPr lang="en-US" sz="2000" dirty="0"/>
              <a:t> system analyzes and identifies attempts to hack or break into a computer system. </a:t>
            </a:r>
          </a:p>
          <a:p>
            <a:pPr lvl="1"/>
            <a:r>
              <a:rPr lang="en-US" sz="2000" dirty="0"/>
              <a:t>Identifies attacks through various methods including</a:t>
            </a:r>
          </a:p>
          <a:p>
            <a:pPr lvl="2"/>
            <a:r>
              <a:rPr lang="en-US" sz="2000" dirty="0"/>
              <a:t>anomaly detection</a:t>
            </a:r>
          </a:p>
          <a:p>
            <a:pPr lvl="2"/>
            <a:r>
              <a:rPr lang="en-US" sz="2000" dirty="0"/>
              <a:t>signature matching</a:t>
            </a:r>
          </a:p>
          <a:p>
            <a:pPr lvl="1"/>
            <a:r>
              <a:rPr lang="en-US" sz="2000" dirty="0"/>
              <a:t>Types</a:t>
            </a:r>
          </a:p>
          <a:p>
            <a:pPr lvl="2"/>
            <a:r>
              <a:rPr lang="en-US" sz="2000" dirty="0"/>
              <a:t>Host IDS </a:t>
            </a:r>
          </a:p>
          <a:p>
            <a:pPr lvl="2"/>
            <a:r>
              <a:rPr lang="en-US" sz="2000" dirty="0"/>
              <a:t>Network IDS</a:t>
            </a:r>
          </a:p>
          <a:p>
            <a:r>
              <a:rPr lang="en-US" sz="2000" dirty="0"/>
              <a:t>IPS</a:t>
            </a:r>
          </a:p>
          <a:p>
            <a:pPr lvl="1"/>
            <a:r>
              <a:rPr lang="en-US" sz="2000" dirty="0"/>
              <a:t>Inline device</a:t>
            </a:r>
          </a:p>
          <a:p>
            <a:pPr lvl="1"/>
            <a:r>
              <a:rPr lang="en-US" sz="2000" dirty="0"/>
              <a:t>Single box approach </a:t>
            </a:r>
          </a:p>
          <a:p>
            <a:pPr lvl="1"/>
            <a:r>
              <a:rPr lang="en-US" sz="2000" dirty="0"/>
              <a:t>False Positive</a:t>
            </a:r>
            <a:endParaRPr lang="en-US" sz="2000" dirty="0">
              <a:ea typeface="PMingLiU" pitchFamily="18" charset="-12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346" name="Rectangle 2"/>
          <p:cNvSpPr>
            <a:spLocks noGrp="1" noChangeArrowheads="1"/>
          </p:cNvSpPr>
          <p:nvPr>
            <p:ph type="title"/>
          </p:nvPr>
        </p:nvSpPr>
        <p:spPr>
          <a:xfrm>
            <a:off x="160338" y="615950"/>
            <a:ext cx="8805862" cy="755650"/>
          </a:xfrm>
        </p:spPr>
        <p:txBody>
          <a:bodyPr/>
          <a:lstStyle/>
          <a:p>
            <a:r>
              <a:rPr lang="en-US" dirty="0"/>
              <a:t>Basic Terminology</a:t>
            </a:r>
          </a:p>
        </p:txBody>
      </p:sp>
      <p:sp>
        <p:nvSpPr>
          <p:cNvPr id="953347" name="Rectangle 3"/>
          <p:cNvSpPr>
            <a:spLocks noGrp="1" noChangeArrowheads="1"/>
          </p:cNvSpPr>
          <p:nvPr>
            <p:ph idx="1"/>
          </p:nvPr>
        </p:nvSpPr>
        <p:spPr/>
        <p:txBody>
          <a:bodyPr/>
          <a:lstStyle/>
          <a:p>
            <a:pPr>
              <a:spcBef>
                <a:spcPts val="600"/>
              </a:spcBef>
              <a:spcAft>
                <a:spcPts val="600"/>
              </a:spcAft>
            </a:pPr>
            <a:r>
              <a:rPr lang="en-US" dirty="0"/>
              <a:t>Network</a:t>
            </a:r>
          </a:p>
          <a:p>
            <a:pPr lvl="2">
              <a:spcBef>
                <a:spcPts val="600"/>
              </a:spcBef>
              <a:spcAft>
                <a:spcPts val="600"/>
              </a:spcAft>
            </a:pPr>
            <a:r>
              <a:rPr lang="en-US" dirty="0" smtClean="0"/>
              <a:t>A network is a group of computers/IT components connected together in such a way as to facilitate:</a:t>
            </a:r>
          </a:p>
          <a:p>
            <a:pPr lvl="3">
              <a:spcBef>
                <a:spcPts val="600"/>
              </a:spcBef>
              <a:spcAft>
                <a:spcPts val="600"/>
              </a:spcAft>
            </a:pPr>
            <a:r>
              <a:rPr lang="en-US" dirty="0" smtClean="0"/>
              <a:t>Data/voice/video Communication among people within and across building, locations, cities and countries</a:t>
            </a:r>
          </a:p>
          <a:p>
            <a:pPr lvl="3">
              <a:spcBef>
                <a:spcPts val="600"/>
              </a:spcBef>
              <a:spcAft>
                <a:spcPts val="600"/>
              </a:spcAft>
            </a:pPr>
            <a:r>
              <a:rPr lang="en-US" dirty="0" smtClean="0"/>
              <a:t>Sharing of data/files/documents within office, across offices (in the same city or across the cities)</a:t>
            </a:r>
          </a:p>
          <a:p>
            <a:pPr lvl="3">
              <a:spcBef>
                <a:spcPts val="600"/>
              </a:spcBef>
              <a:spcAft>
                <a:spcPts val="600"/>
              </a:spcAft>
            </a:pPr>
            <a:r>
              <a:rPr lang="en-US" dirty="0" smtClean="0"/>
              <a:t>Accessing the software applications and databases for performing business functions</a:t>
            </a:r>
          </a:p>
          <a:p>
            <a:pPr lvl="3">
              <a:spcBef>
                <a:spcPts val="600"/>
              </a:spcBef>
              <a:spcAft>
                <a:spcPts val="600"/>
              </a:spcAft>
            </a:pPr>
            <a:endParaRPr lang="en-US" dirty="0" smtClean="0"/>
          </a:p>
          <a:p>
            <a:pPr lvl="2">
              <a:spcBef>
                <a:spcPts val="600"/>
              </a:spcBef>
              <a:spcAft>
                <a:spcPts val="600"/>
              </a:spcAft>
            </a:pPr>
            <a:endParaRPr lang="en-US" dirty="0" smtClean="0"/>
          </a:p>
        </p:txBody>
      </p:sp>
      <p:sp>
        <p:nvSpPr>
          <p:cNvPr id="5" name="Slide Number Placeholder 3"/>
          <p:cNvSpPr>
            <a:spLocks noGrp="1"/>
          </p:cNvSpPr>
          <p:nvPr>
            <p:ph type="sldNum" sz="quarter" idx="4294967295"/>
          </p:nvPr>
        </p:nvSpPr>
        <p:spPr>
          <a:xfrm>
            <a:off x="6810375" y="6550025"/>
            <a:ext cx="2159000" cy="161925"/>
          </a:xfrm>
        </p:spPr>
        <p:txBody>
          <a:bodyPr/>
          <a:lstStyle/>
          <a:p>
            <a:r>
              <a:rPr lang="en-US"/>
              <a:t>Slide </a:t>
            </a:r>
            <a:fld id="{E980D770-D9BE-4AAA-BE92-457EC3F51FD9}" type="slidenum">
              <a:rPr lang="en-US"/>
              <a:pPr/>
              <a:t>3</a:t>
            </a:fld>
            <a:endParaRPr lang="en-US"/>
          </a:p>
        </p:txBody>
      </p:sp>
      <p:sp>
        <p:nvSpPr>
          <p:cNvPr id="6" name="Footer Placeholder 4"/>
          <p:cNvSpPr>
            <a:spLocks noGrp="1"/>
          </p:cNvSpPr>
          <p:nvPr>
            <p:ph type="ftr" sz="quarter" idx="4294967295"/>
          </p:nvPr>
        </p:nvSpPr>
        <p:spPr>
          <a:xfrm>
            <a:off x="168275" y="6367463"/>
            <a:ext cx="5399088" cy="161925"/>
          </a:xfrm>
        </p:spPr>
        <p:txBody>
          <a:bodyPr/>
          <a:lstStyle/>
          <a:p>
            <a:r>
              <a:rPr lang="en-US" dirty="0" smtClean="0"/>
              <a:t> </a:t>
            </a:r>
            <a:endParaRPr lang="en-US" dirty="0"/>
          </a:p>
        </p:txBody>
      </p:sp>
      <p:sp>
        <p:nvSpPr>
          <p:cNvPr id="953348" name="SECHEAD~38114.6369907407~868772"/>
          <p:cNvSpPr txBox="1">
            <a:spLocks noChangeArrowheads="1"/>
          </p:cNvSpPr>
          <p:nvPr/>
        </p:nvSpPr>
        <p:spPr bwMode="auto">
          <a:xfrm>
            <a:off x="168275" y="330200"/>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Terminology</a:t>
            </a:r>
          </a:p>
        </p:txBody>
      </p:sp>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IDS </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30</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pic>
        <p:nvPicPr>
          <p:cNvPr id="118786" name="Picture 2"/>
          <p:cNvPicPr>
            <a:picLocks noChangeAspect="1" noChangeArrowheads="1"/>
          </p:cNvPicPr>
          <p:nvPr/>
        </p:nvPicPr>
        <p:blipFill>
          <a:blip r:embed="rId3"/>
          <a:srcRect l="3750" t="12000" r="2500" b="22000"/>
          <a:stretch>
            <a:fillRect/>
          </a:stretch>
        </p:blipFill>
        <p:spPr bwMode="auto">
          <a:xfrm>
            <a:off x="76200" y="1905000"/>
            <a:ext cx="8832273" cy="3886200"/>
          </a:xfrm>
          <a:prstGeom prst="rect">
            <a:avLst/>
          </a:prstGeom>
          <a:noFill/>
          <a:ln w="9525">
            <a:solidFill>
              <a:schemeClr val="tx1">
                <a:lumMod val="50000"/>
                <a:lumOff val="50000"/>
              </a:schemeClr>
            </a:solid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24" name="Line 212"/>
          <p:cNvSpPr>
            <a:spLocks noChangeShapeType="1"/>
          </p:cNvSpPr>
          <p:nvPr/>
        </p:nvSpPr>
        <p:spPr bwMode="auto">
          <a:xfrm>
            <a:off x="4724400" y="1295400"/>
            <a:ext cx="0" cy="24384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64725" name="Oval 213"/>
          <p:cNvSpPr>
            <a:spLocks noChangeArrowheads="1"/>
          </p:cNvSpPr>
          <p:nvPr/>
        </p:nvSpPr>
        <p:spPr bwMode="auto">
          <a:xfrm>
            <a:off x="990600" y="1377950"/>
            <a:ext cx="1066800" cy="1968500"/>
          </a:xfrm>
          <a:prstGeom prst="ellipse">
            <a:avLst/>
          </a:prstGeom>
          <a:noFill/>
          <a:ln w="12700">
            <a:solidFill>
              <a:schemeClr val="tx1"/>
            </a:solidFill>
            <a:round/>
            <a:headEnd/>
            <a:tailEnd/>
          </a:ln>
          <a:effectLst/>
        </p:spPr>
        <p:txBody>
          <a:bodyPr wrap="none" lIns="92075" tIns="46038" rIns="92075" bIns="46038" anchor="ctr"/>
          <a:lstStyle/>
          <a:p>
            <a:pPr algn="ctr" eaLnBrk="0" hangingPunct="0"/>
            <a:r>
              <a:rPr lang="en-US" sz="2400"/>
              <a:t>Internet</a:t>
            </a:r>
          </a:p>
        </p:txBody>
      </p:sp>
      <p:sp>
        <p:nvSpPr>
          <p:cNvPr id="64726" name="Line 214"/>
          <p:cNvSpPr>
            <a:spLocks noChangeShapeType="1"/>
          </p:cNvSpPr>
          <p:nvPr/>
        </p:nvSpPr>
        <p:spPr bwMode="auto">
          <a:xfrm>
            <a:off x="2057400" y="2438400"/>
            <a:ext cx="1752600" cy="0"/>
          </a:xfrm>
          <a:prstGeom prst="line">
            <a:avLst/>
          </a:prstGeom>
          <a:noFill/>
          <a:ln w="12700">
            <a:solidFill>
              <a:schemeClr val="tx1"/>
            </a:solidFill>
            <a:round/>
            <a:headEnd type="none" w="sm" len="sm"/>
            <a:tailEnd type="none" w="sm" len="sm"/>
          </a:ln>
          <a:effectLst/>
        </p:spPr>
        <p:txBody>
          <a:bodyPr wrap="none" anchor="ctr"/>
          <a:lstStyle/>
          <a:p>
            <a:endParaRPr lang="en-US"/>
          </a:p>
        </p:txBody>
      </p:sp>
      <p:grpSp>
        <p:nvGrpSpPr>
          <p:cNvPr id="2" name="Group 215"/>
          <p:cNvGrpSpPr>
            <a:grpSpLocks/>
          </p:cNvGrpSpPr>
          <p:nvPr/>
        </p:nvGrpSpPr>
        <p:grpSpPr bwMode="auto">
          <a:xfrm>
            <a:off x="2209800" y="2286000"/>
            <a:ext cx="488950" cy="319088"/>
            <a:chOff x="1896" y="2304"/>
            <a:chExt cx="308" cy="201"/>
          </a:xfrm>
        </p:grpSpPr>
        <p:grpSp>
          <p:nvGrpSpPr>
            <p:cNvPr id="3" name="Group 216"/>
            <p:cNvGrpSpPr>
              <a:grpSpLocks/>
            </p:cNvGrpSpPr>
            <p:nvPr/>
          </p:nvGrpSpPr>
          <p:grpSpPr bwMode="auto">
            <a:xfrm>
              <a:off x="1896" y="2304"/>
              <a:ext cx="308" cy="201"/>
              <a:chOff x="1896" y="2304"/>
              <a:chExt cx="308" cy="201"/>
            </a:xfrm>
          </p:grpSpPr>
          <p:grpSp>
            <p:nvGrpSpPr>
              <p:cNvPr id="4" name="Group 217"/>
              <p:cNvGrpSpPr>
                <a:grpSpLocks/>
              </p:cNvGrpSpPr>
              <p:nvPr/>
            </p:nvGrpSpPr>
            <p:grpSpPr bwMode="auto">
              <a:xfrm>
                <a:off x="1896" y="2304"/>
                <a:ext cx="308" cy="201"/>
                <a:chOff x="1896" y="2304"/>
                <a:chExt cx="308" cy="201"/>
              </a:xfrm>
            </p:grpSpPr>
            <p:grpSp>
              <p:nvGrpSpPr>
                <p:cNvPr id="5" name="Group 218"/>
                <p:cNvGrpSpPr>
                  <a:grpSpLocks/>
                </p:cNvGrpSpPr>
                <p:nvPr/>
              </p:nvGrpSpPr>
              <p:grpSpPr bwMode="auto">
                <a:xfrm>
                  <a:off x="1896" y="2304"/>
                  <a:ext cx="308" cy="192"/>
                  <a:chOff x="1896" y="2304"/>
                  <a:chExt cx="308" cy="192"/>
                </a:xfrm>
              </p:grpSpPr>
              <p:grpSp>
                <p:nvGrpSpPr>
                  <p:cNvPr id="6" name="Group 219"/>
                  <p:cNvGrpSpPr>
                    <a:grpSpLocks/>
                  </p:cNvGrpSpPr>
                  <p:nvPr/>
                </p:nvGrpSpPr>
                <p:grpSpPr bwMode="auto">
                  <a:xfrm>
                    <a:off x="1896" y="2304"/>
                    <a:ext cx="308" cy="192"/>
                    <a:chOff x="1896" y="2304"/>
                    <a:chExt cx="308" cy="192"/>
                  </a:xfrm>
                </p:grpSpPr>
                <p:sp>
                  <p:nvSpPr>
                    <p:cNvPr id="64732" name="Rectangle 220"/>
                    <p:cNvSpPr>
                      <a:spLocks noChangeArrowheads="1"/>
                    </p:cNvSpPr>
                    <p:nvPr/>
                  </p:nvSpPr>
                  <p:spPr bwMode="auto">
                    <a:xfrm>
                      <a:off x="1976" y="2311"/>
                      <a:ext cx="228" cy="181"/>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733" name="Freeform 221"/>
                    <p:cNvSpPr>
                      <a:spLocks/>
                    </p:cNvSpPr>
                    <p:nvPr/>
                  </p:nvSpPr>
                  <p:spPr bwMode="auto">
                    <a:xfrm>
                      <a:off x="1896" y="2304"/>
                      <a:ext cx="77" cy="192"/>
                    </a:xfrm>
                    <a:custGeom>
                      <a:avLst/>
                      <a:gdLst/>
                      <a:ahLst/>
                      <a:cxnLst>
                        <a:cxn ang="0">
                          <a:pos x="76" y="191"/>
                        </a:cxn>
                        <a:cxn ang="0">
                          <a:pos x="76" y="0"/>
                        </a:cxn>
                        <a:cxn ang="0">
                          <a:pos x="0" y="18"/>
                        </a:cxn>
                        <a:cxn ang="0">
                          <a:pos x="0" y="171"/>
                        </a:cxn>
                        <a:cxn ang="0">
                          <a:pos x="76" y="191"/>
                        </a:cxn>
                      </a:cxnLst>
                      <a:rect l="0" t="0" r="r" b="b"/>
                      <a:pathLst>
                        <a:path w="77" h="192">
                          <a:moveTo>
                            <a:pt x="76" y="191"/>
                          </a:moveTo>
                          <a:lnTo>
                            <a:pt x="76" y="0"/>
                          </a:lnTo>
                          <a:lnTo>
                            <a:pt x="0" y="18"/>
                          </a:lnTo>
                          <a:lnTo>
                            <a:pt x="0" y="171"/>
                          </a:lnTo>
                          <a:lnTo>
                            <a:pt x="76" y="191"/>
                          </a:lnTo>
                        </a:path>
                      </a:pathLst>
                    </a:custGeom>
                    <a:solidFill>
                      <a:srgbClr val="C0C0C0"/>
                    </a:solidFill>
                    <a:ln w="12700" cap="rnd" cmpd="sng">
                      <a:solidFill>
                        <a:srgbClr val="000000"/>
                      </a:solidFill>
                      <a:prstDash val="solid"/>
                      <a:round/>
                      <a:headEnd/>
                      <a:tailEnd/>
                    </a:ln>
                    <a:effectLst/>
                  </p:spPr>
                  <p:txBody>
                    <a:bodyPr/>
                    <a:lstStyle/>
                    <a:p>
                      <a:endParaRPr lang="en-US"/>
                    </a:p>
                  </p:txBody>
                </p:sp>
              </p:grpSp>
              <p:sp>
                <p:nvSpPr>
                  <p:cNvPr id="64734" name="Line 222"/>
                  <p:cNvSpPr>
                    <a:spLocks noChangeShapeType="1"/>
                  </p:cNvSpPr>
                  <p:nvPr/>
                </p:nvSpPr>
                <p:spPr bwMode="auto">
                  <a:xfrm flipV="1">
                    <a:off x="1960" y="2307"/>
                    <a:ext cx="0" cy="185"/>
                  </a:xfrm>
                  <a:prstGeom prst="line">
                    <a:avLst/>
                  </a:prstGeom>
                  <a:noFill/>
                  <a:ln w="12700">
                    <a:solidFill>
                      <a:srgbClr val="000000"/>
                    </a:solidFill>
                    <a:round/>
                    <a:headEnd type="none" w="sm" len="sm"/>
                    <a:tailEnd type="none" w="sm" len="sm"/>
                  </a:ln>
                  <a:effectLst/>
                </p:spPr>
                <p:txBody>
                  <a:bodyPr wrap="none" anchor="ctr"/>
                  <a:lstStyle/>
                  <a:p>
                    <a:endParaRPr lang="en-US"/>
                  </a:p>
                </p:txBody>
              </p:sp>
            </p:grpSp>
            <p:grpSp>
              <p:nvGrpSpPr>
                <p:cNvPr id="7" name="Group 223"/>
                <p:cNvGrpSpPr>
                  <a:grpSpLocks/>
                </p:cNvGrpSpPr>
                <p:nvPr/>
              </p:nvGrpSpPr>
              <p:grpSpPr bwMode="auto">
                <a:xfrm>
                  <a:off x="2155" y="2309"/>
                  <a:ext cx="42" cy="196"/>
                  <a:chOff x="2155" y="2309"/>
                  <a:chExt cx="42" cy="196"/>
                </a:xfrm>
              </p:grpSpPr>
              <p:grpSp>
                <p:nvGrpSpPr>
                  <p:cNvPr id="8" name="Group 224"/>
                  <p:cNvGrpSpPr>
                    <a:grpSpLocks/>
                  </p:cNvGrpSpPr>
                  <p:nvPr/>
                </p:nvGrpSpPr>
                <p:grpSpPr bwMode="auto">
                  <a:xfrm>
                    <a:off x="2155" y="2400"/>
                    <a:ext cx="42" cy="105"/>
                    <a:chOff x="2155" y="2400"/>
                    <a:chExt cx="42" cy="105"/>
                  </a:xfrm>
                </p:grpSpPr>
                <p:grpSp>
                  <p:nvGrpSpPr>
                    <p:cNvPr id="9" name="Group 225"/>
                    <p:cNvGrpSpPr>
                      <a:grpSpLocks/>
                    </p:cNvGrpSpPr>
                    <p:nvPr/>
                  </p:nvGrpSpPr>
                  <p:grpSpPr bwMode="auto">
                    <a:xfrm>
                      <a:off x="2155" y="2445"/>
                      <a:ext cx="42" cy="60"/>
                      <a:chOff x="2155" y="2445"/>
                      <a:chExt cx="42" cy="60"/>
                    </a:xfrm>
                  </p:grpSpPr>
                  <p:grpSp>
                    <p:nvGrpSpPr>
                      <p:cNvPr id="10" name="Group 226"/>
                      <p:cNvGrpSpPr>
                        <a:grpSpLocks/>
                      </p:cNvGrpSpPr>
                      <p:nvPr/>
                    </p:nvGrpSpPr>
                    <p:grpSpPr bwMode="auto">
                      <a:xfrm>
                        <a:off x="2155" y="2468"/>
                        <a:ext cx="42" cy="37"/>
                        <a:chOff x="2155" y="2468"/>
                        <a:chExt cx="42" cy="37"/>
                      </a:xfrm>
                    </p:grpSpPr>
                    <p:grpSp>
                      <p:nvGrpSpPr>
                        <p:cNvPr id="11" name="Group 227"/>
                        <p:cNvGrpSpPr>
                          <a:grpSpLocks/>
                        </p:cNvGrpSpPr>
                        <p:nvPr/>
                      </p:nvGrpSpPr>
                      <p:grpSpPr bwMode="auto">
                        <a:xfrm>
                          <a:off x="2155" y="2479"/>
                          <a:ext cx="42" cy="26"/>
                          <a:chOff x="2155" y="2479"/>
                          <a:chExt cx="42" cy="26"/>
                        </a:xfrm>
                      </p:grpSpPr>
                      <p:grpSp>
                        <p:nvGrpSpPr>
                          <p:cNvPr id="12" name="Group 228"/>
                          <p:cNvGrpSpPr>
                            <a:grpSpLocks/>
                          </p:cNvGrpSpPr>
                          <p:nvPr/>
                        </p:nvGrpSpPr>
                        <p:grpSpPr bwMode="auto">
                          <a:xfrm>
                            <a:off x="2155" y="2485"/>
                            <a:ext cx="42" cy="20"/>
                            <a:chOff x="2155" y="2485"/>
                            <a:chExt cx="42" cy="20"/>
                          </a:xfrm>
                        </p:grpSpPr>
                        <p:sp>
                          <p:nvSpPr>
                            <p:cNvPr id="64741" name="Freeform 229"/>
                            <p:cNvSpPr>
                              <a:spLocks/>
                            </p:cNvSpPr>
                            <p:nvPr/>
                          </p:nvSpPr>
                          <p:spPr bwMode="auto">
                            <a:xfrm>
                              <a:off x="2155" y="248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42" name="Freeform 230"/>
                            <p:cNvSpPr>
                              <a:spLocks/>
                            </p:cNvSpPr>
                            <p:nvPr/>
                          </p:nvSpPr>
                          <p:spPr bwMode="auto">
                            <a:xfrm>
                              <a:off x="2155" y="248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13" name="Group 231"/>
                          <p:cNvGrpSpPr>
                            <a:grpSpLocks/>
                          </p:cNvGrpSpPr>
                          <p:nvPr/>
                        </p:nvGrpSpPr>
                        <p:grpSpPr bwMode="auto">
                          <a:xfrm>
                            <a:off x="2155" y="2479"/>
                            <a:ext cx="42" cy="20"/>
                            <a:chOff x="2155" y="2479"/>
                            <a:chExt cx="42" cy="20"/>
                          </a:xfrm>
                        </p:grpSpPr>
                        <p:sp>
                          <p:nvSpPr>
                            <p:cNvPr id="64744" name="Freeform 232"/>
                            <p:cNvSpPr>
                              <a:spLocks/>
                            </p:cNvSpPr>
                            <p:nvPr/>
                          </p:nvSpPr>
                          <p:spPr bwMode="auto">
                            <a:xfrm>
                              <a:off x="2155" y="248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45" name="Freeform 233"/>
                            <p:cNvSpPr>
                              <a:spLocks/>
                            </p:cNvSpPr>
                            <p:nvPr/>
                          </p:nvSpPr>
                          <p:spPr bwMode="auto">
                            <a:xfrm>
                              <a:off x="2155" y="247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14" name="Group 234"/>
                        <p:cNvGrpSpPr>
                          <a:grpSpLocks/>
                        </p:cNvGrpSpPr>
                        <p:nvPr/>
                      </p:nvGrpSpPr>
                      <p:grpSpPr bwMode="auto">
                        <a:xfrm>
                          <a:off x="2155" y="2468"/>
                          <a:ext cx="42" cy="25"/>
                          <a:chOff x="2155" y="2468"/>
                          <a:chExt cx="42" cy="25"/>
                        </a:xfrm>
                      </p:grpSpPr>
                      <p:grpSp>
                        <p:nvGrpSpPr>
                          <p:cNvPr id="15" name="Group 235"/>
                          <p:cNvGrpSpPr>
                            <a:grpSpLocks/>
                          </p:cNvGrpSpPr>
                          <p:nvPr/>
                        </p:nvGrpSpPr>
                        <p:grpSpPr bwMode="auto">
                          <a:xfrm>
                            <a:off x="2155" y="2474"/>
                            <a:ext cx="42" cy="19"/>
                            <a:chOff x="2155" y="2474"/>
                            <a:chExt cx="42" cy="19"/>
                          </a:xfrm>
                        </p:grpSpPr>
                        <p:sp>
                          <p:nvSpPr>
                            <p:cNvPr id="64748" name="Freeform 236"/>
                            <p:cNvSpPr>
                              <a:spLocks/>
                            </p:cNvSpPr>
                            <p:nvPr/>
                          </p:nvSpPr>
                          <p:spPr bwMode="auto">
                            <a:xfrm>
                              <a:off x="2155" y="247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49" name="Freeform 237"/>
                            <p:cNvSpPr>
                              <a:spLocks/>
                            </p:cNvSpPr>
                            <p:nvPr/>
                          </p:nvSpPr>
                          <p:spPr bwMode="auto">
                            <a:xfrm>
                              <a:off x="2155" y="247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16" name="Group 238"/>
                          <p:cNvGrpSpPr>
                            <a:grpSpLocks/>
                          </p:cNvGrpSpPr>
                          <p:nvPr/>
                        </p:nvGrpSpPr>
                        <p:grpSpPr bwMode="auto">
                          <a:xfrm>
                            <a:off x="2155" y="2468"/>
                            <a:ext cx="42" cy="20"/>
                            <a:chOff x="2155" y="2468"/>
                            <a:chExt cx="42" cy="20"/>
                          </a:xfrm>
                        </p:grpSpPr>
                        <p:sp>
                          <p:nvSpPr>
                            <p:cNvPr id="64751" name="Freeform 239"/>
                            <p:cNvSpPr>
                              <a:spLocks/>
                            </p:cNvSpPr>
                            <p:nvPr/>
                          </p:nvSpPr>
                          <p:spPr bwMode="auto">
                            <a:xfrm>
                              <a:off x="2155" y="247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52" name="Freeform 240"/>
                            <p:cNvSpPr>
                              <a:spLocks/>
                            </p:cNvSpPr>
                            <p:nvPr/>
                          </p:nvSpPr>
                          <p:spPr bwMode="auto">
                            <a:xfrm>
                              <a:off x="2155" y="246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17" name="Group 241"/>
                      <p:cNvGrpSpPr>
                        <a:grpSpLocks/>
                      </p:cNvGrpSpPr>
                      <p:nvPr/>
                    </p:nvGrpSpPr>
                    <p:grpSpPr bwMode="auto">
                      <a:xfrm>
                        <a:off x="2155" y="2445"/>
                        <a:ext cx="42" cy="37"/>
                        <a:chOff x="2155" y="2445"/>
                        <a:chExt cx="42" cy="37"/>
                      </a:xfrm>
                    </p:grpSpPr>
                    <p:grpSp>
                      <p:nvGrpSpPr>
                        <p:cNvPr id="18" name="Group 242"/>
                        <p:cNvGrpSpPr>
                          <a:grpSpLocks/>
                        </p:cNvGrpSpPr>
                        <p:nvPr/>
                      </p:nvGrpSpPr>
                      <p:grpSpPr bwMode="auto">
                        <a:xfrm>
                          <a:off x="2155" y="2457"/>
                          <a:ext cx="42" cy="25"/>
                          <a:chOff x="2155" y="2457"/>
                          <a:chExt cx="42" cy="25"/>
                        </a:xfrm>
                      </p:grpSpPr>
                      <p:grpSp>
                        <p:nvGrpSpPr>
                          <p:cNvPr id="19" name="Group 243"/>
                          <p:cNvGrpSpPr>
                            <a:grpSpLocks/>
                          </p:cNvGrpSpPr>
                          <p:nvPr/>
                        </p:nvGrpSpPr>
                        <p:grpSpPr bwMode="auto">
                          <a:xfrm>
                            <a:off x="2155" y="2462"/>
                            <a:ext cx="42" cy="20"/>
                            <a:chOff x="2155" y="2462"/>
                            <a:chExt cx="42" cy="20"/>
                          </a:xfrm>
                        </p:grpSpPr>
                        <p:sp>
                          <p:nvSpPr>
                            <p:cNvPr id="64756" name="Freeform 244"/>
                            <p:cNvSpPr>
                              <a:spLocks/>
                            </p:cNvSpPr>
                            <p:nvPr/>
                          </p:nvSpPr>
                          <p:spPr bwMode="auto">
                            <a:xfrm>
                              <a:off x="2155" y="246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57" name="Freeform 245"/>
                            <p:cNvSpPr>
                              <a:spLocks/>
                            </p:cNvSpPr>
                            <p:nvPr/>
                          </p:nvSpPr>
                          <p:spPr bwMode="auto">
                            <a:xfrm>
                              <a:off x="2155" y="246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20" name="Group 246"/>
                          <p:cNvGrpSpPr>
                            <a:grpSpLocks/>
                          </p:cNvGrpSpPr>
                          <p:nvPr/>
                        </p:nvGrpSpPr>
                        <p:grpSpPr bwMode="auto">
                          <a:xfrm>
                            <a:off x="2155" y="2457"/>
                            <a:ext cx="42" cy="19"/>
                            <a:chOff x="2155" y="2457"/>
                            <a:chExt cx="42" cy="19"/>
                          </a:xfrm>
                        </p:grpSpPr>
                        <p:sp>
                          <p:nvSpPr>
                            <p:cNvPr id="64759" name="Freeform 247"/>
                            <p:cNvSpPr>
                              <a:spLocks/>
                            </p:cNvSpPr>
                            <p:nvPr/>
                          </p:nvSpPr>
                          <p:spPr bwMode="auto">
                            <a:xfrm>
                              <a:off x="2155" y="245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60" name="Freeform 248"/>
                            <p:cNvSpPr>
                              <a:spLocks/>
                            </p:cNvSpPr>
                            <p:nvPr/>
                          </p:nvSpPr>
                          <p:spPr bwMode="auto">
                            <a:xfrm>
                              <a:off x="2155" y="245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21" name="Group 249"/>
                        <p:cNvGrpSpPr>
                          <a:grpSpLocks/>
                        </p:cNvGrpSpPr>
                        <p:nvPr/>
                      </p:nvGrpSpPr>
                      <p:grpSpPr bwMode="auto">
                        <a:xfrm>
                          <a:off x="2155" y="2445"/>
                          <a:ext cx="42" cy="26"/>
                          <a:chOff x="2155" y="2445"/>
                          <a:chExt cx="42" cy="26"/>
                        </a:xfrm>
                      </p:grpSpPr>
                      <p:grpSp>
                        <p:nvGrpSpPr>
                          <p:cNvPr id="22" name="Group 250"/>
                          <p:cNvGrpSpPr>
                            <a:grpSpLocks/>
                          </p:cNvGrpSpPr>
                          <p:nvPr/>
                        </p:nvGrpSpPr>
                        <p:grpSpPr bwMode="auto">
                          <a:xfrm>
                            <a:off x="2155" y="2451"/>
                            <a:ext cx="42" cy="20"/>
                            <a:chOff x="2155" y="2451"/>
                            <a:chExt cx="42" cy="20"/>
                          </a:xfrm>
                        </p:grpSpPr>
                        <p:sp>
                          <p:nvSpPr>
                            <p:cNvPr id="64763" name="Freeform 251"/>
                            <p:cNvSpPr>
                              <a:spLocks/>
                            </p:cNvSpPr>
                            <p:nvPr/>
                          </p:nvSpPr>
                          <p:spPr bwMode="auto">
                            <a:xfrm>
                              <a:off x="2155" y="245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64" name="Freeform 252"/>
                            <p:cNvSpPr>
                              <a:spLocks/>
                            </p:cNvSpPr>
                            <p:nvPr/>
                          </p:nvSpPr>
                          <p:spPr bwMode="auto">
                            <a:xfrm>
                              <a:off x="2155" y="245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23" name="Group 253"/>
                          <p:cNvGrpSpPr>
                            <a:grpSpLocks/>
                          </p:cNvGrpSpPr>
                          <p:nvPr/>
                        </p:nvGrpSpPr>
                        <p:grpSpPr bwMode="auto">
                          <a:xfrm>
                            <a:off x="2155" y="2445"/>
                            <a:ext cx="42" cy="20"/>
                            <a:chOff x="2155" y="2445"/>
                            <a:chExt cx="42" cy="20"/>
                          </a:xfrm>
                        </p:grpSpPr>
                        <p:sp>
                          <p:nvSpPr>
                            <p:cNvPr id="64766" name="Freeform 254"/>
                            <p:cNvSpPr>
                              <a:spLocks/>
                            </p:cNvSpPr>
                            <p:nvPr/>
                          </p:nvSpPr>
                          <p:spPr bwMode="auto">
                            <a:xfrm>
                              <a:off x="2155" y="244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67" name="Freeform 255"/>
                            <p:cNvSpPr>
                              <a:spLocks/>
                            </p:cNvSpPr>
                            <p:nvPr/>
                          </p:nvSpPr>
                          <p:spPr bwMode="auto">
                            <a:xfrm>
                              <a:off x="2155" y="244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nvGrpSpPr>
                    <p:cNvPr id="24" name="Group 256"/>
                    <p:cNvGrpSpPr>
                      <a:grpSpLocks/>
                    </p:cNvGrpSpPr>
                    <p:nvPr/>
                  </p:nvGrpSpPr>
                  <p:grpSpPr bwMode="auto">
                    <a:xfrm>
                      <a:off x="2155" y="2400"/>
                      <a:ext cx="42" cy="60"/>
                      <a:chOff x="2155" y="2400"/>
                      <a:chExt cx="42" cy="60"/>
                    </a:xfrm>
                  </p:grpSpPr>
                  <p:grpSp>
                    <p:nvGrpSpPr>
                      <p:cNvPr id="25" name="Group 257"/>
                      <p:cNvGrpSpPr>
                        <a:grpSpLocks/>
                      </p:cNvGrpSpPr>
                      <p:nvPr/>
                    </p:nvGrpSpPr>
                    <p:grpSpPr bwMode="auto">
                      <a:xfrm>
                        <a:off x="2155" y="2423"/>
                        <a:ext cx="42" cy="37"/>
                        <a:chOff x="2155" y="2423"/>
                        <a:chExt cx="42" cy="37"/>
                      </a:xfrm>
                    </p:grpSpPr>
                    <p:grpSp>
                      <p:nvGrpSpPr>
                        <p:cNvPr id="26" name="Group 258"/>
                        <p:cNvGrpSpPr>
                          <a:grpSpLocks/>
                        </p:cNvGrpSpPr>
                        <p:nvPr/>
                      </p:nvGrpSpPr>
                      <p:grpSpPr bwMode="auto">
                        <a:xfrm>
                          <a:off x="2155" y="2434"/>
                          <a:ext cx="42" cy="26"/>
                          <a:chOff x="2155" y="2434"/>
                          <a:chExt cx="42" cy="26"/>
                        </a:xfrm>
                      </p:grpSpPr>
                      <p:grpSp>
                        <p:nvGrpSpPr>
                          <p:cNvPr id="27" name="Group 259"/>
                          <p:cNvGrpSpPr>
                            <a:grpSpLocks/>
                          </p:cNvGrpSpPr>
                          <p:nvPr/>
                        </p:nvGrpSpPr>
                        <p:grpSpPr bwMode="auto">
                          <a:xfrm>
                            <a:off x="2155" y="2440"/>
                            <a:ext cx="42" cy="20"/>
                            <a:chOff x="2155" y="2440"/>
                            <a:chExt cx="42" cy="20"/>
                          </a:xfrm>
                        </p:grpSpPr>
                        <p:sp>
                          <p:nvSpPr>
                            <p:cNvPr id="64772" name="Freeform 260"/>
                            <p:cNvSpPr>
                              <a:spLocks/>
                            </p:cNvSpPr>
                            <p:nvPr/>
                          </p:nvSpPr>
                          <p:spPr bwMode="auto">
                            <a:xfrm>
                              <a:off x="2155" y="244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73" name="Freeform 261"/>
                            <p:cNvSpPr>
                              <a:spLocks/>
                            </p:cNvSpPr>
                            <p:nvPr/>
                          </p:nvSpPr>
                          <p:spPr bwMode="auto">
                            <a:xfrm>
                              <a:off x="2155" y="244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28" name="Group 262"/>
                          <p:cNvGrpSpPr>
                            <a:grpSpLocks/>
                          </p:cNvGrpSpPr>
                          <p:nvPr/>
                        </p:nvGrpSpPr>
                        <p:grpSpPr bwMode="auto">
                          <a:xfrm>
                            <a:off x="2155" y="2434"/>
                            <a:ext cx="42" cy="20"/>
                            <a:chOff x="2155" y="2434"/>
                            <a:chExt cx="42" cy="20"/>
                          </a:xfrm>
                        </p:grpSpPr>
                        <p:sp>
                          <p:nvSpPr>
                            <p:cNvPr id="64775" name="Freeform 263"/>
                            <p:cNvSpPr>
                              <a:spLocks/>
                            </p:cNvSpPr>
                            <p:nvPr/>
                          </p:nvSpPr>
                          <p:spPr bwMode="auto">
                            <a:xfrm>
                              <a:off x="2155" y="243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76" name="Freeform 264"/>
                            <p:cNvSpPr>
                              <a:spLocks/>
                            </p:cNvSpPr>
                            <p:nvPr/>
                          </p:nvSpPr>
                          <p:spPr bwMode="auto">
                            <a:xfrm>
                              <a:off x="2155" y="243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29" name="Group 265"/>
                        <p:cNvGrpSpPr>
                          <a:grpSpLocks/>
                        </p:cNvGrpSpPr>
                        <p:nvPr/>
                      </p:nvGrpSpPr>
                      <p:grpSpPr bwMode="auto">
                        <a:xfrm>
                          <a:off x="2155" y="2423"/>
                          <a:ext cx="42" cy="24"/>
                          <a:chOff x="2155" y="2423"/>
                          <a:chExt cx="42" cy="24"/>
                        </a:xfrm>
                      </p:grpSpPr>
                      <p:grpSp>
                        <p:nvGrpSpPr>
                          <p:cNvPr id="30" name="Group 266"/>
                          <p:cNvGrpSpPr>
                            <a:grpSpLocks/>
                          </p:cNvGrpSpPr>
                          <p:nvPr/>
                        </p:nvGrpSpPr>
                        <p:grpSpPr bwMode="auto">
                          <a:xfrm>
                            <a:off x="2155" y="2428"/>
                            <a:ext cx="42" cy="19"/>
                            <a:chOff x="2155" y="2428"/>
                            <a:chExt cx="42" cy="19"/>
                          </a:xfrm>
                        </p:grpSpPr>
                        <p:sp>
                          <p:nvSpPr>
                            <p:cNvPr id="64779" name="Freeform 267"/>
                            <p:cNvSpPr>
                              <a:spLocks/>
                            </p:cNvSpPr>
                            <p:nvPr/>
                          </p:nvSpPr>
                          <p:spPr bwMode="auto">
                            <a:xfrm>
                              <a:off x="2155" y="243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80" name="Freeform 268"/>
                            <p:cNvSpPr>
                              <a:spLocks/>
                            </p:cNvSpPr>
                            <p:nvPr/>
                          </p:nvSpPr>
                          <p:spPr bwMode="auto">
                            <a:xfrm>
                              <a:off x="2155" y="242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31" name="Group 269"/>
                          <p:cNvGrpSpPr>
                            <a:grpSpLocks/>
                          </p:cNvGrpSpPr>
                          <p:nvPr/>
                        </p:nvGrpSpPr>
                        <p:grpSpPr bwMode="auto">
                          <a:xfrm>
                            <a:off x="2155" y="2423"/>
                            <a:ext cx="42" cy="20"/>
                            <a:chOff x="2155" y="2423"/>
                            <a:chExt cx="42" cy="20"/>
                          </a:xfrm>
                        </p:grpSpPr>
                        <p:sp>
                          <p:nvSpPr>
                            <p:cNvPr id="64782" name="Freeform 270"/>
                            <p:cNvSpPr>
                              <a:spLocks/>
                            </p:cNvSpPr>
                            <p:nvPr/>
                          </p:nvSpPr>
                          <p:spPr bwMode="auto">
                            <a:xfrm>
                              <a:off x="2155" y="242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83" name="Freeform 271"/>
                            <p:cNvSpPr>
                              <a:spLocks/>
                            </p:cNvSpPr>
                            <p:nvPr/>
                          </p:nvSpPr>
                          <p:spPr bwMode="auto">
                            <a:xfrm>
                              <a:off x="2155" y="242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5602" name="Group 272"/>
                      <p:cNvGrpSpPr>
                        <a:grpSpLocks/>
                      </p:cNvGrpSpPr>
                      <p:nvPr/>
                    </p:nvGrpSpPr>
                    <p:grpSpPr bwMode="auto">
                      <a:xfrm>
                        <a:off x="2155" y="2400"/>
                        <a:ext cx="42" cy="37"/>
                        <a:chOff x="2155" y="2400"/>
                        <a:chExt cx="42" cy="37"/>
                      </a:xfrm>
                    </p:grpSpPr>
                    <p:grpSp>
                      <p:nvGrpSpPr>
                        <p:cNvPr id="65603" name="Group 273"/>
                        <p:cNvGrpSpPr>
                          <a:grpSpLocks/>
                        </p:cNvGrpSpPr>
                        <p:nvPr/>
                      </p:nvGrpSpPr>
                      <p:grpSpPr bwMode="auto">
                        <a:xfrm>
                          <a:off x="2155" y="2411"/>
                          <a:ext cx="42" cy="26"/>
                          <a:chOff x="2155" y="2411"/>
                          <a:chExt cx="42" cy="26"/>
                        </a:xfrm>
                      </p:grpSpPr>
                      <p:grpSp>
                        <p:nvGrpSpPr>
                          <p:cNvPr id="65608" name="Group 274"/>
                          <p:cNvGrpSpPr>
                            <a:grpSpLocks/>
                          </p:cNvGrpSpPr>
                          <p:nvPr/>
                        </p:nvGrpSpPr>
                        <p:grpSpPr bwMode="auto">
                          <a:xfrm>
                            <a:off x="2155" y="2417"/>
                            <a:ext cx="42" cy="20"/>
                            <a:chOff x="2155" y="2417"/>
                            <a:chExt cx="42" cy="20"/>
                          </a:xfrm>
                        </p:grpSpPr>
                        <p:sp>
                          <p:nvSpPr>
                            <p:cNvPr id="64787" name="Freeform 275"/>
                            <p:cNvSpPr>
                              <a:spLocks/>
                            </p:cNvSpPr>
                            <p:nvPr/>
                          </p:nvSpPr>
                          <p:spPr bwMode="auto">
                            <a:xfrm>
                              <a:off x="2155" y="242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88" name="Freeform 276"/>
                            <p:cNvSpPr>
                              <a:spLocks/>
                            </p:cNvSpPr>
                            <p:nvPr/>
                          </p:nvSpPr>
                          <p:spPr bwMode="auto">
                            <a:xfrm>
                              <a:off x="2155" y="241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12" name="Group 277"/>
                          <p:cNvGrpSpPr>
                            <a:grpSpLocks/>
                          </p:cNvGrpSpPr>
                          <p:nvPr/>
                        </p:nvGrpSpPr>
                        <p:grpSpPr bwMode="auto">
                          <a:xfrm>
                            <a:off x="2155" y="2411"/>
                            <a:ext cx="42" cy="20"/>
                            <a:chOff x="2155" y="2411"/>
                            <a:chExt cx="42" cy="20"/>
                          </a:xfrm>
                        </p:grpSpPr>
                        <p:sp>
                          <p:nvSpPr>
                            <p:cNvPr id="64790" name="Freeform 278"/>
                            <p:cNvSpPr>
                              <a:spLocks/>
                            </p:cNvSpPr>
                            <p:nvPr/>
                          </p:nvSpPr>
                          <p:spPr bwMode="auto">
                            <a:xfrm>
                              <a:off x="2155" y="241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91" name="Freeform 279"/>
                            <p:cNvSpPr>
                              <a:spLocks/>
                            </p:cNvSpPr>
                            <p:nvPr/>
                          </p:nvSpPr>
                          <p:spPr bwMode="auto">
                            <a:xfrm>
                              <a:off x="2155" y="241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5619" name="Group 280"/>
                        <p:cNvGrpSpPr>
                          <a:grpSpLocks/>
                        </p:cNvGrpSpPr>
                        <p:nvPr/>
                      </p:nvGrpSpPr>
                      <p:grpSpPr bwMode="auto">
                        <a:xfrm>
                          <a:off x="2155" y="2400"/>
                          <a:ext cx="42" cy="25"/>
                          <a:chOff x="2155" y="2400"/>
                          <a:chExt cx="42" cy="25"/>
                        </a:xfrm>
                      </p:grpSpPr>
                      <p:grpSp>
                        <p:nvGrpSpPr>
                          <p:cNvPr id="65623" name="Group 281"/>
                          <p:cNvGrpSpPr>
                            <a:grpSpLocks/>
                          </p:cNvGrpSpPr>
                          <p:nvPr/>
                        </p:nvGrpSpPr>
                        <p:grpSpPr bwMode="auto">
                          <a:xfrm>
                            <a:off x="2155" y="2405"/>
                            <a:ext cx="42" cy="20"/>
                            <a:chOff x="2155" y="2405"/>
                            <a:chExt cx="42" cy="20"/>
                          </a:xfrm>
                        </p:grpSpPr>
                        <p:sp>
                          <p:nvSpPr>
                            <p:cNvPr id="64794" name="Freeform 282"/>
                            <p:cNvSpPr>
                              <a:spLocks/>
                            </p:cNvSpPr>
                            <p:nvPr/>
                          </p:nvSpPr>
                          <p:spPr bwMode="auto">
                            <a:xfrm>
                              <a:off x="2155" y="240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95" name="Freeform 283"/>
                            <p:cNvSpPr>
                              <a:spLocks/>
                            </p:cNvSpPr>
                            <p:nvPr/>
                          </p:nvSpPr>
                          <p:spPr bwMode="auto">
                            <a:xfrm>
                              <a:off x="2155" y="240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30" name="Group 284"/>
                          <p:cNvGrpSpPr>
                            <a:grpSpLocks/>
                          </p:cNvGrpSpPr>
                          <p:nvPr/>
                        </p:nvGrpSpPr>
                        <p:grpSpPr bwMode="auto">
                          <a:xfrm>
                            <a:off x="2155" y="2400"/>
                            <a:ext cx="42" cy="20"/>
                            <a:chOff x="2155" y="2400"/>
                            <a:chExt cx="42" cy="20"/>
                          </a:xfrm>
                        </p:grpSpPr>
                        <p:sp>
                          <p:nvSpPr>
                            <p:cNvPr id="64797" name="Freeform 285"/>
                            <p:cNvSpPr>
                              <a:spLocks/>
                            </p:cNvSpPr>
                            <p:nvPr/>
                          </p:nvSpPr>
                          <p:spPr bwMode="auto">
                            <a:xfrm>
                              <a:off x="2155" y="240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798" name="Freeform 286"/>
                            <p:cNvSpPr>
                              <a:spLocks/>
                            </p:cNvSpPr>
                            <p:nvPr/>
                          </p:nvSpPr>
                          <p:spPr bwMode="auto">
                            <a:xfrm>
                              <a:off x="2155" y="240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grpSp>
                <p:nvGrpSpPr>
                  <p:cNvPr id="65631" name="Group 287"/>
                  <p:cNvGrpSpPr>
                    <a:grpSpLocks/>
                  </p:cNvGrpSpPr>
                  <p:nvPr/>
                </p:nvGrpSpPr>
                <p:grpSpPr bwMode="auto">
                  <a:xfrm>
                    <a:off x="2155" y="2309"/>
                    <a:ext cx="42" cy="105"/>
                    <a:chOff x="2155" y="2309"/>
                    <a:chExt cx="42" cy="105"/>
                  </a:xfrm>
                </p:grpSpPr>
                <p:grpSp>
                  <p:nvGrpSpPr>
                    <p:cNvPr id="65635" name="Group 288"/>
                    <p:cNvGrpSpPr>
                      <a:grpSpLocks/>
                    </p:cNvGrpSpPr>
                    <p:nvPr/>
                  </p:nvGrpSpPr>
                  <p:grpSpPr bwMode="auto">
                    <a:xfrm>
                      <a:off x="2155" y="2355"/>
                      <a:ext cx="42" cy="59"/>
                      <a:chOff x="2155" y="2355"/>
                      <a:chExt cx="42" cy="59"/>
                    </a:xfrm>
                  </p:grpSpPr>
                  <p:grpSp>
                    <p:nvGrpSpPr>
                      <p:cNvPr id="65636" name="Group 289"/>
                      <p:cNvGrpSpPr>
                        <a:grpSpLocks/>
                      </p:cNvGrpSpPr>
                      <p:nvPr/>
                    </p:nvGrpSpPr>
                    <p:grpSpPr bwMode="auto">
                      <a:xfrm>
                        <a:off x="2155" y="2377"/>
                        <a:ext cx="42" cy="37"/>
                        <a:chOff x="2155" y="2377"/>
                        <a:chExt cx="42" cy="37"/>
                      </a:xfrm>
                    </p:grpSpPr>
                    <p:grpSp>
                      <p:nvGrpSpPr>
                        <p:cNvPr id="65643" name="Group 290"/>
                        <p:cNvGrpSpPr>
                          <a:grpSpLocks/>
                        </p:cNvGrpSpPr>
                        <p:nvPr/>
                      </p:nvGrpSpPr>
                      <p:grpSpPr bwMode="auto">
                        <a:xfrm>
                          <a:off x="2155" y="2388"/>
                          <a:ext cx="42" cy="26"/>
                          <a:chOff x="2155" y="2388"/>
                          <a:chExt cx="42" cy="26"/>
                        </a:xfrm>
                      </p:grpSpPr>
                      <p:grpSp>
                        <p:nvGrpSpPr>
                          <p:cNvPr id="65646" name="Group 291"/>
                          <p:cNvGrpSpPr>
                            <a:grpSpLocks/>
                          </p:cNvGrpSpPr>
                          <p:nvPr/>
                        </p:nvGrpSpPr>
                        <p:grpSpPr bwMode="auto">
                          <a:xfrm>
                            <a:off x="2155" y="2394"/>
                            <a:ext cx="42" cy="20"/>
                            <a:chOff x="2155" y="2394"/>
                            <a:chExt cx="42" cy="20"/>
                          </a:xfrm>
                        </p:grpSpPr>
                        <p:sp>
                          <p:nvSpPr>
                            <p:cNvPr id="64804" name="Freeform 292"/>
                            <p:cNvSpPr>
                              <a:spLocks/>
                            </p:cNvSpPr>
                            <p:nvPr/>
                          </p:nvSpPr>
                          <p:spPr bwMode="auto">
                            <a:xfrm>
                              <a:off x="2155" y="239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05" name="Freeform 293"/>
                            <p:cNvSpPr>
                              <a:spLocks/>
                            </p:cNvSpPr>
                            <p:nvPr/>
                          </p:nvSpPr>
                          <p:spPr bwMode="auto">
                            <a:xfrm>
                              <a:off x="2155" y="239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48" name="Group 294"/>
                          <p:cNvGrpSpPr>
                            <a:grpSpLocks/>
                          </p:cNvGrpSpPr>
                          <p:nvPr/>
                        </p:nvGrpSpPr>
                        <p:grpSpPr bwMode="auto">
                          <a:xfrm>
                            <a:off x="2155" y="2388"/>
                            <a:ext cx="42" cy="20"/>
                            <a:chOff x="2155" y="2388"/>
                            <a:chExt cx="42" cy="20"/>
                          </a:xfrm>
                        </p:grpSpPr>
                        <p:sp>
                          <p:nvSpPr>
                            <p:cNvPr id="64807" name="Freeform 295"/>
                            <p:cNvSpPr>
                              <a:spLocks/>
                            </p:cNvSpPr>
                            <p:nvPr/>
                          </p:nvSpPr>
                          <p:spPr bwMode="auto">
                            <a:xfrm>
                              <a:off x="2155" y="239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08" name="Freeform 296"/>
                            <p:cNvSpPr>
                              <a:spLocks/>
                            </p:cNvSpPr>
                            <p:nvPr/>
                          </p:nvSpPr>
                          <p:spPr bwMode="auto">
                            <a:xfrm>
                              <a:off x="2155" y="238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5651" name="Group 297"/>
                        <p:cNvGrpSpPr>
                          <a:grpSpLocks/>
                        </p:cNvGrpSpPr>
                        <p:nvPr/>
                      </p:nvGrpSpPr>
                      <p:grpSpPr bwMode="auto">
                        <a:xfrm>
                          <a:off x="2155" y="2377"/>
                          <a:ext cx="42" cy="25"/>
                          <a:chOff x="2155" y="2377"/>
                          <a:chExt cx="42" cy="25"/>
                        </a:xfrm>
                      </p:grpSpPr>
                      <p:grpSp>
                        <p:nvGrpSpPr>
                          <p:cNvPr id="65654" name="Group 298"/>
                          <p:cNvGrpSpPr>
                            <a:grpSpLocks/>
                          </p:cNvGrpSpPr>
                          <p:nvPr/>
                        </p:nvGrpSpPr>
                        <p:grpSpPr bwMode="auto">
                          <a:xfrm>
                            <a:off x="2155" y="2383"/>
                            <a:ext cx="42" cy="19"/>
                            <a:chOff x="2155" y="2383"/>
                            <a:chExt cx="42" cy="19"/>
                          </a:xfrm>
                        </p:grpSpPr>
                        <p:sp>
                          <p:nvSpPr>
                            <p:cNvPr id="64811" name="Freeform 299"/>
                            <p:cNvSpPr>
                              <a:spLocks/>
                            </p:cNvSpPr>
                            <p:nvPr/>
                          </p:nvSpPr>
                          <p:spPr bwMode="auto">
                            <a:xfrm>
                              <a:off x="2155" y="238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12" name="Freeform 300"/>
                            <p:cNvSpPr>
                              <a:spLocks/>
                            </p:cNvSpPr>
                            <p:nvPr/>
                          </p:nvSpPr>
                          <p:spPr bwMode="auto">
                            <a:xfrm>
                              <a:off x="2155" y="238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55" name="Group 301"/>
                          <p:cNvGrpSpPr>
                            <a:grpSpLocks/>
                          </p:cNvGrpSpPr>
                          <p:nvPr/>
                        </p:nvGrpSpPr>
                        <p:grpSpPr bwMode="auto">
                          <a:xfrm>
                            <a:off x="2155" y="2377"/>
                            <a:ext cx="42" cy="20"/>
                            <a:chOff x="2155" y="2377"/>
                            <a:chExt cx="42" cy="20"/>
                          </a:xfrm>
                        </p:grpSpPr>
                        <p:sp>
                          <p:nvSpPr>
                            <p:cNvPr id="64814" name="Freeform 302"/>
                            <p:cNvSpPr>
                              <a:spLocks/>
                            </p:cNvSpPr>
                            <p:nvPr/>
                          </p:nvSpPr>
                          <p:spPr bwMode="auto">
                            <a:xfrm>
                              <a:off x="2155" y="238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15" name="Freeform 303"/>
                            <p:cNvSpPr>
                              <a:spLocks/>
                            </p:cNvSpPr>
                            <p:nvPr/>
                          </p:nvSpPr>
                          <p:spPr bwMode="auto">
                            <a:xfrm>
                              <a:off x="2155" y="237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5658" name="Group 304"/>
                      <p:cNvGrpSpPr>
                        <a:grpSpLocks/>
                      </p:cNvGrpSpPr>
                      <p:nvPr/>
                    </p:nvGrpSpPr>
                    <p:grpSpPr bwMode="auto">
                      <a:xfrm>
                        <a:off x="2155" y="2355"/>
                        <a:ext cx="42" cy="36"/>
                        <a:chOff x="2155" y="2355"/>
                        <a:chExt cx="42" cy="36"/>
                      </a:xfrm>
                    </p:grpSpPr>
                    <p:grpSp>
                      <p:nvGrpSpPr>
                        <p:cNvPr id="65661" name="Group 305"/>
                        <p:cNvGrpSpPr>
                          <a:grpSpLocks/>
                        </p:cNvGrpSpPr>
                        <p:nvPr/>
                      </p:nvGrpSpPr>
                      <p:grpSpPr bwMode="auto">
                        <a:xfrm>
                          <a:off x="2155" y="2366"/>
                          <a:ext cx="42" cy="25"/>
                          <a:chOff x="2155" y="2366"/>
                          <a:chExt cx="42" cy="25"/>
                        </a:xfrm>
                      </p:grpSpPr>
                      <p:grpSp>
                        <p:nvGrpSpPr>
                          <p:cNvPr id="65662" name="Group 306"/>
                          <p:cNvGrpSpPr>
                            <a:grpSpLocks/>
                          </p:cNvGrpSpPr>
                          <p:nvPr/>
                        </p:nvGrpSpPr>
                        <p:grpSpPr bwMode="auto">
                          <a:xfrm>
                            <a:off x="2155" y="2371"/>
                            <a:ext cx="42" cy="20"/>
                            <a:chOff x="2155" y="2371"/>
                            <a:chExt cx="42" cy="20"/>
                          </a:xfrm>
                        </p:grpSpPr>
                        <p:sp>
                          <p:nvSpPr>
                            <p:cNvPr id="64819" name="Freeform 307"/>
                            <p:cNvSpPr>
                              <a:spLocks/>
                            </p:cNvSpPr>
                            <p:nvPr/>
                          </p:nvSpPr>
                          <p:spPr bwMode="auto">
                            <a:xfrm>
                              <a:off x="2155" y="237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20" name="Freeform 308"/>
                            <p:cNvSpPr>
                              <a:spLocks/>
                            </p:cNvSpPr>
                            <p:nvPr/>
                          </p:nvSpPr>
                          <p:spPr bwMode="auto">
                            <a:xfrm>
                              <a:off x="2155" y="237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63" name="Group 309"/>
                          <p:cNvGrpSpPr>
                            <a:grpSpLocks/>
                          </p:cNvGrpSpPr>
                          <p:nvPr/>
                        </p:nvGrpSpPr>
                        <p:grpSpPr bwMode="auto">
                          <a:xfrm>
                            <a:off x="2155" y="2366"/>
                            <a:ext cx="42" cy="20"/>
                            <a:chOff x="2155" y="2366"/>
                            <a:chExt cx="42" cy="20"/>
                          </a:xfrm>
                        </p:grpSpPr>
                        <p:sp>
                          <p:nvSpPr>
                            <p:cNvPr id="64822" name="Freeform 310"/>
                            <p:cNvSpPr>
                              <a:spLocks/>
                            </p:cNvSpPr>
                            <p:nvPr/>
                          </p:nvSpPr>
                          <p:spPr bwMode="auto">
                            <a:xfrm>
                              <a:off x="2155" y="236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23" name="Freeform 311"/>
                            <p:cNvSpPr>
                              <a:spLocks/>
                            </p:cNvSpPr>
                            <p:nvPr/>
                          </p:nvSpPr>
                          <p:spPr bwMode="auto">
                            <a:xfrm>
                              <a:off x="2155" y="236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5666" name="Group 312"/>
                        <p:cNvGrpSpPr>
                          <a:grpSpLocks/>
                        </p:cNvGrpSpPr>
                        <p:nvPr/>
                      </p:nvGrpSpPr>
                      <p:grpSpPr bwMode="auto">
                        <a:xfrm>
                          <a:off x="2155" y="2355"/>
                          <a:ext cx="42" cy="25"/>
                          <a:chOff x="2155" y="2355"/>
                          <a:chExt cx="42" cy="25"/>
                        </a:xfrm>
                      </p:grpSpPr>
                      <p:grpSp>
                        <p:nvGrpSpPr>
                          <p:cNvPr id="65669" name="Group 313"/>
                          <p:cNvGrpSpPr>
                            <a:grpSpLocks/>
                          </p:cNvGrpSpPr>
                          <p:nvPr/>
                        </p:nvGrpSpPr>
                        <p:grpSpPr bwMode="auto">
                          <a:xfrm>
                            <a:off x="2155" y="2360"/>
                            <a:ext cx="42" cy="20"/>
                            <a:chOff x="2155" y="2360"/>
                            <a:chExt cx="42" cy="20"/>
                          </a:xfrm>
                        </p:grpSpPr>
                        <p:sp>
                          <p:nvSpPr>
                            <p:cNvPr id="64826" name="Freeform 314"/>
                            <p:cNvSpPr>
                              <a:spLocks/>
                            </p:cNvSpPr>
                            <p:nvPr/>
                          </p:nvSpPr>
                          <p:spPr bwMode="auto">
                            <a:xfrm>
                              <a:off x="2155" y="236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27" name="Freeform 315"/>
                            <p:cNvSpPr>
                              <a:spLocks/>
                            </p:cNvSpPr>
                            <p:nvPr/>
                          </p:nvSpPr>
                          <p:spPr bwMode="auto">
                            <a:xfrm>
                              <a:off x="2155" y="236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70" name="Group 316"/>
                          <p:cNvGrpSpPr>
                            <a:grpSpLocks/>
                          </p:cNvGrpSpPr>
                          <p:nvPr/>
                        </p:nvGrpSpPr>
                        <p:grpSpPr bwMode="auto">
                          <a:xfrm>
                            <a:off x="2155" y="2355"/>
                            <a:ext cx="42" cy="19"/>
                            <a:chOff x="2155" y="2355"/>
                            <a:chExt cx="42" cy="19"/>
                          </a:xfrm>
                        </p:grpSpPr>
                        <p:sp>
                          <p:nvSpPr>
                            <p:cNvPr id="64829" name="Freeform 317"/>
                            <p:cNvSpPr>
                              <a:spLocks/>
                            </p:cNvSpPr>
                            <p:nvPr/>
                          </p:nvSpPr>
                          <p:spPr bwMode="auto">
                            <a:xfrm>
                              <a:off x="2155" y="235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30" name="Freeform 318"/>
                            <p:cNvSpPr>
                              <a:spLocks/>
                            </p:cNvSpPr>
                            <p:nvPr/>
                          </p:nvSpPr>
                          <p:spPr bwMode="auto">
                            <a:xfrm>
                              <a:off x="2155" y="235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nvGrpSpPr>
                    <p:cNvPr id="65673" name="Group 319"/>
                    <p:cNvGrpSpPr>
                      <a:grpSpLocks/>
                    </p:cNvGrpSpPr>
                    <p:nvPr/>
                  </p:nvGrpSpPr>
                  <p:grpSpPr bwMode="auto">
                    <a:xfrm>
                      <a:off x="2155" y="2309"/>
                      <a:ext cx="42" cy="60"/>
                      <a:chOff x="2155" y="2309"/>
                      <a:chExt cx="42" cy="60"/>
                    </a:xfrm>
                  </p:grpSpPr>
                  <p:grpSp>
                    <p:nvGrpSpPr>
                      <p:cNvPr id="65676" name="Group 320"/>
                      <p:cNvGrpSpPr>
                        <a:grpSpLocks/>
                      </p:cNvGrpSpPr>
                      <p:nvPr/>
                    </p:nvGrpSpPr>
                    <p:grpSpPr bwMode="auto">
                      <a:xfrm>
                        <a:off x="2155" y="2332"/>
                        <a:ext cx="42" cy="37"/>
                        <a:chOff x="2155" y="2332"/>
                        <a:chExt cx="42" cy="37"/>
                      </a:xfrm>
                    </p:grpSpPr>
                    <p:grpSp>
                      <p:nvGrpSpPr>
                        <p:cNvPr id="65677" name="Group 321"/>
                        <p:cNvGrpSpPr>
                          <a:grpSpLocks/>
                        </p:cNvGrpSpPr>
                        <p:nvPr/>
                      </p:nvGrpSpPr>
                      <p:grpSpPr bwMode="auto">
                        <a:xfrm>
                          <a:off x="2155" y="2343"/>
                          <a:ext cx="42" cy="26"/>
                          <a:chOff x="2155" y="2343"/>
                          <a:chExt cx="42" cy="26"/>
                        </a:xfrm>
                      </p:grpSpPr>
                      <p:grpSp>
                        <p:nvGrpSpPr>
                          <p:cNvPr id="65678" name="Group 322"/>
                          <p:cNvGrpSpPr>
                            <a:grpSpLocks/>
                          </p:cNvGrpSpPr>
                          <p:nvPr/>
                        </p:nvGrpSpPr>
                        <p:grpSpPr bwMode="auto">
                          <a:xfrm>
                            <a:off x="2155" y="2349"/>
                            <a:ext cx="42" cy="20"/>
                            <a:chOff x="2155" y="2349"/>
                            <a:chExt cx="42" cy="20"/>
                          </a:xfrm>
                        </p:grpSpPr>
                        <p:sp>
                          <p:nvSpPr>
                            <p:cNvPr id="64835" name="Freeform 323"/>
                            <p:cNvSpPr>
                              <a:spLocks/>
                            </p:cNvSpPr>
                            <p:nvPr/>
                          </p:nvSpPr>
                          <p:spPr bwMode="auto">
                            <a:xfrm>
                              <a:off x="2155" y="235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36" name="Freeform 324"/>
                            <p:cNvSpPr>
                              <a:spLocks/>
                            </p:cNvSpPr>
                            <p:nvPr/>
                          </p:nvSpPr>
                          <p:spPr bwMode="auto">
                            <a:xfrm>
                              <a:off x="2155" y="234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79" name="Group 325"/>
                          <p:cNvGrpSpPr>
                            <a:grpSpLocks/>
                          </p:cNvGrpSpPr>
                          <p:nvPr/>
                        </p:nvGrpSpPr>
                        <p:grpSpPr bwMode="auto">
                          <a:xfrm>
                            <a:off x="2155" y="2343"/>
                            <a:ext cx="42" cy="20"/>
                            <a:chOff x="2155" y="2343"/>
                            <a:chExt cx="42" cy="20"/>
                          </a:xfrm>
                        </p:grpSpPr>
                        <p:sp>
                          <p:nvSpPr>
                            <p:cNvPr id="64838" name="Freeform 326"/>
                            <p:cNvSpPr>
                              <a:spLocks/>
                            </p:cNvSpPr>
                            <p:nvPr/>
                          </p:nvSpPr>
                          <p:spPr bwMode="auto">
                            <a:xfrm>
                              <a:off x="2155" y="234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39" name="Freeform 327"/>
                            <p:cNvSpPr>
                              <a:spLocks/>
                            </p:cNvSpPr>
                            <p:nvPr/>
                          </p:nvSpPr>
                          <p:spPr bwMode="auto">
                            <a:xfrm>
                              <a:off x="2155" y="234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5682" name="Group 328"/>
                        <p:cNvGrpSpPr>
                          <a:grpSpLocks/>
                        </p:cNvGrpSpPr>
                        <p:nvPr/>
                      </p:nvGrpSpPr>
                      <p:grpSpPr bwMode="auto">
                        <a:xfrm>
                          <a:off x="2155" y="2332"/>
                          <a:ext cx="42" cy="23"/>
                          <a:chOff x="2155" y="2332"/>
                          <a:chExt cx="42" cy="23"/>
                        </a:xfrm>
                      </p:grpSpPr>
                      <p:grpSp>
                        <p:nvGrpSpPr>
                          <p:cNvPr id="65685" name="Group 329"/>
                          <p:cNvGrpSpPr>
                            <a:grpSpLocks/>
                          </p:cNvGrpSpPr>
                          <p:nvPr/>
                        </p:nvGrpSpPr>
                        <p:grpSpPr bwMode="auto">
                          <a:xfrm>
                            <a:off x="2155" y="2338"/>
                            <a:ext cx="42" cy="17"/>
                            <a:chOff x="2155" y="2338"/>
                            <a:chExt cx="42" cy="17"/>
                          </a:xfrm>
                        </p:grpSpPr>
                        <p:sp>
                          <p:nvSpPr>
                            <p:cNvPr id="64842" name="Freeform 330"/>
                            <p:cNvSpPr>
                              <a:spLocks/>
                            </p:cNvSpPr>
                            <p:nvPr/>
                          </p:nvSpPr>
                          <p:spPr bwMode="auto">
                            <a:xfrm>
                              <a:off x="2155" y="2341"/>
                              <a:ext cx="42" cy="1"/>
                            </a:xfrm>
                            <a:custGeom>
                              <a:avLst/>
                              <a:gdLst/>
                              <a:ahLst/>
                              <a:cxnLst>
                                <a:cxn ang="0">
                                  <a:pos x="0" y="0"/>
                                </a:cxn>
                                <a:cxn ang="0">
                                  <a:pos x="0" y="0"/>
                                </a:cxn>
                                <a:cxn ang="0">
                                  <a:pos x="41" y="0"/>
                                </a:cxn>
                                <a:cxn ang="0">
                                  <a:pos x="41" y="0"/>
                                </a:cxn>
                                <a:cxn ang="0">
                                  <a:pos x="0" y="0"/>
                                </a:cxn>
                              </a:cxnLst>
                              <a:rect l="0" t="0" r="r" b="b"/>
                              <a:pathLst>
                                <a:path w="42" h="1">
                                  <a:moveTo>
                                    <a:pt x="0" y="0"/>
                                  </a:moveTo>
                                  <a:lnTo>
                                    <a:pt x="0" y="0"/>
                                  </a:lnTo>
                                  <a:lnTo>
                                    <a:pt x="41" y="0"/>
                                  </a:lnTo>
                                  <a:lnTo>
                                    <a:pt x="41" y="0"/>
                                  </a:lnTo>
                                  <a:lnTo>
                                    <a:pt x="0" y="0"/>
                                  </a:lnTo>
                                </a:path>
                              </a:pathLst>
                            </a:custGeom>
                            <a:solidFill>
                              <a:srgbClr val="000000"/>
                            </a:solidFill>
                            <a:ln w="9525" cap="rnd">
                              <a:noFill/>
                              <a:round/>
                              <a:headEnd/>
                              <a:tailEnd/>
                            </a:ln>
                            <a:effectLst/>
                          </p:spPr>
                          <p:txBody>
                            <a:bodyPr/>
                            <a:lstStyle/>
                            <a:p>
                              <a:endParaRPr lang="en-US"/>
                            </a:p>
                          </p:txBody>
                        </p:sp>
                        <p:sp>
                          <p:nvSpPr>
                            <p:cNvPr id="64843" name="Freeform 331"/>
                            <p:cNvSpPr>
                              <a:spLocks/>
                            </p:cNvSpPr>
                            <p:nvPr/>
                          </p:nvSpPr>
                          <p:spPr bwMode="auto">
                            <a:xfrm>
                              <a:off x="2155" y="233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86" name="Group 332"/>
                          <p:cNvGrpSpPr>
                            <a:grpSpLocks/>
                          </p:cNvGrpSpPr>
                          <p:nvPr/>
                        </p:nvGrpSpPr>
                        <p:grpSpPr bwMode="auto">
                          <a:xfrm>
                            <a:off x="2155" y="2332"/>
                            <a:ext cx="42" cy="20"/>
                            <a:chOff x="2155" y="2332"/>
                            <a:chExt cx="42" cy="20"/>
                          </a:xfrm>
                        </p:grpSpPr>
                        <p:sp>
                          <p:nvSpPr>
                            <p:cNvPr id="64845" name="Freeform 333"/>
                            <p:cNvSpPr>
                              <a:spLocks/>
                            </p:cNvSpPr>
                            <p:nvPr/>
                          </p:nvSpPr>
                          <p:spPr bwMode="auto">
                            <a:xfrm>
                              <a:off x="2155" y="233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46" name="Freeform 334"/>
                            <p:cNvSpPr>
                              <a:spLocks/>
                            </p:cNvSpPr>
                            <p:nvPr/>
                          </p:nvSpPr>
                          <p:spPr bwMode="auto">
                            <a:xfrm>
                              <a:off x="2155" y="233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5689" name="Group 335"/>
                      <p:cNvGrpSpPr>
                        <a:grpSpLocks/>
                      </p:cNvGrpSpPr>
                      <p:nvPr/>
                    </p:nvGrpSpPr>
                    <p:grpSpPr bwMode="auto">
                      <a:xfrm>
                        <a:off x="2155" y="2309"/>
                        <a:ext cx="42" cy="37"/>
                        <a:chOff x="2155" y="2309"/>
                        <a:chExt cx="42" cy="37"/>
                      </a:xfrm>
                    </p:grpSpPr>
                    <p:grpSp>
                      <p:nvGrpSpPr>
                        <p:cNvPr id="65692" name="Group 336"/>
                        <p:cNvGrpSpPr>
                          <a:grpSpLocks/>
                        </p:cNvGrpSpPr>
                        <p:nvPr/>
                      </p:nvGrpSpPr>
                      <p:grpSpPr bwMode="auto">
                        <a:xfrm>
                          <a:off x="2155" y="2321"/>
                          <a:ext cx="42" cy="25"/>
                          <a:chOff x="2155" y="2321"/>
                          <a:chExt cx="42" cy="25"/>
                        </a:xfrm>
                      </p:grpSpPr>
                      <p:grpSp>
                        <p:nvGrpSpPr>
                          <p:cNvPr id="65693" name="Group 337"/>
                          <p:cNvGrpSpPr>
                            <a:grpSpLocks/>
                          </p:cNvGrpSpPr>
                          <p:nvPr/>
                        </p:nvGrpSpPr>
                        <p:grpSpPr bwMode="auto">
                          <a:xfrm>
                            <a:off x="2155" y="2326"/>
                            <a:ext cx="42" cy="20"/>
                            <a:chOff x="2155" y="2326"/>
                            <a:chExt cx="42" cy="20"/>
                          </a:xfrm>
                        </p:grpSpPr>
                        <p:sp>
                          <p:nvSpPr>
                            <p:cNvPr id="64850" name="Freeform 338"/>
                            <p:cNvSpPr>
                              <a:spLocks/>
                            </p:cNvSpPr>
                            <p:nvPr/>
                          </p:nvSpPr>
                          <p:spPr bwMode="auto">
                            <a:xfrm>
                              <a:off x="2155" y="232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51" name="Freeform 339"/>
                            <p:cNvSpPr>
                              <a:spLocks/>
                            </p:cNvSpPr>
                            <p:nvPr/>
                          </p:nvSpPr>
                          <p:spPr bwMode="auto">
                            <a:xfrm>
                              <a:off x="2155" y="232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694" name="Group 340"/>
                          <p:cNvGrpSpPr>
                            <a:grpSpLocks/>
                          </p:cNvGrpSpPr>
                          <p:nvPr/>
                        </p:nvGrpSpPr>
                        <p:grpSpPr bwMode="auto">
                          <a:xfrm>
                            <a:off x="2155" y="2321"/>
                            <a:ext cx="42" cy="20"/>
                            <a:chOff x="2155" y="2321"/>
                            <a:chExt cx="42" cy="20"/>
                          </a:xfrm>
                        </p:grpSpPr>
                        <p:sp>
                          <p:nvSpPr>
                            <p:cNvPr id="64853" name="Freeform 341"/>
                            <p:cNvSpPr>
                              <a:spLocks/>
                            </p:cNvSpPr>
                            <p:nvPr/>
                          </p:nvSpPr>
                          <p:spPr bwMode="auto">
                            <a:xfrm>
                              <a:off x="2155" y="232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54" name="Freeform 342"/>
                            <p:cNvSpPr>
                              <a:spLocks/>
                            </p:cNvSpPr>
                            <p:nvPr/>
                          </p:nvSpPr>
                          <p:spPr bwMode="auto">
                            <a:xfrm>
                              <a:off x="2155" y="232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5697" name="Group 343"/>
                        <p:cNvGrpSpPr>
                          <a:grpSpLocks/>
                        </p:cNvGrpSpPr>
                        <p:nvPr/>
                      </p:nvGrpSpPr>
                      <p:grpSpPr bwMode="auto">
                        <a:xfrm>
                          <a:off x="2155" y="2309"/>
                          <a:ext cx="42" cy="25"/>
                          <a:chOff x="2155" y="2309"/>
                          <a:chExt cx="42" cy="25"/>
                        </a:xfrm>
                      </p:grpSpPr>
                      <p:grpSp>
                        <p:nvGrpSpPr>
                          <p:cNvPr id="65700" name="Group 344"/>
                          <p:cNvGrpSpPr>
                            <a:grpSpLocks/>
                          </p:cNvGrpSpPr>
                          <p:nvPr/>
                        </p:nvGrpSpPr>
                        <p:grpSpPr bwMode="auto">
                          <a:xfrm>
                            <a:off x="2155" y="2314"/>
                            <a:ext cx="42" cy="20"/>
                            <a:chOff x="2155" y="2314"/>
                            <a:chExt cx="42" cy="20"/>
                          </a:xfrm>
                        </p:grpSpPr>
                        <p:sp>
                          <p:nvSpPr>
                            <p:cNvPr id="64857" name="Freeform 345"/>
                            <p:cNvSpPr>
                              <a:spLocks/>
                            </p:cNvSpPr>
                            <p:nvPr/>
                          </p:nvSpPr>
                          <p:spPr bwMode="auto">
                            <a:xfrm>
                              <a:off x="2155" y="231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58" name="Freeform 346"/>
                            <p:cNvSpPr>
                              <a:spLocks/>
                            </p:cNvSpPr>
                            <p:nvPr/>
                          </p:nvSpPr>
                          <p:spPr bwMode="auto">
                            <a:xfrm>
                              <a:off x="2155" y="231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5701" name="Group 347"/>
                          <p:cNvGrpSpPr>
                            <a:grpSpLocks/>
                          </p:cNvGrpSpPr>
                          <p:nvPr/>
                        </p:nvGrpSpPr>
                        <p:grpSpPr bwMode="auto">
                          <a:xfrm>
                            <a:off x="2155" y="2309"/>
                            <a:ext cx="42" cy="20"/>
                            <a:chOff x="2155" y="2309"/>
                            <a:chExt cx="42" cy="20"/>
                          </a:xfrm>
                        </p:grpSpPr>
                        <p:sp>
                          <p:nvSpPr>
                            <p:cNvPr id="64860" name="Freeform 348"/>
                            <p:cNvSpPr>
                              <a:spLocks/>
                            </p:cNvSpPr>
                            <p:nvPr/>
                          </p:nvSpPr>
                          <p:spPr bwMode="auto">
                            <a:xfrm>
                              <a:off x="2155" y="231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861" name="Freeform 349"/>
                            <p:cNvSpPr>
                              <a:spLocks/>
                            </p:cNvSpPr>
                            <p:nvPr/>
                          </p:nvSpPr>
                          <p:spPr bwMode="auto">
                            <a:xfrm>
                              <a:off x="2155" y="230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grpSp>
          </p:grpSp>
          <p:grpSp>
            <p:nvGrpSpPr>
              <p:cNvPr id="65704" name="Group 350"/>
              <p:cNvGrpSpPr>
                <a:grpSpLocks/>
              </p:cNvGrpSpPr>
              <p:nvPr/>
            </p:nvGrpSpPr>
            <p:grpSpPr bwMode="auto">
              <a:xfrm>
                <a:off x="1995" y="2315"/>
                <a:ext cx="109" cy="172"/>
                <a:chOff x="1995" y="2315"/>
                <a:chExt cx="109" cy="172"/>
              </a:xfrm>
            </p:grpSpPr>
            <p:sp>
              <p:nvSpPr>
                <p:cNvPr id="64863" name="Rectangle 351"/>
                <p:cNvSpPr>
                  <a:spLocks noChangeArrowheads="1"/>
                </p:cNvSpPr>
                <p:nvPr/>
              </p:nvSpPr>
              <p:spPr bwMode="auto">
                <a:xfrm>
                  <a:off x="1995" y="2458"/>
                  <a:ext cx="109" cy="29"/>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864" name="Rectangle 352"/>
                <p:cNvSpPr>
                  <a:spLocks noChangeArrowheads="1"/>
                </p:cNvSpPr>
                <p:nvPr/>
              </p:nvSpPr>
              <p:spPr bwMode="auto">
                <a:xfrm>
                  <a:off x="1995" y="2402"/>
                  <a:ext cx="109" cy="46"/>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865" name="Rectangle 353"/>
                <p:cNvSpPr>
                  <a:spLocks noChangeArrowheads="1"/>
                </p:cNvSpPr>
                <p:nvPr/>
              </p:nvSpPr>
              <p:spPr bwMode="auto">
                <a:xfrm>
                  <a:off x="1995" y="2342"/>
                  <a:ext cx="109" cy="50"/>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866" name="Rectangle 354"/>
                <p:cNvSpPr>
                  <a:spLocks noChangeArrowheads="1"/>
                </p:cNvSpPr>
                <p:nvPr/>
              </p:nvSpPr>
              <p:spPr bwMode="auto">
                <a:xfrm>
                  <a:off x="1995" y="2315"/>
                  <a:ext cx="109" cy="16"/>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grpSp>
        <p:grpSp>
          <p:nvGrpSpPr>
            <p:cNvPr id="65707" name="Group 355"/>
            <p:cNvGrpSpPr>
              <a:grpSpLocks/>
            </p:cNvGrpSpPr>
            <p:nvPr/>
          </p:nvGrpSpPr>
          <p:grpSpPr bwMode="auto">
            <a:xfrm>
              <a:off x="2007" y="2320"/>
              <a:ext cx="45" cy="14"/>
              <a:chOff x="2007" y="2320"/>
              <a:chExt cx="45" cy="14"/>
            </a:xfrm>
          </p:grpSpPr>
          <p:sp>
            <p:nvSpPr>
              <p:cNvPr id="64868" name="Rectangle 356"/>
              <p:cNvSpPr>
                <a:spLocks noChangeArrowheads="1"/>
              </p:cNvSpPr>
              <p:nvPr/>
            </p:nvSpPr>
            <p:spPr bwMode="auto">
              <a:xfrm>
                <a:off x="2009" y="2320"/>
                <a:ext cx="43" cy="1"/>
              </a:xfrm>
              <a:prstGeom prst="rect">
                <a:avLst/>
              </a:prstGeom>
              <a:solidFill>
                <a:srgbClr val="000000"/>
              </a:solidFill>
              <a:ln w="12700">
                <a:solidFill>
                  <a:srgbClr val="000000"/>
                </a:solidFill>
                <a:miter lim="800000"/>
                <a:headEnd/>
                <a:tailEnd/>
              </a:ln>
              <a:effectLst/>
            </p:spPr>
            <p:txBody>
              <a:bodyPr wrap="none" anchor="ctr"/>
              <a:lstStyle/>
              <a:p>
                <a:endParaRPr lang="en-US"/>
              </a:p>
            </p:txBody>
          </p:sp>
          <p:sp>
            <p:nvSpPr>
              <p:cNvPr id="64869" name="Rectangle 357"/>
              <p:cNvSpPr>
                <a:spLocks noChangeArrowheads="1"/>
              </p:cNvSpPr>
              <p:nvPr/>
            </p:nvSpPr>
            <p:spPr bwMode="auto">
              <a:xfrm flipH="1" flipV="1">
                <a:off x="2021" y="2320"/>
                <a:ext cx="7" cy="1"/>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nvGrpSpPr>
              <p:cNvPr id="65708" name="Group 358"/>
              <p:cNvGrpSpPr>
                <a:grpSpLocks/>
              </p:cNvGrpSpPr>
              <p:nvPr/>
            </p:nvGrpSpPr>
            <p:grpSpPr bwMode="auto">
              <a:xfrm>
                <a:off x="2007" y="2328"/>
                <a:ext cx="38" cy="6"/>
                <a:chOff x="2007" y="2328"/>
                <a:chExt cx="38" cy="6"/>
              </a:xfrm>
            </p:grpSpPr>
            <p:sp>
              <p:nvSpPr>
                <p:cNvPr id="64871" name="Rectangle 359"/>
                <p:cNvSpPr>
                  <a:spLocks noChangeArrowheads="1"/>
                </p:cNvSpPr>
                <p:nvPr/>
              </p:nvSpPr>
              <p:spPr bwMode="auto">
                <a:xfrm flipH="1" flipV="1">
                  <a:off x="2007" y="2328"/>
                  <a:ext cx="4" cy="6"/>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872" name="Rectangle 360"/>
                <p:cNvSpPr>
                  <a:spLocks noChangeArrowheads="1"/>
                </p:cNvSpPr>
                <p:nvPr/>
              </p:nvSpPr>
              <p:spPr bwMode="auto">
                <a:xfrm flipH="1" flipV="1">
                  <a:off x="2040" y="2328"/>
                  <a:ext cx="5" cy="6"/>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grpSp>
        <p:grpSp>
          <p:nvGrpSpPr>
            <p:cNvPr id="65709" name="Group 361"/>
            <p:cNvGrpSpPr>
              <a:grpSpLocks/>
            </p:cNvGrpSpPr>
            <p:nvPr/>
          </p:nvGrpSpPr>
          <p:grpSpPr bwMode="auto">
            <a:xfrm>
              <a:off x="2005" y="2401"/>
              <a:ext cx="74" cy="49"/>
              <a:chOff x="2005" y="2401"/>
              <a:chExt cx="74" cy="49"/>
            </a:xfrm>
          </p:grpSpPr>
          <p:grpSp>
            <p:nvGrpSpPr>
              <p:cNvPr id="65710" name="Group 362"/>
              <p:cNvGrpSpPr>
                <a:grpSpLocks/>
              </p:cNvGrpSpPr>
              <p:nvPr/>
            </p:nvGrpSpPr>
            <p:grpSpPr bwMode="auto">
              <a:xfrm>
                <a:off x="2011" y="2401"/>
                <a:ext cx="29" cy="46"/>
                <a:chOff x="2011" y="2401"/>
                <a:chExt cx="29" cy="46"/>
              </a:xfrm>
            </p:grpSpPr>
            <p:sp>
              <p:nvSpPr>
                <p:cNvPr id="64875" name="Rectangle 363"/>
                <p:cNvSpPr>
                  <a:spLocks noChangeArrowheads="1"/>
                </p:cNvSpPr>
                <p:nvPr/>
              </p:nvSpPr>
              <p:spPr bwMode="auto">
                <a:xfrm>
                  <a:off x="2011" y="2419"/>
                  <a:ext cx="29" cy="10"/>
                </a:xfrm>
                <a:prstGeom prst="rect">
                  <a:avLst/>
                </a:prstGeom>
                <a:solidFill>
                  <a:srgbClr val="808080"/>
                </a:solidFill>
                <a:ln w="12700">
                  <a:solidFill>
                    <a:srgbClr val="000000"/>
                  </a:solidFill>
                  <a:miter lim="800000"/>
                  <a:headEnd/>
                  <a:tailEnd/>
                </a:ln>
                <a:effectLst/>
              </p:spPr>
              <p:txBody>
                <a:bodyPr wrap="none" anchor="ctr"/>
                <a:lstStyle/>
                <a:p>
                  <a:endParaRPr lang="en-US"/>
                </a:p>
              </p:txBody>
            </p:sp>
            <p:sp>
              <p:nvSpPr>
                <p:cNvPr id="64876" name="Rectangle 364"/>
                <p:cNvSpPr>
                  <a:spLocks noChangeArrowheads="1"/>
                </p:cNvSpPr>
                <p:nvPr/>
              </p:nvSpPr>
              <p:spPr bwMode="auto">
                <a:xfrm>
                  <a:off x="2031" y="2419"/>
                  <a:ext cx="9" cy="10"/>
                </a:xfrm>
                <a:prstGeom prst="rect">
                  <a:avLst/>
                </a:prstGeom>
                <a:solidFill>
                  <a:srgbClr val="000000"/>
                </a:solidFill>
                <a:ln w="12700">
                  <a:solidFill>
                    <a:srgbClr val="000000"/>
                  </a:solidFill>
                  <a:miter lim="800000"/>
                  <a:headEnd/>
                  <a:tailEnd/>
                </a:ln>
                <a:effectLst/>
              </p:spPr>
              <p:txBody>
                <a:bodyPr wrap="none" anchor="ctr"/>
                <a:lstStyle/>
                <a:p>
                  <a:endParaRPr lang="en-US"/>
                </a:p>
              </p:txBody>
            </p:sp>
            <p:sp>
              <p:nvSpPr>
                <p:cNvPr id="64877" name="Rectangle 365"/>
                <p:cNvSpPr>
                  <a:spLocks noChangeArrowheads="1"/>
                </p:cNvSpPr>
                <p:nvPr/>
              </p:nvSpPr>
              <p:spPr bwMode="auto">
                <a:xfrm>
                  <a:off x="2030" y="2401"/>
                  <a:ext cx="2" cy="46"/>
                </a:xfrm>
                <a:prstGeom prst="rect">
                  <a:avLst/>
                </a:prstGeom>
                <a:solidFill>
                  <a:srgbClr val="000000"/>
                </a:solidFill>
                <a:ln w="9525">
                  <a:noFill/>
                  <a:miter lim="800000"/>
                  <a:headEnd/>
                  <a:tailEnd/>
                </a:ln>
                <a:effectLst/>
              </p:spPr>
              <p:txBody>
                <a:bodyPr wrap="none" anchor="ctr"/>
                <a:lstStyle/>
                <a:p>
                  <a:endParaRPr lang="en-US"/>
                </a:p>
              </p:txBody>
            </p:sp>
          </p:grpSp>
          <p:sp>
            <p:nvSpPr>
              <p:cNvPr id="64878" name="Rectangle 366"/>
              <p:cNvSpPr>
                <a:spLocks noChangeArrowheads="1"/>
              </p:cNvSpPr>
              <p:nvPr/>
            </p:nvSpPr>
            <p:spPr bwMode="auto">
              <a:xfrm flipH="1" flipV="1">
                <a:off x="2005" y="2445"/>
                <a:ext cx="6" cy="5"/>
              </a:xfrm>
              <a:prstGeom prst="rect">
                <a:avLst/>
              </a:prstGeom>
              <a:solidFill>
                <a:srgbClr val="008000"/>
              </a:solidFill>
              <a:ln w="12700">
                <a:solidFill>
                  <a:srgbClr val="000000"/>
                </a:solidFill>
                <a:miter lim="800000"/>
                <a:headEnd/>
                <a:tailEnd/>
              </a:ln>
              <a:effectLst/>
            </p:spPr>
            <p:txBody>
              <a:bodyPr wrap="none" anchor="ctr"/>
              <a:lstStyle/>
              <a:p>
                <a:endParaRPr lang="en-US"/>
              </a:p>
            </p:txBody>
          </p:sp>
          <p:sp>
            <p:nvSpPr>
              <p:cNvPr id="64879" name="Rectangle 367"/>
              <p:cNvSpPr>
                <a:spLocks noChangeArrowheads="1"/>
              </p:cNvSpPr>
              <p:nvPr/>
            </p:nvSpPr>
            <p:spPr bwMode="auto">
              <a:xfrm flipV="1">
                <a:off x="2073" y="2404"/>
                <a:ext cx="6" cy="4"/>
              </a:xfrm>
              <a:prstGeom prst="rect">
                <a:avLst/>
              </a:prstGeom>
              <a:solidFill>
                <a:srgbClr val="000000"/>
              </a:solidFill>
              <a:ln w="12700">
                <a:solidFill>
                  <a:srgbClr val="000000"/>
                </a:solidFill>
                <a:miter lim="800000"/>
                <a:headEnd/>
                <a:tailEnd/>
              </a:ln>
              <a:effectLst/>
            </p:spPr>
            <p:txBody>
              <a:bodyPr wrap="none" anchor="ctr"/>
              <a:lstStyle/>
              <a:p>
                <a:endParaRPr lang="en-US"/>
              </a:p>
            </p:txBody>
          </p:sp>
        </p:grpSp>
        <p:grpSp>
          <p:nvGrpSpPr>
            <p:cNvPr id="65711" name="Group 368"/>
            <p:cNvGrpSpPr>
              <a:grpSpLocks/>
            </p:cNvGrpSpPr>
            <p:nvPr/>
          </p:nvGrpSpPr>
          <p:grpSpPr bwMode="auto">
            <a:xfrm>
              <a:off x="2083" y="2455"/>
              <a:ext cx="17" cy="50"/>
              <a:chOff x="2083" y="2455"/>
              <a:chExt cx="17" cy="50"/>
            </a:xfrm>
          </p:grpSpPr>
          <p:grpSp>
            <p:nvGrpSpPr>
              <p:cNvPr id="65714" name="Group 369"/>
              <p:cNvGrpSpPr>
                <a:grpSpLocks/>
              </p:cNvGrpSpPr>
              <p:nvPr/>
            </p:nvGrpSpPr>
            <p:grpSpPr bwMode="auto">
              <a:xfrm>
                <a:off x="2083" y="2473"/>
                <a:ext cx="17" cy="32"/>
                <a:chOff x="2083" y="2473"/>
                <a:chExt cx="17" cy="32"/>
              </a:xfrm>
            </p:grpSpPr>
            <p:grpSp>
              <p:nvGrpSpPr>
                <p:cNvPr id="65717" name="Group 370"/>
                <p:cNvGrpSpPr>
                  <a:grpSpLocks/>
                </p:cNvGrpSpPr>
                <p:nvPr/>
              </p:nvGrpSpPr>
              <p:grpSpPr bwMode="auto">
                <a:xfrm>
                  <a:off x="2083" y="2481"/>
                  <a:ext cx="17" cy="24"/>
                  <a:chOff x="2083" y="2481"/>
                  <a:chExt cx="17" cy="24"/>
                </a:xfrm>
              </p:grpSpPr>
              <p:grpSp>
                <p:nvGrpSpPr>
                  <p:cNvPr id="65718" name="Group 371"/>
                  <p:cNvGrpSpPr>
                    <a:grpSpLocks/>
                  </p:cNvGrpSpPr>
                  <p:nvPr/>
                </p:nvGrpSpPr>
                <p:grpSpPr bwMode="auto">
                  <a:xfrm>
                    <a:off x="2083" y="2485"/>
                    <a:ext cx="17" cy="20"/>
                    <a:chOff x="2083" y="2485"/>
                    <a:chExt cx="17" cy="20"/>
                  </a:xfrm>
                </p:grpSpPr>
                <p:sp>
                  <p:nvSpPr>
                    <p:cNvPr id="64884" name="Freeform 372"/>
                    <p:cNvSpPr>
                      <a:spLocks/>
                    </p:cNvSpPr>
                    <p:nvPr/>
                  </p:nvSpPr>
                  <p:spPr bwMode="auto">
                    <a:xfrm>
                      <a:off x="2083" y="248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885" name="Freeform 373"/>
                    <p:cNvSpPr>
                      <a:spLocks/>
                    </p:cNvSpPr>
                    <p:nvPr/>
                  </p:nvSpPr>
                  <p:spPr bwMode="auto">
                    <a:xfrm>
                      <a:off x="2083" y="2485"/>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5721" name="Group 374"/>
                  <p:cNvGrpSpPr>
                    <a:grpSpLocks/>
                  </p:cNvGrpSpPr>
                  <p:nvPr/>
                </p:nvGrpSpPr>
                <p:grpSpPr bwMode="auto">
                  <a:xfrm>
                    <a:off x="2083" y="2481"/>
                    <a:ext cx="17" cy="19"/>
                    <a:chOff x="2083" y="2481"/>
                    <a:chExt cx="17" cy="19"/>
                  </a:xfrm>
                </p:grpSpPr>
                <p:sp>
                  <p:nvSpPr>
                    <p:cNvPr id="64887" name="Freeform 375"/>
                    <p:cNvSpPr>
                      <a:spLocks/>
                    </p:cNvSpPr>
                    <p:nvPr/>
                  </p:nvSpPr>
                  <p:spPr bwMode="auto">
                    <a:xfrm>
                      <a:off x="2083" y="248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888" name="Freeform 376"/>
                    <p:cNvSpPr>
                      <a:spLocks/>
                    </p:cNvSpPr>
                    <p:nvPr/>
                  </p:nvSpPr>
                  <p:spPr bwMode="auto">
                    <a:xfrm>
                      <a:off x="2083" y="2481"/>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nvGrpSpPr>
                <p:cNvPr id="65724" name="Group 377"/>
                <p:cNvGrpSpPr>
                  <a:grpSpLocks/>
                </p:cNvGrpSpPr>
                <p:nvPr/>
              </p:nvGrpSpPr>
              <p:grpSpPr bwMode="auto">
                <a:xfrm>
                  <a:off x="2083" y="2473"/>
                  <a:ext cx="17" cy="22"/>
                  <a:chOff x="2083" y="2473"/>
                  <a:chExt cx="17" cy="22"/>
                </a:xfrm>
              </p:grpSpPr>
              <p:grpSp>
                <p:nvGrpSpPr>
                  <p:cNvPr id="65725" name="Group 378"/>
                  <p:cNvGrpSpPr>
                    <a:grpSpLocks/>
                  </p:cNvGrpSpPr>
                  <p:nvPr/>
                </p:nvGrpSpPr>
                <p:grpSpPr bwMode="auto">
                  <a:xfrm>
                    <a:off x="2083" y="2476"/>
                    <a:ext cx="17" cy="19"/>
                    <a:chOff x="2083" y="2476"/>
                    <a:chExt cx="17" cy="19"/>
                  </a:xfrm>
                </p:grpSpPr>
                <p:sp>
                  <p:nvSpPr>
                    <p:cNvPr id="64891" name="Freeform 379"/>
                    <p:cNvSpPr>
                      <a:spLocks/>
                    </p:cNvSpPr>
                    <p:nvPr/>
                  </p:nvSpPr>
                  <p:spPr bwMode="auto">
                    <a:xfrm>
                      <a:off x="2083" y="247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892" name="Freeform 380"/>
                    <p:cNvSpPr>
                      <a:spLocks/>
                    </p:cNvSpPr>
                    <p:nvPr/>
                  </p:nvSpPr>
                  <p:spPr bwMode="auto">
                    <a:xfrm>
                      <a:off x="2083" y="2476"/>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5726" name="Group 381"/>
                  <p:cNvGrpSpPr>
                    <a:grpSpLocks/>
                  </p:cNvGrpSpPr>
                  <p:nvPr/>
                </p:nvGrpSpPr>
                <p:grpSpPr bwMode="auto">
                  <a:xfrm>
                    <a:off x="2083" y="2473"/>
                    <a:ext cx="17" cy="18"/>
                    <a:chOff x="2083" y="2473"/>
                    <a:chExt cx="17" cy="18"/>
                  </a:xfrm>
                </p:grpSpPr>
                <p:sp>
                  <p:nvSpPr>
                    <p:cNvPr id="64894" name="Freeform 382"/>
                    <p:cNvSpPr>
                      <a:spLocks/>
                    </p:cNvSpPr>
                    <p:nvPr/>
                  </p:nvSpPr>
                  <p:spPr bwMode="auto">
                    <a:xfrm>
                      <a:off x="2083" y="2474"/>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895" name="Freeform 383"/>
                    <p:cNvSpPr>
                      <a:spLocks/>
                    </p:cNvSpPr>
                    <p:nvPr/>
                  </p:nvSpPr>
                  <p:spPr bwMode="auto">
                    <a:xfrm>
                      <a:off x="2083" y="247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5729" name="Group 384"/>
              <p:cNvGrpSpPr>
                <a:grpSpLocks/>
              </p:cNvGrpSpPr>
              <p:nvPr/>
            </p:nvGrpSpPr>
            <p:grpSpPr bwMode="auto">
              <a:xfrm>
                <a:off x="2083" y="2455"/>
                <a:ext cx="17" cy="32"/>
                <a:chOff x="2083" y="2455"/>
                <a:chExt cx="17" cy="32"/>
              </a:xfrm>
            </p:grpSpPr>
            <p:grpSp>
              <p:nvGrpSpPr>
                <p:cNvPr id="65732" name="Group 385"/>
                <p:cNvGrpSpPr>
                  <a:grpSpLocks/>
                </p:cNvGrpSpPr>
                <p:nvPr/>
              </p:nvGrpSpPr>
              <p:grpSpPr bwMode="auto">
                <a:xfrm>
                  <a:off x="2083" y="2463"/>
                  <a:ext cx="17" cy="24"/>
                  <a:chOff x="2083" y="2463"/>
                  <a:chExt cx="17" cy="24"/>
                </a:xfrm>
              </p:grpSpPr>
              <p:grpSp>
                <p:nvGrpSpPr>
                  <p:cNvPr id="65733" name="Group 386"/>
                  <p:cNvGrpSpPr>
                    <a:grpSpLocks/>
                  </p:cNvGrpSpPr>
                  <p:nvPr/>
                </p:nvGrpSpPr>
                <p:grpSpPr bwMode="auto">
                  <a:xfrm>
                    <a:off x="2083" y="2468"/>
                    <a:ext cx="17" cy="19"/>
                    <a:chOff x="2083" y="2468"/>
                    <a:chExt cx="17" cy="19"/>
                  </a:xfrm>
                </p:grpSpPr>
                <p:sp>
                  <p:nvSpPr>
                    <p:cNvPr id="64899" name="Freeform 387"/>
                    <p:cNvSpPr>
                      <a:spLocks/>
                    </p:cNvSpPr>
                    <p:nvPr/>
                  </p:nvSpPr>
                  <p:spPr bwMode="auto">
                    <a:xfrm>
                      <a:off x="2083" y="2470"/>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900" name="Freeform 388"/>
                    <p:cNvSpPr>
                      <a:spLocks/>
                    </p:cNvSpPr>
                    <p:nvPr/>
                  </p:nvSpPr>
                  <p:spPr bwMode="auto">
                    <a:xfrm>
                      <a:off x="2083" y="246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5736" name="Group 389"/>
                  <p:cNvGrpSpPr>
                    <a:grpSpLocks/>
                  </p:cNvGrpSpPr>
                  <p:nvPr/>
                </p:nvGrpSpPr>
                <p:grpSpPr bwMode="auto">
                  <a:xfrm>
                    <a:off x="2083" y="2463"/>
                    <a:ext cx="17" cy="20"/>
                    <a:chOff x="2083" y="2463"/>
                    <a:chExt cx="17" cy="20"/>
                  </a:xfrm>
                </p:grpSpPr>
                <p:sp>
                  <p:nvSpPr>
                    <p:cNvPr id="64902" name="Freeform 390"/>
                    <p:cNvSpPr>
                      <a:spLocks/>
                    </p:cNvSpPr>
                    <p:nvPr/>
                  </p:nvSpPr>
                  <p:spPr bwMode="auto">
                    <a:xfrm>
                      <a:off x="2083" y="2466"/>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903" name="Freeform 391"/>
                    <p:cNvSpPr>
                      <a:spLocks/>
                    </p:cNvSpPr>
                    <p:nvPr/>
                  </p:nvSpPr>
                  <p:spPr bwMode="auto">
                    <a:xfrm>
                      <a:off x="2083" y="246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nvGrpSpPr>
                <p:cNvPr id="65739" name="Group 392"/>
                <p:cNvGrpSpPr>
                  <a:grpSpLocks/>
                </p:cNvGrpSpPr>
                <p:nvPr/>
              </p:nvGrpSpPr>
              <p:grpSpPr bwMode="auto">
                <a:xfrm>
                  <a:off x="2083" y="2455"/>
                  <a:ext cx="17" cy="23"/>
                  <a:chOff x="2083" y="2455"/>
                  <a:chExt cx="17" cy="23"/>
                </a:xfrm>
              </p:grpSpPr>
              <p:grpSp>
                <p:nvGrpSpPr>
                  <p:cNvPr id="65740" name="Group 393"/>
                  <p:cNvGrpSpPr>
                    <a:grpSpLocks/>
                  </p:cNvGrpSpPr>
                  <p:nvPr/>
                </p:nvGrpSpPr>
                <p:grpSpPr bwMode="auto">
                  <a:xfrm>
                    <a:off x="2083" y="2459"/>
                    <a:ext cx="17" cy="19"/>
                    <a:chOff x="2083" y="2459"/>
                    <a:chExt cx="17" cy="19"/>
                  </a:xfrm>
                </p:grpSpPr>
                <p:sp>
                  <p:nvSpPr>
                    <p:cNvPr id="64906" name="Freeform 394"/>
                    <p:cNvSpPr>
                      <a:spLocks/>
                    </p:cNvSpPr>
                    <p:nvPr/>
                  </p:nvSpPr>
                  <p:spPr bwMode="auto">
                    <a:xfrm>
                      <a:off x="2083" y="2461"/>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907" name="Freeform 395"/>
                    <p:cNvSpPr>
                      <a:spLocks/>
                    </p:cNvSpPr>
                    <p:nvPr/>
                  </p:nvSpPr>
                  <p:spPr bwMode="auto">
                    <a:xfrm>
                      <a:off x="2083" y="2459"/>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5741" name="Group 396"/>
                  <p:cNvGrpSpPr>
                    <a:grpSpLocks/>
                  </p:cNvGrpSpPr>
                  <p:nvPr/>
                </p:nvGrpSpPr>
                <p:grpSpPr bwMode="auto">
                  <a:xfrm>
                    <a:off x="2083" y="2455"/>
                    <a:ext cx="17" cy="20"/>
                    <a:chOff x="2083" y="2455"/>
                    <a:chExt cx="17" cy="20"/>
                  </a:xfrm>
                </p:grpSpPr>
                <p:sp>
                  <p:nvSpPr>
                    <p:cNvPr id="64909" name="Freeform 397"/>
                    <p:cNvSpPr>
                      <a:spLocks/>
                    </p:cNvSpPr>
                    <p:nvPr/>
                  </p:nvSpPr>
                  <p:spPr bwMode="auto">
                    <a:xfrm>
                      <a:off x="2083" y="245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910" name="Freeform 398"/>
                    <p:cNvSpPr>
                      <a:spLocks/>
                    </p:cNvSpPr>
                    <p:nvPr/>
                  </p:nvSpPr>
                  <p:spPr bwMode="auto">
                    <a:xfrm>
                      <a:off x="2083" y="2455"/>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grpSp>
        <p:sp>
          <p:nvSpPr>
            <p:cNvPr id="64911" name="Freeform 399"/>
            <p:cNvSpPr>
              <a:spLocks/>
            </p:cNvSpPr>
            <p:nvPr/>
          </p:nvSpPr>
          <p:spPr bwMode="auto">
            <a:xfrm>
              <a:off x="2063" y="2309"/>
              <a:ext cx="18" cy="182"/>
            </a:xfrm>
            <a:custGeom>
              <a:avLst/>
              <a:gdLst/>
              <a:ahLst/>
              <a:cxnLst>
                <a:cxn ang="0">
                  <a:pos x="13" y="181"/>
                </a:cxn>
                <a:cxn ang="0">
                  <a:pos x="13" y="102"/>
                </a:cxn>
                <a:cxn ang="0">
                  <a:pos x="0" y="102"/>
                </a:cxn>
                <a:cxn ang="0">
                  <a:pos x="0" y="89"/>
                </a:cxn>
                <a:cxn ang="0">
                  <a:pos x="17" y="89"/>
                </a:cxn>
                <a:cxn ang="0">
                  <a:pos x="17" y="0"/>
                </a:cxn>
              </a:cxnLst>
              <a:rect l="0" t="0" r="r" b="b"/>
              <a:pathLst>
                <a:path w="18" h="182">
                  <a:moveTo>
                    <a:pt x="13" y="181"/>
                  </a:moveTo>
                  <a:lnTo>
                    <a:pt x="13" y="102"/>
                  </a:lnTo>
                  <a:lnTo>
                    <a:pt x="0" y="102"/>
                  </a:lnTo>
                  <a:lnTo>
                    <a:pt x="0" y="89"/>
                  </a:lnTo>
                  <a:lnTo>
                    <a:pt x="17" y="89"/>
                  </a:lnTo>
                  <a:lnTo>
                    <a:pt x="17" y="0"/>
                  </a:lnTo>
                </a:path>
              </a:pathLst>
            </a:custGeom>
            <a:noFill/>
            <a:ln w="12700" cap="rnd" cmpd="sng">
              <a:solidFill>
                <a:srgbClr val="000000"/>
              </a:solidFill>
              <a:prstDash val="solid"/>
              <a:round/>
              <a:headEnd type="none" w="sm" len="sm"/>
              <a:tailEnd type="none" w="sm" len="sm"/>
            </a:ln>
            <a:effectLst/>
          </p:spPr>
          <p:txBody>
            <a:bodyPr/>
            <a:lstStyle/>
            <a:p>
              <a:endParaRPr lang="en-US"/>
            </a:p>
          </p:txBody>
        </p:sp>
      </p:grpSp>
      <p:sp>
        <p:nvSpPr>
          <p:cNvPr id="64912" name="Rectangle 400"/>
          <p:cNvSpPr>
            <a:spLocks noChangeArrowheads="1"/>
          </p:cNvSpPr>
          <p:nvPr/>
        </p:nvSpPr>
        <p:spPr bwMode="auto">
          <a:xfrm>
            <a:off x="2057400" y="2819400"/>
            <a:ext cx="920750" cy="366713"/>
          </a:xfrm>
          <a:prstGeom prst="rect">
            <a:avLst/>
          </a:prstGeom>
          <a:noFill/>
          <a:ln w="9525">
            <a:noFill/>
            <a:miter lim="800000"/>
            <a:headEnd/>
            <a:tailEnd/>
          </a:ln>
          <a:effectLst/>
        </p:spPr>
        <p:txBody>
          <a:bodyPr wrap="none" lIns="92075" tIns="46038" rIns="92075" bIns="46038">
            <a:spAutoFit/>
          </a:bodyPr>
          <a:lstStyle/>
          <a:p>
            <a:pPr eaLnBrk="0" hangingPunct="0"/>
            <a:r>
              <a:rPr lang="en-US" b="1"/>
              <a:t>Router</a:t>
            </a:r>
          </a:p>
        </p:txBody>
      </p:sp>
      <p:sp>
        <p:nvSpPr>
          <p:cNvPr id="64913" name="Line 401"/>
          <p:cNvSpPr>
            <a:spLocks noChangeShapeType="1"/>
          </p:cNvSpPr>
          <p:nvPr/>
        </p:nvSpPr>
        <p:spPr bwMode="auto">
          <a:xfrm>
            <a:off x="3810000" y="2438400"/>
            <a:ext cx="26670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64916" name="Rectangle 404"/>
          <p:cNvSpPr>
            <a:spLocks noChangeArrowheads="1"/>
          </p:cNvSpPr>
          <p:nvPr/>
        </p:nvSpPr>
        <p:spPr bwMode="auto">
          <a:xfrm>
            <a:off x="3384550" y="2871788"/>
            <a:ext cx="1035050" cy="366712"/>
          </a:xfrm>
          <a:prstGeom prst="rect">
            <a:avLst/>
          </a:prstGeom>
          <a:noFill/>
          <a:ln w="9525">
            <a:noFill/>
            <a:miter lim="800000"/>
            <a:headEnd/>
            <a:tailEnd/>
          </a:ln>
          <a:effectLst/>
        </p:spPr>
        <p:txBody>
          <a:bodyPr wrap="none" lIns="92075" tIns="46038" rIns="92075" bIns="46038">
            <a:spAutoFit/>
          </a:bodyPr>
          <a:lstStyle/>
          <a:p>
            <a:pPr eaLnBrk="0" hangingPunct="0"/>
            <a:r>
              <a:rPr lang="en-US" b="1" dirty="0"/>
              <a:t>Firewall</a:t>
            </a:r>
          </a:p>
        </p:txBody>
      </p:sp>
      <p:sp>
        <p:nvSpPr>
          <p:cNvPr id="64917" name="Rectangle 405"/>
          <p:cNvSpPr>
            <a:spLocks noChangeArrowheads="1"/>
          </p:cNvSpPr>
          <p:nvPr/>
        </p:nvSpPr>
        <p:spPr bwMode="auto">
          <a:xfrm>
            <a:off x="6477000" y="1295400"/>
            <a:ext cx="1085850" cy="641350"/>
          </a:xfrm>
          <a:prstGeom prst="rect">
            <a:avLst/>
          </a:prstGeom>
          <a:noFill/>
          <a:ln w="9525">
            <a:noFill/>
            <a:miter lim="800000"/>
            <a:headEnd/>
            <a:tailEnd/>
          </a:ln>
          <a:effectLst/>
        </p:spPr>
        <p:txBody>
          <a:bodyPr wrap="none" lIns="92075" tIns="46038" rIns="92075" bIns="46038">
            <a:spAutoFit/>
          </a:bodyPr>
          <a:lstStyle/>
          <a:p>
            <a:pPr eaLnBrk="0" hangingPunct="0"/>
            <a:r>
              <a:rPr lang="en-US" b="1"/>
              <a:t>DMZ</a:t>
            </a:r>
          </a:p>
          <a:p>
            <a:pPr eaLnBrk="0" hangingPunct="0"/>
            <a:r>
              <a:rPr lang="en-US" b="1"/>
              <a:t>Network</a:t>
            </a:r>
          </a:p>
        </p:txBody>
      </p:sp>
      <p:grpSp>
        <p:nvGrpSpPr>
          <p:cNvPr id="65742" name="Group 406"/>
          <p:cNvGrpSpPr>
            <a:grpSpLocks/>
          </p:cNvGrpSpPr>
          <p:nvPr/>
        </p:nvGrpSpPr>
        <p:grpSpPr bwMode="auto">
          <a:xfrm>
            <a:off x="6324600" y="1981200"/>
            <a:ext cx="1044575" cy="1455738"/>
            <a:chOff x="2918" y="1536"/>
            <a:chExt cx="658" cy="917"/>
          </a:xfrm>
        </p:grpSpPr>
        <p:pic>
          <p:nvPicPr>
            <p:cNvPr id="64919" name="Picture 407"/>
            <p:cNvPicPr>
              <a:picLocks noChangeArrowheads="1"/>
            </p:cNvPicPr>
            <p:nvPr/>
          </p:nvPicPr>
          <p:blipFill>
            <a:blip r:embed="rId3"/>
            <a:srcRect/>
            <a:stretch>
              <a:fillRect/>
            </a:stretch>
          </p:blipFill>
          <p:spPr bwMode="auto">
            <a:xfrm>
              <a:off x="2946" y="1536"/>
              <a:ext cx="630" cy="501"/>
            </a:xfrm>
            <a:prstGeom prst="rect">
              <a:avLst/>
            </a:prstGeom>
            <a:noFill/>
            <a:ln w="9525">
              <a:noFill/>
              <a:miter lim="800000"/>
              <a:headEnd/>
              <a:tailEnd/>
            </a:ln>
            <a:effectLst/>
          </p:spPr>
        </p:pic>
        <p:sp>
          <p:nvSpPr>
            <p:cNvPr id="64920" name="Rectangle 408"/>
            <p:cNvSpPr>
              <a:spLocks noChangeArrowheads="1"/>
            </p:cNvSpPr>
            <p:nvPr/>
          </p:nvSpPr>
          <p:spPr bwMode="auto">
            <a:xfrm>
              <a:off x="2918" y="2049"/>
              <a:ext cx="564" cy="404"/>
            </a:xfrm>
            <a:prstGeom prst="rect">
              <a:avLst/>
            </a:prstGeom>
            <a:noFill/>
            <a:ln w="9525">
              <a:noFill/>
              <a:miter lim="800000"/>
              <a:headEnd/>
              <a:tailEnd/>
            </a:ln>
            <a:effectLst/>
          </p:spPr>
          <p:txBody>
            <a:bodyPr wrap="none" lIns="92075" tIns="46038" rIns="92075" bIns="46038">
              <a:spAutoFit/>
            </a:bodyPr>
            <a:lstStyle/>
            <a:p>
              <a:pPr eaLnBrk="0" hangingPunct="0"/>
              <a:r>
                <a:rPr lang="en-US" b="1"/>
                <a:t>WWW</a:t>
              </a:r>
            </a:p>
            <a:p>
              <a:pPr eaLnBrk="0" hangingPunct="0"/>
              <a:r>
                <a:rPr lang="en-US" b="1"/>
                <a:t>Server</a:t>
              </a:r>
            </a:p>
          </p:txBody>
        </p:sp>
      </p:grpSp>
      <p:sp>
        <p:nvSpPr>
          <p:cNvPr id="64923" name="Rectangle 411"/>
          <p:cNvSpPr>
            <a:spLocks noChangeArrowheads="1"/>
          </p:cNvSpPr>
          <p:nvPr/>
        </p:nvSpPr>
        <p:spPr bwMode="auto">
          <a:xfrm>
            <a:off x="5334000" y="1779588"/>
            <a:ext cx="565150" cy="366712"/>
          </a:xfrm>
          <a:prstGeom prst="rect">
            <a:avLst/>
          </a:prstGeom>
          <a:noFill/>
          <a:ln w="9525">
            <a:noFill/>
            <a:miter lim="800000"/>
            <a:headEnd/>
            <a:tailEnd/>
          </a:ln>
          <a:effectLst/>
        </p:spPr>
        <p:txBody>
          <a:bodyPr wrap="none" lIns="92075" tIns="46038" rIns="92075" bIns="46038">
            <a:spAutoFit/>
          </a:bodyPr>
          <a:lstStyle/>
          <a:p>
            <a:pPr eaLnBrk="0" hangingPunct="0"/>
            <a:r>
              <a:rPr lang="en-US" b="1"/>
              <a:t>IDS</a:t>
            </a:r>
          </a:p>
        </p:txBody>
      </p:sp>
      <p:sp>
        <p:nvSpPr>
          <p:cNvPr id="64924" name="Line 412"/>
          <p:cNvSpPr>
            <a:spLocks noChangeShapeType="1"/>
          </p:cNvSpPr>
          <p:nvPr/>
        </p:nvSpPr>
        <p:spPr bwMode="auto">
          <a:xfrm>
            <a:off x="4343400" y="2438400"/>
            <a:ext cx="228600" cy="0"/>
          </a:xfrm>
          <a:prstGeom prst="line">
            <a:avLst/>
          </a:prstGeom>
          <a:noFill/>
          <a:ln w="9525">
            <a:solidFill>
              <a:schemeClr val="tx1"/>
            </a:solidFill>
            <a:round/>
            <a:headEnd/>
            <a:tailEnd/>
          </a:ln>
          <a:effectLst/>
        </p:spPr>
        <p:txBody>
          <a:bodyPr/>
          <a:lstStyle/>
          <a:p>
            <a:endParaRPr lang="en-US"/>
          </a:p>
        </p:txBody>
      </p:sp>
      <p:sp>
        <p:nvSpPr>
          <p:cNvPr id="64925" name="Line 413"/>
          <p:cNvSpPr>
            <a:spLocks noChangeShapeType="1"/>
          </p:cNvSpPr>
          <p:nvPr/>
        </p:nvSpPr>
        <p:spPr bwMode="auto">
          <a:xfrm>
            <a:off x="5791200" y="1752600"/>
            <a:ext cx="0" cy="762000"/>
          </a:xfrm>
          <a:prstGeom prst="line">
            <a:avLst/>
          </a:prstGeom>
          <a:noFill/>
          <a:ln w="9525">
            <a:solidFill>
              <a:schemeClr val="tx1"/>
            </a:solidFill>
            <a:round/>
            <a:headEnd/>
            <a:tailEnd type="triangle" w="med" len="med"/>
          </a:ln>
          <a:effectLst/>
        </p:spPr>
        <p:txBody>
          <a:bodyPr/>
          <a:lstStyle/>
          <a:p>
            <a:endParaRPr lang="en-US"/>
          </a:p>
        </p:txBody>
      </p:sp>
      <p:grpSp>
        <p:nvGrpSpPr>
          <p:cNvPr id="65745" name="Group 415"/>
          <p:cNvGrpSpPr>
            <a:grpSpLocks noChangeAspect="1"/>
          </p:cNvGrpSpPr>
          <p:nvPr/>
        </p:nvGrpSpPr>
        <p:grpSpPr bwMode="auto">
          <a:xfrm>
            <a:off x="5372100" y="990600"/>
            <a:ext cx="854075" cy="769938"/>
            <a:chOff x="3288" y="2256"/>
            <a:chExt cx="538" cy="485"/>
          </a:xfrm>
        </p:grpSpPr>
        <p:sp>
          <p:nvSpPr>
            <p:cNvPr id="64926" name="AutoShape 414"/>
            <p:cNvSpPr>
              <a:spLocks noChangeAspect="1" noChangeArrowheads="1" noTextEdit="1"/>
            </p:cNvSpPr>
            <p:nvPr/>
          </p:nvSpPr>
          <p:spPr bwMode="auto">
            <a:xfrm>
              <a:off x="3288" y="2256"/>
              <a:ext cx="538" cy="485"/>
            </a:xfrm>
            <a:prstGeom prst="rect">
              <a:avLst/>
            </a:prstGeom>
            <a:noFill/>
            <a:ln w="9525">
              <a:noFill/>
              <a:miter lim="800000"/>
              <a:headEnd/>
              <a:tailEnd/>
            </a:ln>
          </p:spPr>
          <p:txBody>
            <a:bodyPr/>
            <a:lstStyle/>
            <a:p>
              <a:endParaRPr lang="en-US"/>
            </a:p>
          </p:txBody>
        </p:sp>
        <p:grpSp>
          <p:nvGrpSpPr>
            <p:cNvPr id="65748" name="Group 600"/>
            <p:cNvGrpSpPr>
              <a:grpSpLocks/>
            </p:cNvGrpSpPr>
            <p:nvPr/>
          </p:nvGrpSpPr>
          <p:grpSpPr bwMode="auto">
            <a:xfrm>
              <a:off x="3394" y="2514"/>
              <a:ext cx="339" cy="151"/>
              <a:chOff x="3394" y="2514"/>
              <a:chExt cx="339" cy="151"/>
            </a:xfrm>
          </p:grpSpPr>
          <p:grpSp>
            <p:nvGrpSpPr>
              <p:cNvPr id="65749" name="Group 554"/>
              <p:cNvGrpSpPr>
                <a:grpSpLocks/>
              </p:cNvGrpSpPr>
              <p:nvPr/>
            </p:nvGrpSpPr>
            <p:grpSpPr bwMode="auto">
              <a:xfrm>
                <a:off x="3394" y="2514"/>
                <a:ext cx="339" cy="151"/>
                <a:chOff x="3394" y="2514"/>
                <a:chExt cx="339" cy="151"/>
              </a:xfrm>
            </p:grpSpPr>
            <p:grpSp>
              <p:nvGrpSpPr>
                <p:cNvPr id="65752" name="Group 548"/>
                <p:cNvGrpSpPr>
                  <a:grpSpLocks/>
                </p:cNvGrpSpPr>
                <p:nvPr/>
              </p:nvGrpSpPr>
              <p:grpSpPr bwMode="auto">
                <a:xfrm>
                  <a:off x="3394" y="2514"/>
                  <a:ext cx="339" cy="151"/>
                  <a:chOff x="3394" y="2514"/>
                  <a:chExt cx="339" cy="151"/>
                </a:xfrm>
              </p:grpSpPr>
              <p:grpSp>
                <p:nvGrpSpPr>
                  <p:cNvPr id="65755" name="Group 420"/>
                  <p:cNvGrpSpPr>
                    <a:grpSpLocks/>
                  </p:cNvGrpSpPr>
                  <p:nvPr/>
                </p:nvGrpSpPr>
                <p:grpSpPr bwMode="auto">
                  <a:xfrm>
                    <a:off x="3394" y="2514"/>
                    <a:ext cx="339" cy="151"/>
                    <a:chOff x="3394" y="2514"/>
                    <a:chExt cx="339" cy="151"/>
                  </a:xfrm>
                </p:grpSpPr>
                <p:grpSp>
                  <p:nvGrpSpPr>
                    <p:cNvPr id="65756" name="Group 418"/>
                    <p:cNvGrpSpPr>
                      <a:grpSpLocks/>
                    </p:cNvGrpSpPr>
                    <p:nvPr/>
                  </p:nvGrpSpPr>
                  <p:grpSpPr bwMode="auto">
                    <a:xfrm>
                      <a:off x="3394" y="2514"/>
                      <a:ext cx="339" cy="151"/>
                      <a:chOff x="3394" y="2514"/>
                      <a:chExt cx="339" cy="151"/>
                    </a:xfrm>
                  </p:grpSpPr>
                  <p:sp>
                    <p:nvSpPr>
                      <p:cNvPr id="64928" name="Rectangle 416"/>
                      <p:cNvSpPr>
                        <a:spLocks noChangeArrowheads="1"/>
                      </p:cNvSpPr>
                      <p:nvPr/>
                    </p:nvSpPr>
                    <p:spPr bwMode="auto">
                      <a:xfrm>
                        <a:off x="3394" y="2550"/>
                        <a:ext cx="339" cy="115"/>
                      </a:xfrm>
                      <a:prstGeom prst="rect">
                        <a:avLst/>
                      </a:prstGeom>
                      <a:solidFill>
                        <a:srgbClr val="C0C0C0"/>
                      </a:solidFill>
                      <a:ln w="3175">
                        <a:solidFill>
                          <a:srgbClr val="000000"/>
                        </a:solidFill>
                        <a:miter lim="800000"/>
                        <a:headEnd/>
                        <a:tailEnd/>
                      </a:ln>
                    </p:spPr>
                    <p:txBody>
                      <a:bodyPr/>
                      <a:lstStyle/>
                      <a:p>
                        <a:endParaRPr lang="en-US"/>
                      </a:p>
                    </p:txBody>
                  </p:sp>
                  <p:sp>
                    <p:nvSpPr>
                      <p:cNvPr id="64929" name="Freeform 417"/>
                      <p:cNvSpPr>
                        <a:spLocks/>
                      </p:cNvSpPr>
                      <p:nvPr/>
                    </p:nvSpPr>
                    <p:spPr bwMode="auto">
                      <a:xfrm>
                        <a:off x="3394" y="2514"/>
                        <a:ext cx="339" cy="35"/>
                      </a:xfrm>
                      <a:custGeom>
                        <a:avLst/>
                        <a:gdLst/>
                        <a:ahLst/>
                        <a:cxnLst>
                          <a:cxn ang="0">
                            <a:pos x="0" y="175"/>
                          </a:cxn>
                          <a:cxn ang="0">
                            <a:pos x="1694" y="175"/>
                          </a:cxn>
                          <a:cxn ang="0">
                            <a:pos x="1533" y="0"/>
                          </a:cxn>
                          <a:cxn ang="0">
                            <a:pos x="179" y="0"/>
                          </a:cxn>
                          <a:cxn ang="0">
                            <a:pos x="0" y="175"/>
                          </a:cxn>
                        </a:cxnLst>
                        <a:rect l="0" t="0" r="r" b="b"/>
                        <a:pathLst>
                          <a:path w="1694" h="175">
                            <a:moveTo>
                              <a:pt x="0" y="175"/>
                            </a:moveTo>
                            <a:lnTo>
                              <a:pt x="1694" y="175"/>
                            </a:lnTo>
                            <a:lnTo>
                              <a:pt x="1533" y="0"/>
                            </a:lnTo>
                            <a:lnTo>
                              <a:pt x="179" y="0"/>
                            </a:lnTo>
                            <a:lnTo>
                              <a:pt x="0" y="175"/>
                            </a:lnTo>
                            <a:close/>
                          </a:path>
                        </a:pathLst>
                      </a:custGeom>
                      <a:solidFill>
                        <a:srgbClr val="C0C0C0"/>
                      </a:solidFill>
                      <a:ln w="3175">
                        <a:solidFill>
                          <a:srgbClr val="000000"/>
                        </a:solidFill>
                        <a:prstDash val="solid"/>
                        <a:round/>
                        <a:headEnd/>
                        <a:tailEnd/>
                      </a:ln>
                    </p:spPr>
                    <p:txBody>
                      <a:bodyPr/>
                      <a:lstStyle/>
                      <a:p>
                        <a:endParaRPr lang="en-US"/>
                      </a:p>
                    </p:txBody>
                  </p:sp>
                </p:grpSp>
                <p:sp>
                  <p:nvSpPr>
                    <p:cNvPr id="64931" name="Line 419"/>
                    <p:cNvSpPr>
                      <a:spLocks noChangeShapeType="1"/>
                    </p:cNvSpPr>
                    <p:nvPr/>
                  </p:nvSpPr>
                  <p:spPr bwMode="auto">
                    <a:xfrm>
                      <a:off x="3400" y="2543"/>
                      <a:ext cx="328" cy="1"/>
                    </a:xfrm>
                    <a:prstGeom prst="line">
                      <a:avLst/>
                    </a:prstGeom>
                    <a:noFill/>
                    <a:ln w="3175">
                      <a:solidFill>
                        <a:srgbClr val="000000"/>
                      </a:solidFill>
                      <a:round/>
                      <a:headEnd/>
                      <a:tailEnd/>
                    </a:ln>
                  </p:spPr>
                  <p:txBody>
                    <a:bodyPr/>
                    <a:lstStyle/>
                    <a:p>
                      <a:endParaRPr lang="en-US"/>
                    </a:p>
                  </p:txBody>
                </p:sp>
              </p:grpSp>
              <p:grpSp>
                <p:nvGrpSpPr>
                  <p:cNvPr id="65757" name="Group 547"/>
                  <p:cNvGrpSpPr>
                    <a:grpSpLocks/>
                  </p:cNvGrpSpPr>
                  <p:nvPr/>
                </p:nvGrpSpPr>
                <p:grpSpPr bwMode="auto">
                  <a:xfrm>
                    <a:off x="3408" y="2635"/>
                    <a:ext cx="318" cy="25"/>
                    <a:chOff x="3408" y="2635"/>
                    <a:chExt cx="318" cy="25"/>
                  </a:xfrm>
                </p:grpSpPr>
                <p:grpSp>
                  <p:nvGrpSpPr>
                    <p:cNvPr id="65760" name="Group 483"/>
                    <p:cNvGrpSpPr>
                      <a:grpSpLocks/>
                    </p:cNvGrpSpPr>
                    <p:nvPr/>
                  </p:nvGrpSpPr>
                  <p:grpSpPr bwMode="auto">
                    <a:xfrm>
                      <a:off x="3408" y="2635"/>
                      <a:ext cx="158" cy="25"/>
                      <a:chOff x="3408" y="2635"/>
                      <a:chExt cx="158" cy="25"/>
                    </a:xfrm>
                  </p:grpSpPr>
                  <p:grpSp>
                    <p:nvGrpSpPr>
                      <p:cNvPr id="65763" name="Group 451"/>
                      <p:cNvGrpSpPr>
                        <a:grpSpLocks/>
                      </p:cNvGrpSpPr>
                      <p:nvPr/>
                    </p:nvGrpSpPr>
                    <p:grpSpPr bwMode="auto">
                      <a:xfrm>
                        <a:off x="3408" y="2636"/>
                        <a:ext cx="77" cy="24"/>
                        <a:chOff x="3408" y="2636"/>
                        <a:chExt cx="77" cy="24"/>
                      </a:xfrm>
                    </p:grpSpPr>
                    <p:grpSp>
                      <p:nvGrpSpPr>
                        <p:cNvPr id="65764" name="Group 435"/>
                        <p:cNvGrpSpPr>
                          <a:grpSpLocks/>
                        </p:cNvGrpSpPr>
                        <p:nvPr/>
                      </p:nvGrpSpPr>
                      <p:grpSpPr bwMode="auto">
                        <a:xfrm>
                          <a:off x="3408" y="2636"/>
                          <a:ext cx="37" cy="24"/>
                          <a:chOff x="3408" y="2636"/>
                          <a:chExt cx="37" cy="24"/>
                        </a:xfrm>
                      </p:grpSpPr>
                      <p:grpSp>
                        <p:nvGrpSpPr>
                          <p:cNvPr id="65767" name="Group 427"/>
                          <p:cNvGrpSpPr>
                            <a:grpSpLocks/>
                          </p:cNvGrpSpPr>
                          <p:nvPr/>
                        </p:nvGrpSpPr>
                        <p:grpSpPr bwMode="auto">
                          <a:xfrm>
                            <a:off x="3408" y="2636"/>
                            <a:ext cx="17" cy="24"/>
                            <a:chOff x="3408" y="2636"/>
                            <a:chExt cx="17" cy="24"/>
                          </a:xfrm>
                        </p:grpSpPr>
                        <p:grpSp>
                          <p:nvGrpSpPr>
                            <p:cNvPr id="65770" name="Group 423"/>
                            <p:cNvGrpSpPr>
                              <a:grpSpLocks/>
                            </p:cNvGrpSpPr>
                            <p:nvPr/>
                          </p:nvGrpSpPr>
                          <p:grpSpPr bwMode="auto">
                            <a:xfrm>
                              <a:off x="3408" y="2636"/>
                              <a:ext cx="7" cy="24"/>
                              <a:chOff x="3408" y="2636"/>
                              <a:chExt cx="7" cy="24"/>
                            </a:xfrm>
                          </p:grpSpPr>
                          <p:sp>
                            <p:nvSpPr>
                              <p:cNvPr id="64933" name="Rectangle 421"/>
                              <p:cNvSpPr>
                                <a:spLocks noChangeArrowheads="1"/>
                              </p:cNvSpPr>
                              <p:nvPr/>
                            </p:nvSpPr>
                            <p:spPr bwMode="auto">
                              <a:xfrm>
                                <a:off x="3408" y="2636"/>
                                <a:ext cx="2" cy="24"/>
                              </a:xfrm>
                              <a:prstGeom prst="rect">
                                <a:avLst/>
                              </a:prstGeom>
                              <a:solidFill>
                                <a:srgbClr val="000000"/>
                              </a:solidFill>
                              <a:ln w="9525">
                                <a:noFill/>
                                <a:miter lim="800000"/>
                                <a:headEnd/>
                                <a:tailEnd/>
                              </a:ln>
                            </p:spPr>
                            <p:txBody>
                              <a:bodyPr/>
                              <a:lstStyle/>
                              <a:p>
                                <a:endParaRPr lang="en-US"/>
                              </a:p>
                            </p:txBody>
                          </p:sp>
                          <p:sp>
                            <p:nvSpPr>
                              <p:cNvPr id="64934" name="Rectangle 422"/>
                              <p:cNvSpPr>
                                <a:spLocks noChangeArrowheads="1"/>
                              </p:cNvSpPr>
                              <p:nvPr/>
                            </p:nvSpPr>
                            <p:spPr bwMode="auto">
                              <a:xfrm>
                                <a:off x="3412" y="2636"/>
                                <a:ext cx="3" cy="24"/>
                              </a:xfrm>
                              <a:prstGeom prst="rect">
                                <a:avLst/>
                              </a:prstGeom>
                              <a:solidFill>
                                <a:srgbClr val="000000"/>
                              </a:solidFill>
                              <a:ln w="9525">
                                <a:noFill/>
                                <a:miter lim="800000"/>
                                <a:headEnd/>
                                <a:tailEnd/>
                              </a:ln>
                            </p:spPr>
                            <p:txBody>
                              <a:bodyPr/>
                              <a:lstStyle/>
                              <a:p>
                                <a:endParaRPr lang="en-US"/>
                              </a:p>
                            </p:txBody>
                          </p:sp>
                        </p:grpSp>
                        <p:grpSp>
                          <p:nvGrpSpPr>
                            <p:cNvPr id="65771" name="Group 426"/>
                            <p:cNvGrpSpPr>
                              <a:grpSpLocks/>
                            </p:cNvGrpSpPr>
                            <p:nvPr/>
                          </p:nvGrpSpPr>
                          <p:grpSpPr bwMode="auto">
                            <a:xfrm>
                              <a:off x="3418" y="2636"/>
                              <a:ext cx="7" cy="24"/>
                              <a:chOff x="3418" y="2636"/>
                              <a:chExt cx="7" cy="24"/>
                            </a:xfrm>
                          </p:grpSpPr>
                          <p:sp>
                            <p:nvSpPr>
                              <p:cNvPr id="64936" name="Rectangle 424"/>
                              <p:cNvSpPr>
                                <a:spLocks noChangeArrowheads="1"/>
                              </p:cNvSpPr>
                              <p:nvPr/>
                            </p:nvSpPr>
                            <p:spPr bwMode="auto">
                              <a:xfrm>
                                <a:off x="3418" y="2636"/>
                                <a:ext cx="2" cy="24"/>
                              </a:xfrm>
                              <a:prstGeom prst="rect">
                                <a:avLst/>
                              </a:prstGeom>
                              <a:solidFill>
                                <a:srgbClr val="000000"/>
                              </a:solidFill>
                              <a:ln w="9525">
                                <a:noFill/>
                                <a:miter lim="800000"/>
                                <a:headEnd/>
                                <a:tailEnd/>
                              </a:ln>
                            </p:spPr>
                            <p:txBody>
                              <a:bodyPr/>
                              <a:lstStyle/>
                              <a:p>
                                <a:endParaRPr lang="en-US"/>
                              </a:p>
                            </p:txBody>
                          </p:sp>
                          <p:sp>
                            <p:nvSpPr>
                              <p:cNvPr id="64937" name="Rectangle 425"/>
                              <p:cNvSpPr>
                                <a:spLocks noChangeArrowheads="1"/>
                              </p:cNvSpPr>
                              <p:nvPr/>
                            </p:nvSpPr>
                            <p:spPr bwMode="auto">
                              <a:xfrm>
                                <a:off x="3423" y="2636"/>
                                <a:ext cx="2" cy="24"/>
                              </a:xfrm>
                              <a:prstGeom prst="rect">
                                <a:avLst/>
                              </a:prstGeom>
                              <a:solidFill>
                                <a:srgbClr val="000000"/>
                              </a:solidFill>
                              <a:ln w="9525">
                                <a:noFill/>
                                <a:miter lim="800000"/>
                                <a:headEnd/>
                                <a:tailEnd/>
                              </a:ln>
                            </p:spPr>
                            <p:txBody>
                              <a:bodyPr/>
                              <a:lstStyle/>
                              <a:p>
                                <a:endParaRPr lang="en-US"/>
                              </a:p>
                            </p:txBody>
                          </p:sp>
                        </p:grpSp>
                      </p:grpSp>
                      <p:grpSp>
                        <p:nvGrpSpPr>
                          <p:cNvPr id="65772" name="Group 434"/>
                          <p:cNvGrpSpPr>
                            <a:grpSpLocks/>
                          </p:cNvGrpSpPr>
                          <p:nvPr/>
                        </p:nvGrpSpPr>
                        <p:grpSpPr bwMode="auto">
                          <a:xfrm>
                            <a:off x="3427" y="2636"/>
                            <a:ext cx="18" cy="24"/>
                            <a:chOff x="3427" y="2636"/>
                            <a:chExt cx="18" cy="24"/>
                          </a:xfrm>
                        </p:grpSpPr>
                        <p:grpSp>
                          <p:nvGrpSpPr>
                            <p:cNvPr id="65773" name="Group 430"/>
                            <p:cNvGrpSpPr>
                              <a:grpSpLocks/>
                            </p:cNvGrpSpPr>
                            <p:nvPr/>
                          </p:nvGrpSpPr>
                          <p:grpSpPr bwMode="auto">
                            <a:xfrm>
                              <a:off x="3427" y="2636"/>
                              <a:ext cx="8" cy="24"/>
                              <a:chOff x="3427" y="2636"/>
                              <a:chExt cx="8" cy="24"/>
                            </a:xfrm>
                          </p:grpSpPr>
                          <p:sp>
                            <p:nvSpPr>
                              <p:cNvPr id="64940" name="Rectangle 428"/>
                              <p:cNvSpPr>
                                <a:spLocks noChangeArrowheads="1"/>
                              </p:cNvSpPr>
                              <p:nvPr/>
                            </p:nvSpPr>
                            <p:spPr bwMode="auto">
                              <a:xfrm>
                                <a:off x="3427" y="2636"/>
                                <a:ext cx="3" cy="24"/>
                              </a:xfrm>
                              <a:prstGeom prst="rect">
                                <a:avLst/>
                              </a:prstGeom>
                              <a:solidFill>
                                <a:srgbClr val="000000"/>
                              </a:solidFill>
                              <a:ln w="9525">
                                <a:noFill/>
                                <a:miter lim="800000"/>
                                <a:headEnd/>
                                <a:tailEnd/>
                              </a:ln>
                            </p:spPr>
                            <p:txBody>
                              <a:bodyPr/>
                              <a:lstStyle/>
                              <a:p>
                                <a:endParaRPr lang="en-US"/>
                              </a:p>
                            </p:txBody>
                          </p:sp>
                          <p:sp>
                            <p:nvSpPr>
                              <p:cNvPr id="64941" name="Rectangle 429"/>
                              <p:cNvSpPr>
                                <a:spLocks noChangeArrowheads="1"/>
                              </p:cNvSpPr>
                              <p:nvPr/>
                            </p:nvSpPr>
                            <p:spPr bwMode="auto">
                              <a:xfrm>
                                <a:off x="3433" y="2636"/>
                                <a:ext cx="2" cy="24"/>
                              </a:xfrm>
                              <a:prstGeom prst="rect">
                                <a:avLst/>
                              </a:prstGeom>
                              <a:solidFill>
                                <a:srgbClr val="000000"/>
                              </a:solidFill>
                              <a:ln w="9525">
                                <a:noFill/>
                                <a:miter lim="800000"/>
                                <a:headEnd/>
                                <a:tailEnd/>
                              </a:ln>
                            </p:spPr>
                            <p:txBody>
                              <a:bodyPr/>
                              <a:lstStyle/>
                              <a:p>
                                <a:endParaRPr lang="en-US"/>
                              </a:p>
                            </p:txBody>
                          </p:sp>
                        </p:grpSp>
                        <p:grpSp>
                          <p:nvGrpSpPr>
                            <p:cNvPr id="65774" name="Group 433"/>
                            <p:cNvGrpSpPr>
                              <a:grpSpLocks/>
                            </p:cNvGrpSpPr>
                            <p:nvPr/>
                          </p:nvGrpSpPr>
                          <p:grpSpPr bwMode="auto">
                            <a:xfrm>
                              <a:off x="3437" y="2636"/>
                              <a:ext cx="8" cy="24"/>
                              <a:chOff x="3437" y="2636"/>
                              <a:chExt cx="8" cy="24"/>
                            </a:xfrm>
                          </p:grpSpPr>
                          <p:sp>
                            <p:nvSpPr>
                              <p:cNvPr id="64943" name="Rectangle 431"/>
                              <p:cNvSpPr>
                                <a:spLocks noChangeArrowheads="1"/>
                              </p:cNvSpPr>
                              <p:nvPr/>
                            </p:nvSpPr>
                            <p:spPr bwMode="auto">
                              <a:xfrm>
                                <a:off x="3437" y="2636"/>
                                <a:ext cx="3" cy="24"/>
                              </a:xfrm>
                              <a:prstGeom prst="rect">
                                <a:avLst/>
                              </a:prstGeom>
                              <a:solidFill>
                                <a:srgbClr val="000000"/>
                              </a:solidFill>
                              <a:ln w="9525">
                                <a:noFill/>
                                <a:miter lim="800000"/>
                                <a:headEnd/>
                                <a:tailEnd/>
                              </a:ln>
                            </p:spPr>
                            <p:txBody>
                              <a:bodyPr/>
                              <a:lstStyle/>
                              <a:p>
                                <a:endParaRPr lang="en-US"/>
                              </a:p>
                            </p:txBody>
                          </p:sp>
                          <p:sp>
                            <p:nvSpPr>
                              <p:cNvPr id="64944" name="Rectangle 432"/>
                              <p:cNvSpPr>
                                <a:spLocks noChangeArrowheads="1"/>
                              </p:cNvSpPr>
                              <p:nvPr/>
                            </p:nvSpPr>
                            <p:spPr bwMode="auto">
                              <a:xfrm>
                                <a:off x="3443" y="2636"/>
                                <a:ext cx="2" cy="24"/>
                              </a:xfrm>
                              <a:prstGeom prst="rect">
                                <a:avLst/>
                              </a:prstGeom>
                              <a:solidFill>
                                <a:srgbClr val="000000"/>
                              </a:solidFill>
                              <a:ln w="9525">
                                <a:noFill/>
                                <a:miter lim="800000"/>
                                <a:headEnd/>
                                <a:tailEnd/>
                              </a:ln>
                            </p:spPr>
                            <p:txBody>
                              <a:bodyPr/>
                              <a:lstStyle/>
                              <a:p>
                                <a:endParaRPr lang="en-US"/>
                              </a:p>
                            </p:txBody>
                          </p:sp>
                        </p:grpSp>
                      </p:grpSp>
                    </p:grpSp>
                    <p:grpSp>
                      <p:nvGrpSpPr>
                        <p:cNvPr id="65775" name="Group 450"/>
                        <p:cNvGrpSpPr>
                          <a:grpSpLocks/>
                        </p:cNvGrpSpPr>
                        <p:nvPr/>
                      </p:nvGrpSpPr>
                      <p:grpSpPr bwMode="auto">
                        <a:xfrm>
                          <a:off x="3448" y="2636"/>
                          <a:ext cx="37" cy="24"/>
                          <a:chOff x="3448" y="2636"/>
                          <a:chExt cx="37" cy="24"/>
                        </a:xfrm>
                      </p:grpSpPr>
                      <p:grpSp>
                        <p:nvGrpSpPr>
                          <p:cNvPr id="65776" name="Group 442"/>
                          <p:cNvGrpSpPr>
                            <a:grpSpLocks/>
                          </p:cNvGrpSpPr>
                          <p:nvPr/>
                        </p:nvGrpSpPr>
                        <p:grpSpPr bwMode="auto">
                          <a:xfrm>
                            <a:off x="3448" y="2636"/>
                            <a:ext cx="17" cy="24"/>
                            <a:chOff x="3448" y="2636"/>
                            <a:chExt cx="17" cy="24"/>
                          </a:xfrm>
                        </p:grpSpPr>
                        <p:grpSp>
                          <p:nvGrpSpPr>
                            <p:cNvPr id="65781" name="Group 438"/>
                            <p:cNvGrpSpPr>
                              <a:grpSpLocks/>
                            </p:cNvGrpSpPr>
                            <p:nvPr/>
                          </p:nvGrpSpPr>
                          <p:grpSpPr bwMode="auto">
                            <a:xfrm>
                              <a:off x="3448" y="2636"/>
                              <a:ext cx="7" cy="24"/>
                              <a:chOff x="3448" y="2636"/>
                              <a:chExt cx="7" cy="24"/>
                            </a:xfrm>
                          </p:grpSpPr>
                          <p:sp>
                            <p:nvSpPr>
                              <p:cNvPr id="64948" name="Rectangle 436"/>
                              <p:cNvSpPr>
                                <a:spLocks noChangeArrowheads="1"/>
                              </p:cNvSpPr>
                              <p:nvPr/>
                            </p:nvSpPr>
                            <p:spPr bwMode="auto">
                              <a:xfrm>
                                <a:off x="3448" y="2636"/>
                                <a:ext cx="2" cy="24"/>
                              </a:xfrm>
                              <a:prstGeom prst="rect">
                                <a:avLst/>
                              </a:prstGeom>
                              <a:solidFill>
                                <a:srgbClr val="000000"/>
                              </a:solidFill>
                              <a:ln w="9525">
                                <a:noFill/>
                                <a:miter lim="800000"/>
                                <a:headEnd/>
                                <a:tailEnd/>
                              </a:ln>
                            </p:spPr>
                            <p:txBody>
                              <a:bodyPr/>
                              <a:lstStyle/>
                              <a:p>
                                <a:endParaRPr lang="en-US"/>
                              </a:p>
                            </p:txBody>
                          </p:sp>
                          <p:sp>
                            <p:nvSpPr>
                              <p:cNvPr id="64949" name="Rectangle 437"/>
                              <p:cNvSpPr>
                                <a:spLocks noChangeArrowheads="1"/>
                              </p:cNvSpPr>
                              <p:nvPr/>
                            </p:nvSpPr>
                            <p:spPr bwMode="auto">
                              <a:xfrm>
                                <a:off x="3453" y="2636"/>
                                <a:ext cx="2" cy="24"/>
                              </a:xfrm>
                              <a:prstGeom prst="rect">
                                <a:avLst/>
                              </a:prstGeom>
                              <a:solidFill>
                                <a:srgbClr val="000000"/>
                              </a:solidFill>
                              <a:ln w="9525">
                                <a:noFill/>
                                <a:miter lim="800000"/>
                                <a:headEnd/>
                                <a:tailEnd/>
                              </a:ln>
                            </p:spPr>
                            <p:txBody>
                              <a:bodyPr/>
                              <a:lstStyle/>
                              <a:p>
                                <a:endParaRPr lang="en-US"/>
                              </a:p>
                            </p:txBody>
                          </p:sp>
                        </p:grpSp>
                        <p:grpSp>
                          <p:nvGrpSpPr>
                            <p:cNvPr id="65782" name="Group 441"/>
                            <p:cNvGrpSpPr>
                              <a:grpSpLocks/>
                            </p:cNvGrpSpPr>
                            <p:nvPr/>
                          </p:nvGrpSpPr>
                          <p:grpSpPr bwMode="auto">
                            <a:xfrm>
                              <a:off x="3458" y="2636"/>
                              <a:ext cx="7" cy="24"/>
                              <a:chOff x="3458" y="2636"/>
                              <a:chExt cx="7" cy="24"/>
                            </a:xfrm>
                          </p:grpSpPr>
                          <p:sp>
                            <p:nvSpPr>
                              <p:cNvPr id="64951" name="Rectangle 439"/>
                              <p:cNvSpPr>
                                <a:spLocks noChangeArrowheads="1"/>
                              </p:cNvSpPr>
                              <p:nvPr/>
                            </p:nvSpPr>
                            <p:spPr bwMode="auto">
                              <a:xfrm>
                                <a:off x="3458" y="2636"/>
                                <a:ext cx="2" cy="24"/>
                              </a:xfrm>
                              <a:prstGeom prst="rect">
                                <a:avLst/>
                              </a:prstGeom>
                              <a:solidFill>
                                <a:srgbClr val="000000"/>
                              </a:solidFill>
                              <a:ln w="9525">
                                <a:noFill/>
                                <a:miter lim="800000"/>
                                <a:headEnd/>
                                <a:tailEnd/>
                              </a:ln>
                            </p:spPr>
                            <p:txBody>
                              <a:bodyPr/>
                              <a:lstStyle/>
                              <a:p>
                                <a:endParaRPr lang="en-US"/>
                              </a:p>
                            </p:txBody>
                          </p:sp>
                          <p:sp>
                            <p:nvSpPr>
                              <p:cNvPr id="64952" name="Rectangle 440"/>
                              <p:cNvSpPr>
                                <a:spLocks noChangeArrowheads="1"/>
                              </p:cNvSpPr>
                              <p:nvPr/>
                            </p:nvSpPr>
                            <p:spPr bwMode="auto">
                              <a:xfrm>
                                <a:off x="3463" y="2636"/>
                                <a:ext cx="2" cy="24"/>
                              </a:xfrm>
                              <a:prstGeom prst="rect">
                                <a:avLst/>
                              </a:prstGeom>
                              <a:solidFill>
                                <a:srgbClr val="000000"/>
                              </a:solidFill>
                              <a:ln w="9525">
                                <a:noFill/>
                                <a:miter lim="800000"/>
                                <a:headEnd/>
                                <a:tailEnd/>
                              </a:ln>
                            </p:spPr>
                            <p:txBody>
                              <a:bodyPr/>
                              <a:lstStyle/>
                              <a:p>
                                <a:endParaRPr lang="en-US"/>
                              </a:p>
                            </p:txBody>
                          </p:sp>
                        </p:grpSp>
                      </p:grpSp>
                      <p:grpSp>
                        <p:nvGrpSpPr>
                          <p:cNvPr id="65787" name="Group 449"/>
                          <p:cNvGrpSpPr>
                            <a:grpSpLocks/>
                          </p:cNvGrpSpPr>
                          <p:nvPr/>
                        </p:nvGrpSpPr>
                        <p:grpSpPr bwMode="auto">
                          <a:xfrm>
                            <a:off x="3468" y="2636"/>
                            <a:ext cx="17" cy="24"/>
                            <a:chOff x="3468" y="2636"/>
                            <a:chExt cx="17" cy="24"/>
                          </a:xfrm>
                        </p:grpSpPr>
                        <p:grpSp>
                          <p:nvGrpSpPr>
                            <p:cNvPr id="65788" name="Group 445"/>
                            <p:cNvGrpSpPr>
                              <a:grpSpLocks/>
                            </p:cNvGrpSpPr>
                            <p:nvPr/>
                          </p:nvGrpSpPr>
                          <p:grpSpPr bwMode="auto">
                            <a:xfrm>
                              <a:off x="3468" y="2636"/>
                              <a:ext cx="7" cy="24"/>
                              <a:chOff x="3468" y="2636"/>
                              <a:chExt cx="7" cy="24"/>
                            </a:xfrm>
                          </p:grpSpPr>
                          <p:sp>
                            <p:nvSpPr>
                              <p:cNvPr id="64955" name="Rectangle 443"/>
                              <p:cNvSpPr>
                                <a:spLocks noChangeArrowheads="1"/>
                              </p:cNvSpPr>
                              <p:nvPr/>
                            </p:nvSpPr>
                            <p:spPr bwMode="auto">
                              <a:xfrm>
                                <a:off x="3468" y="2636"/>
                                <a:ext cx="2" cy="24"/>
                              </a:xfrm>
                              <a:prstGeom prst="rect">
                                <a:avLst/>
                              </a:prstGeom>
                              <a:solidFill>
                                <a:srgbClr val="000000"/>
                              </a:solidFill>
                              <a:ln w="9525">
                                <a:noFill/>
                                <a:miter lim="800000"/>
                                <a:headEnd/>
                                <a:tailEnd/>
                              </a:ln>
                            </p:spPr>
                            <p:txBody>
                              <a:bodyPr/>
                              <a:lstStyle/>
                              <a:p>
                                <a:endParaRPr lang="en-US"/>
                              </a:p>
                            </p:txBody>
                          </p:sp>
                          <p:sp>
                            <p:nvSpPr>
                              <p:cNvPr id="64956" name="Rectangle 444"/>
                              <p:cNvSpPr>
                                <a:spLocks noChangeArrowheads="1"/>
                              </p:cNvSpPr>
                              <p:nvPr/>
                            </p:nvSpPr>
                            <p:spPr bwMode="auto">
                              <a:xfrm>
                                <a:off x="3473" y="2636"/>
                                <a:ext cx="2" cy="24"/>
                              </a:xfrm>
                              <a:prstGeom prst="rect">
                                <a:avLst/>
                              </a:prstGeom>
                              <a:solidFill>
                                <a:srgbClr val="000000"/>
                              </a:solidFill>
                              <a:ln w="9525">
                                <a:noFill/>
                                <a:miter lim="800000"/>
                                <a:headEnd/>
                                <a:tailEnd/>
                              </a:ln>
                            </p:spPr>
                            <p:txBody>
                              <a:bodyPr/>
                              <a:lstStyle/>
                              <a:p>
                                <a:endParaRPr lang="en-US"/>
                              </a:p>
                            </p:txBody>
                          </p:sp>
                        </p:grpSp>
                        <p:grpSp>
                          <p:nvGrpSpPr>
                            <p:cNvPr id="65792" name="Group 448"/>
                            <p:cNvGrpSpPr>
                              <a:grpSpLocks/>
                            </p:cNvGrpSpPr>
                            <p:nvPr/>
                          </p:nvGrpSpPr>
                          <p:grpSpPr bwMode="auto">
                            <a:xfrm>
                              <a:off x="3478" y="2636"/>
                              <a:ext cx="7" cy="24"/>
                              <a:chOff x="3478" y="2636"/>
                              <a:chExt cx="7" cy="24"/>
                            </a:xfrm>
                          </p:grpSpPr>
                          <p:sp>
                            <p:nvSpPr>
                              <p:cNvPr id="64958" name="Rectangle 446"/>
                              <p:cNvSpPr>
                                <a:spLocks noChangeArrowheads="1"/>
                              </p:cNvSpPr>
                              <p:nvPr/>
                            </p:nvSpPr>
                            <p:spPr bwMode="auto">
                              <a:xfrm>
                                <a:off x="3478" y="2636"/>
                                <a:ext cx="2" cy="24"/>
                              </a:xfrm>
                              <a:prstGeom prst="rect">
                                <a:avLst/>
                              </a:prstGeom>
                              <a:solidFill>
                                <a:srgbClr val="000000"/>
                              </a:solidFill>
                              <a:ln w="9525">
                                <a:noFill/>
                                <a:miter lim="800000"/>
                                <a:headEnd/>
                                <a:tailEnd/>
                              </a:ln>
                            </p:spPr>
                            <p:txBody>
                              <a:bodyPr/>
                              <a:lstStyle/>
                              <a:p>
                                <a:endParaRPr lang="en-US"/>
                              </a:p>
                            </p:txBody>
                          </p:sp>
                          <p:sp>
                            <p:nvSpPr>
                              <p:cNvPr id="64959" name="Rectangle 447"/>
                              <p:cNvSpPr>
                                <a:spLocks noChangeArrowheads="1"/>
                              </p:cNvSpPr>
                              <p:nvPr/>
                            </p:nvSpPr>
                            <p:spPr bwMode="auto">
                              <a:xfrm>
                                <a:off x="3483" y="2636"/>
                                <a:ext cx="2" cy="24"/>
                              </a:xfrm>
                              <a:prstGeom prst="rect">
                                <a:avLst/>
                              </a:prstGeom>
                              <a:solidFill>
                                <a:srgbClr val="000000"/>
                              </a:solidFill>
                              <a:ln w="9525">
                                <a:noFill/>
                                <a:miter lim="800000"/>
                                <a:headEnd/>
                                <a:tailEnd/>
                              </a:ln>
                            </p:spPr>
                            <p:txBody>
                              <a:bodyPr/>
                              <a:lstStyle/>
                              <a:p>
                                <a:endParaRPr lang="en-US"/>
                              </a:p>
                            </p:txBody>
                          </p:sp>
                        </p:grpSp>
                      </p:grpSp>
                    </p:grpSp>
                  </p:grpSp>
                  <p:grpSp>
                    <p:nvGrpSpPr>
                      <p:cNvPr id="65795" name="Group 482"/>
                      <p:cNvGrpSpPr>
                        <a:grpSpLocks/>
                      </p:cNvGrpSpPr>
                      <p:nvPr/>
                    </p:nvGrpSpPr>
                    <p:grpSpPr bwMode="auto">
                      <a:xfrm>
                        <a:off x="3488" y="2635"/>
                        <a:ext cx="78" cy="25"/>
                        <a:chOff x="3488" y="2635"/>
                        <a:chExt cx="78" cy="25"/>
                      </a:xfrm>
                    </p:grpSpPr>
                    <p:grpSp>
                      <p:nvGrpSpPr>
                        <p:cNvPr id="65798" name="Group 466"/>
                        <p:cNvGrpSpPr>
                          <a:grpSpLocks/>
                        </p:cNvGrpSpPr>
                        <p:nvPr/>
                      </p:nvGrpSpPr>
                      <p:grpSpPr bwMode="auto">
                        <a:xfrm>
                          <a:off x="3488" y="2635"/>
                          <a:ext cx="37" cy="25"/>
                          <a:chOff x="3488" y="2635"/>
                          <a:chExt cx="37" cy="25"/>
                        </a:xfrm>
                      </p:grpSpPr>
                      <p:grpSp>
                        <p:nvGrpSpPr>
                          <p:cNvPr id="65801" name="Group 458"/>
                          <p:cNvGrpSpPr>
                            <a:grpSpLocks/>
                          </p:cNvGrpSpPr>
                          <p:nvPr/>
                        </p:nvGrpSpPr>
                        <p:grpSpPr bwMode="auto">
                          <a:xfrm>
                            <a:off x="3488" y="2635"/>
                            <a:ext cx="17" cy="25"/>
                            <a:chOff x="3488" y="2635"/>
                            <a:chExt cx="17" cy="25"/>
                          </a:xfrm>
                        </p:grpSpPr>
                        <p:grpSp>
                          <p:nvGrpSpPr>
                            <p:cNvPr id="65802" name="Group 454"/>
                            <p:cNvGrpSpPr>
                              <a:grpSpLocks/>
                            </p:cNvGrpSpPr>
                            <p:nvPr/>
                          </p:nvGrpSpPr>
                          <p:grpSpPr bwMode="auto">
                            <a:xfrm>
                              <a:off x="3488" y="2635"/>
                              <a:ext cx="7" cy="25"/>
                              <a:chOff x="3488" y="2635"/>
                              <a:chExt cx="7" cy="25"/>
                            </a:xfrm>
                          </p:grpSpPr>
                          <p:sp>
                            <p:nvSpPr>
                              <p:cNvPr id="64964" name="Rectangle 452"/>
                              <p:cNvSpPr>
                                <a:spLocks noChangeArrowheads="1"/>
                              </p:cNvSpPr>
                              <p:nvPr/>
                            </p:nvSpPr>
                            <p:spPr bwMode="auto">
                              <a:xfrm>
                                <a:off x="3488" y="2635"/>
                                <a:ext cx="2" cy="25"/>
                              </a:xfrm>
                              <a:prstGeom prst="rect">
                                <a:avLst/>
                              </a:prstGeom>
                              <a:solidFill>
                                <a:srgbClr val="000000"/>
                              </a:solidFill>
                              <a:ln w="9525">
                                <a:noFill/>
                                <a:miter lim="800000"/>
                                <a:headEnd/>
                                <a:tailEnd/>
                              </a:ln>
                            </p:spPr>
                            <p:txBody>
                              <a:bodyPr/>
                              <a:lstStyle/>
                              <a:p>
                                <a:endParaRPr lang="en-US"/>
                              </a:p>
                            </p:txBody>
                          </p:sp>
                          <p:sp>
                            <p:nvSpPr>
                              <p:cNvPr id="64965" name="Rectangle 453"/>
                              <p:cNvSpPr>
                                <a:spLocks noChangeArrowheads="1"/>
                              </p:cNvSpPr>
                              <p:nvPr/>
                            </p:nvSpPr>
                            <p:spPr bwMode="auto">
                              <a:xfrm>
                                <a:off x="3493" y="2635"/>
                                <a:ext cx="2" cy="25"/>
                              </a:xfrm>
                              <a:prstGeom prst="rect">
                                <a:avLst/>
                              </a:prstGeom>
                              <a:solidFill>
                                <a:srgbClr val="000000"/>
                              </a:solidFill>
                              <a:ln w="9525">
                                <a:noFill/>
                                <a:miter lim="800000"/>
                                <a:headEnd/>
                                <a:tailEnd/>
                              </a:ln>
                            </p:spPr>
                            <p:txBody>
                              <a:bodyPr/>
                              <a:lstStyle/>
                              <a:p>
                                <a:endParaRPr lang="en-US"/>
                              </a:p>
                            </p:txBody>
                          </p:sp>
                        </p:grpSp>
                        <p:grpSp>
                          <p:nvGrpSpPr>
                            <p:cNvPr id="65805" name="Group 457"/>
                            <p:cNvGrpSpPr>
                              <a:grpSpLocks/>
                            </p:cNvGrpSpPr>
                            <p:nvPr/>
                          </p:nvGrpSpPr>
                          <p:grpSpPr bwMode="auto">
                            <a:xfrm>
                              <a:off x="3498" y="2635"/>
                              <a:ext cx="7" cy="25"/>
                              <a:chOff x="3498" y="2635"/>
                              <a:chExt cx="7" cy="25"/>
                            </a:xfrm>
                          </p:grpSpPr>
                          <p:sp>
                            <p:nvSpPr>
                              <p:cNvPr id="64967" name="Rectangle 455"/>
                              <p:cNvSpPr>
                                <a:spLocks noChangeArrowheads="1"/>
                              </p:cNvSpPr>
                              <p:nvPr/>
                            </p:nvSpPr>
                            <p:spPr bwMode="auto">
                              <a:xfrm>
                                <a:off x="3498" y="2635"/>
                                <a:ext cx="2" cy="25"/>
                              </a:xfrm>
                              <a:prstGeom prst="rect">
                                <a:avLst/>
                              </a:prstGeom>
                              <a:solidFill>
                                <a:srgbClr val="000000"/>
                              </a:solidFill>
                              <a:ln w="9525">
                                <a:noFill/>
                                <a:miter lim="800000"/>
                                <a:headEnd/>
                                <a:tailEnd/>
                              </a:ln>
                            </p:spPr>
                            <p:txBody>
                              <a:bodyPr/>
                              <a:lstStyle/>
                              <a:p>
                                <a:endParaRPr lang="en-US"/>
                              </a:p>
                            </p:txBody>
                          </p:sp>
                          <p:sp>
                            <p:nvSpPr>
                              <p:cNvPr id="64968" name="Rectangle 456"/>
                              <p:cNvSpPr>
                                <a:spLocks noChangeArrowheads="1"/>
                              </p:cNvSpPr>
                              <p:nvPr/>
                            </p:nvSpPr>
                            <p:spPr bwMode="auto">
                              <a:xfrm>
                                <a:off x="3503" y="2635"/>
                                <a:ext cx="2" cy="25"/>
                              </a:xfrm>
                              <a:prstGeom prst="rect">
                                <a:avLst/>
                              </a:prstGeom>
                              <a:solidFill>
                                <a:srgbClr val="000000"/>
                              </a:solidFill>
                              <a:ln w="9525">
                                <a:noFill/>
                                <a:miter lim="800000"/>
                                <a:headEnd/>
                                <a:tailEnd/>
                              </a:ln>
                            </p:spPr>
                            <p:txBody>
                              <a:bodyPr/>
                              <a:lstStyle/>
                              <a:p>
                                <a:endParaRPr lang="en-US"/>
                              </a:p>
                            </p:txBody>
                          </p:sp>
                        </p:grpSp>
                      </p:grpSp>
                      <p:grpSp>
                        <p:nvGrpSpPr>
                          <p:cNvPr id="65808" name="Group 465"/>
                          <p:cNvGrpSpPr>
                            <a:grpSpLocks/>
                          </p:cNvGrpSpPr>
                          <p:nvPr/>
                        </p:nvGrpSpPr>
                        <p:grpSpPr bwMode="auto">
                          <a:xfrm>
                            <a:off x="3508" y="2635"/>
                            <a:ext cx="17" cy="25"/>
                            <a:chOff x="3508" y="2635"/>
                            <a:chExt cx="17" cy="25"/>
                          </a:xfrm>
                        </p:grpSpPr>
                        <p:grpSp>
                          <p:nvGrpSpPr>
                            <p:cNvPr id="65809" name="Group 461"/>
                            <p:cNvGrpSpPr>
                              <a:grpSpLocks/>
                            </p:cNvGrpSpPr>
                            <p:nvPr/>
                          </p:nvGrpSpPr>
                          <p:grpSpPr bwMode="auto">
                            <a:xfrm>
                              <a:off x="3508" y="2635"/>
                              <a:ext cx="7" cy="25"/>
                              <a:chOff x="3508" y="2635"/>
                              <a:chExt cx="7" cy="25"/>
                            </a:xfrm>
                          </p:grpSpPr>
                          <p:sp>
                            <p:nvSpPr>
                              <p:cNvPr id="64971" name="Rectangle 459"/>
                              <p:cNvSpPr>
                                <a:spLocks noChangeArrowheads="1"/>
                              </p:cNvSpPr>
                              <p:nvPr/>
                            </p:nvSpPr>
                            <p:spPr bwMode="auto">
                              <a:xfrm>
                                <a:off x="3508" y="2635"/>
                                <a:ext cx="2" cy="25"/>
                              </a:xfrm>
                              <a:prstGeom prst="rect">
                                <a:avLst/>
                              </a:prstGeom>
                              <a:solidFill>
                                <a:srgbClr val="000000"/>
                              </a:solidFill>
                              <a:ln w="9525">
                                <a:noFill/>
                                <a:miter lim="800000"/>
                                <a:headEnd/>
                                <a:tailEnd/>
                              </a:ln>
                            </p:spPr>
                            <p:txBody>
                              <a:bodyPr/>
                              <a:lstStyle/>
                              <a:p>
                                <a:endParaRPr lang="en-US"/>
                              </a:p>
                            </p:txBody>
                          </p:sp>
                          <p:sp>
                            <p:nvSpPr>
                              <p:cNvPr id="64972" name="Rectangle 460"/>
                              <p:cNvSpPr>
                                <a:spLocks noChangeArrowheads="1"/>
                              </p:cNvSpPr>
                              <p:nvPr/>
                            </p:nvSpPr>
                            <p:spPr bwMode="auto">
                              <a:xfrm>
                                <a:off x="3513" y="2635"/>
                                <a:ext cx="2" cy="25"/>
                              </a:xfrm>
                              <a:prstGeom prst="rect">
                                <a:avLst/>
                              </a:prstGeom>
                              <a:solidFill>
                                <a:srgbClr val="000000"/>
                              </a:solidFill>
                              <a:ln w="9525">
                                <a:noFill/>
                                <a:miter lim="800000"/>
                                <a:headEnd/>
                                <a:tailEnd/>
                              </a:ln>
                            </p:spPr>
                            <p:txBody>
                              <a:bodyPr/>
                              <a:lstStyle/>
                              <a:p>
                                <a:endParaRPr lang="en-US"/>
                              </a:p>
                            </p:txBody>
                          </p:sp>
                        </p:grpSp>
                        <p:grpSp>
                          <p:nvGrpSpPr>
                            <p:cNvPr id="65810" name="Group 464"/>
                            <p:cNvGrpSpPr>
                              <a:grpSpLocks/>
                            </p:cNvGrpSpPr>
                            <p:nvPr/>
                          </p:nvGrpSpPr>
                          <p:grpSpPr bwMode="auto">
                            <a:xfrm>
                              <a:off x="3518" y="2635"/>
                              <a:ext cx="7" cy="25"/>
                              <a:chOff x="3518" y="2635"/>
                              <a:chExt cx="7" cy="25"/>
                            </a:xfrm>
                          </p:grpSpPr>
                          <p:sp>
                            <p:nvSpPr>
                              <p:cNvPr id="64974" name="Rectangle 462"/>
                              <p:cNvSpPr>
                                <a:spLocks noChangeArrowheads="1"/>
                              </p:cNvSpPr>
                              <p:nvPr/>
                            </p:nvSpPr>
                            <p:spPr bwMode="auto">
                              <a:xfrm>
                                <a:off x="3518" y="2635"/>
                                <a:ext cx="2" cy="25"/>
                              </a:xfrm>
                              <a:prstGeom prst="rect">
                                <a:avLst/>
                              </a:prstGeom>
                              <a:solidFill>
                                <a:srgbClr val="000000"/>
                              </a:solidFill>
                              <a:ln w="9525">
                                <a:noFill/>
                                <a:miter lim="800000"/>
                                <a:headEnd/>
                                <a:tailEnd/>
                              </a:ln>
                            </p:spPr>
                            <p:txBody>
                              <a:bodyPr/>
                              <a:lstStyle/>
                              <a:p>
                                <a:endParaRPr lang="en-US"/>
                              </a:p>
                            </p:txBody>
                          </p:sp>
                          <p:sp>
                            <p:nvSpPr>
                              <p:cNvPr id="64975" name="Rectangle 463"/>
                              <p:cNvSpPr>
                                <a:spLocks noChangeArrowheads="1"/>
                              </p:cNvSpPr>
                              <p:nvPr/>
                            </p:nvSpPr>
                            <p:spPr bwMode="auto">
                              <a:xfrm>
                                <a:off x="3523" y="2635"/>
                                <a:ext cx="2" cy="25"/>
                              </a:xfrm>
                              <a:prstGeom prst="rect">
                                <a:avLst/>
                              </a:prstGeom>
                              <a:solidFill>
                                <a:srgbClr val="000000"/>
                              </a:solidFill>
                              <a:ln w="9525">
                                <a:noFill/>
                                <a:miter lim="800000"/>
                                <a:headEnd/>
                                <a:tailEnd/>
                              </a:ln>
                            </p:spPr>
                            <p:txBody>
                              <a:bodyPr/>
                              <a:lstStyle/>
                              <a:p>
                                <a:endParaRPr lang="en-US"/>
                              </a:p>
                            </p:txBody>
                          </p:sp>
                        </p:grpSp>
                      </p:grpSp>
                    </p:grpSp>
                    <p:grpSp>
                      <p:nvGrpSpPr>
                        <p:cNvPr id="65813" name="Group 481"/>
                        <p:cNvGrpSpPr>
                          <a:grpSpLocks/>
                        </p:cNvGrpSpPr>
                        <p:nvPr/>
                      </p:nvGrpSpPr>
                      <p:grpSpPr bwMode="auto">
                        <a:xfrm>
                          <a:off x="3528" y="2635"/>
                          <a:ext cx="38" cy="25"/>
                          <a:chOff x="3528" y="2635"/>
                          <a:chExt cx="38" cy="25"/>
                        </a:xfrm>
                      </p:grpSpPr>
                      <p:grpSp>
                        <p:nvGrpSpPr>
                          <p:cNvPr id="65816" name="Group 473"/>
                          <p:cNvGrpSpPr>
                            <a:grpSpLocks/>
                          </p:cNvGrpSpPr>
                          <p:nvPr/>
                        </p:nvGrpSpPr>
                        <p:grpSpPr bwMode="auto">
                          <a:xfrm>
                            <a:off x="3528" y="2635"/>
                            <a:ext cx="18" cy="25"/>
                            <a:chOff x="3528" y="2635"/>
                            <a:chExt cx="18" cy="25"/>
                          </a:xfrm>
                        </p:grpSpPr>
                        <p:grpSp>
                          <p:nvGrpSpPr>
                            <p:cNvPr id="65817" name="Group 469"/>
                            <p:cNvGrpSpPr>
                              <a:grpSpLocks/>
                            </p:cNvGrpSpPr>
                            <p:nvPr/>
                          </p:nvGrpSpPr>
                          <p:grpSpPr bwMode="auto">
                            <a:xfrm>
                              <a:off x="3528" y="2635"/>
                              <a:ext cx="7" cy="25"/>
                              <a:chOff x="3528" y="2635"/>
                              <a:chExt cx="7" cy="25"/>
                            </a:xfrm>
                          </p:grpSpPr>
                          <p:sp>
                            <p:nvSpPr>
                              <p:cNvPr id="64979" name="Rectangle 467"/>
                              <p:cNvSpPr>
                                <a:spLocks noChangeArrowheads="1"/>
                              </p:cNvSpPr>
                              <p:nvPr/>
                            </p:nvSpPr>
                            <p:spPr bwMode="auto">
                              <a:xfrm>
                                <a:off x="3528" y="2635"/>
                                <a:ext cx="3" cy="25"/>
                              </a:xfrm>
                              <a:prstGeom prst="rect">
                                <a:avLst/>
                              </a:prstGeom>
                              <a:solidFill>
                                <a:srgbClr val="000000"/>
                              </a:solidFill>
                              <a:ln w="9525">
                                <a:noFill/>
                                <a:miter lim="800000"/>
                                <a:headEnd/>
                                <a:tailEnd/>
                              </a:ln>
                            </p:spPr>
                            <p:txBody>
                              <a:bodyPr/>
                              <a:lstStyle/>
                              <a:p>
                                <a:endParaRPr lang="en-US"/>
                              </a:p>
                            </p:txBody>
                          </p:sp>
                          <p:sp>
                            <p:nvSpPr>
                              <p:cNvPr id="64980" name="Rectangle 468"/>
                              <p:cNvSpPr>
                                <a:spLocks noChangeArrowheads="1"/>
                              </p:cNvSpPr>
                              <p:nvPr/>
                            </p:nvSpPr>
                            <p:spPr bwMode="auto">
                              <a:xfrm>
                                <a:off x="3533" y="2635"/>
                                <a:ext cx="2" cy="25"/>
                              </a:xfrm>
                              <a:prstGeom prst="rect">
                                <a:avLst/>
                              </a:prstGeom>
                              <a:solidFill>
                                <a:srgbClr val="000000"/>
                              </a:solidFill>
                              <a:ln w="9525">
                                <a:noFill/>
                                <a:miter lim="800000"/>
                                <a:headEnd/>
                                <a:tailEnd/>
                              </a:ln>
                            </p:spPr>
                            <p:txBody>
                              <a:bodyPr/>
                              <a:lstStyle/>
                              <a:p>
                                <a:endParaRPr lang="en-US"/>
                              </a:p>
                            </p:txBody>
                          </p:sp>
                        </p:grpSp>
                        <p:grpSp>
                          <p:nvGrpSpPr>
                            <p:cNvPr id="65820" name="Group 472"/>
                            <p:cNvGrpSpPr>
                              <a:grpSpLocks/>
                            </p:cNvGrpSpPr>
                            <p:nvPr/>
                          </p:nvGrpSpPr>
                          <p:grpSpPr bwMode="auto">
                            <a:xfrm>
                              <a:off x="3538" y="2635"/>
                              <a:ext cx="8" cy="25"/>
                              <a:chOff x="3538" y="2635"/>
                              <a:chExt cx="8" cy="25"/>
                            </a:xfrm>
                          </p:grpSpPr>
                          <p:sp>
                            <p:nvSpPr>
                              <p:cNvPr id="64982" name="Rectangle 470"/>
                              <p:cNvSpPr>
                                <a:spLocks noChangeArrowheads="1"/>
                              </p:cNvSpPr>
                              <p:nvPr/>
                            </p:nvSpPr>
                            <p:spPr bwMode="auto">
                              <a:xfrm>
                                <a:off x="3538" y="2635"/>
                                <a:ext cx="3" cy="25"/>
                              </a:xfrm>
                              <a:prstGeom prst="rect">
                                <a:avLst/>
                              </a:prstGeom>
                              <a:solidFill>
                                <a:srgbClr val="000000"/>
                              </a:solidFill>
                              <a:ln w="9525">
                                <a:noFill/>
                                <a:miter lim="800000"/>
                                <a:headEnd/>
                                <a:tailEnd/>
                              </a:ln>
                            </p:spPr>
                            <p:txBody>
                              <a:bodyPr/>
                              <a:lstStyle/>
                              <a:p>
                                <a:endParaRPr lang="en-US"/>
                              </a:p>
                            </p:txBody>
                          </p:sp>
                          <p:sp>
                            <p:nvSpPr>
                              <p:cNvPr id="64983" name="Rectangle 471"/>
                              <p:cNvSpPr>
                                <a:spLocks noChangeArrowheads="1"/>
                              </p:cNvSpPr>
                              <p:nvPr/>
                            </p:nvSpPr>
                            <p:spPr bwMode="auto">
                              <a:xfrm>
                                <a:off x="3543" y="2635"/>
                                <a:ext cx="3" cy="25"/>
                              </a:xfrm>
                              <a:prstGeom prst="rect">
                                <a:avLst/>
                              </a:prstGeom>
                              <a:solidFill>
                                <a:srgbClr val="000000"/>
                              </a:solidFill>
                              <a:ln w="9525">
                                <a:noFill/>
                                <a:miter lim="800000"/>
                                <a:headEnd/>
                                <a:tailEnd/>
                              </a:ln>
                            </p:spPr>
                            <p:txBody>
                              <a:bodyPr/>
                              <a:lstStyle/>
                              <a:p>
                                <a:endParaRPr lang="en-US"/>
                              </a:p>
                            </p:txBody>
                          </p:sp>
                        </p:grpSp>
                      </p:grpSp>
                      <p:grpSp>
                        <p:nvGrpSpPr>
                          <p:cNvPr id="65823" name="Group 480"/>
                          <p:cNvGrpSpPr>
                            <a:grpSpLocks/>
                          </p:cNvGrpSpPr>
                          <p:nvPr/>
                        </p:nvGrpSpPr>
                        <p:grpSpPr bwMode="auto">
                          <a:xfrm>
                            <a:off x="3548" y="2635"/>
                            <a:ext cx="18" cy="25"/>
                            <a:chOff x="3548" y="2635"/>
                            <a:chExt cx="18" cy="25"/>
                          </a:xfrm>
                        </p:grpSpPr>
                        <p:grpSp>
                          <p:nvGrpSpPr>
                            <p:cNvPr id="65824" name="Group 476"/>
                            <p:cNvGrpSpPr>
                              <a:grpSpLocks/>
                            </p:cNvGrpSpPr>
                            <p:nvPr/>
                          </p:nvGrpSpPr>
                          <p:grpSpPr bwMode="auto">
                            <a:xfrm>
                              <a:off x="3548" y="2635"/>
                              <a:ext cx="8" cy="25"/>
                              <a:chOff x="3548" y="2635"/>
                              <a:chExt cx="8" cy="25"/>
                            </a:xfrm>
                          </p:grpSpPr>
                          <p:sp>
                            <p:nvSpPr>
                              <p:cNvPr id="64986" name="Rectangle 474"/>
                              <p:cNvSpPr>
                                <a:spLocks noChangeArrowheads="1"/>
                              </p:cNvSpPr>
                              <p:nvPr/>
                            </p:nvSpPr>
                            <p:spPr bwMode="auto">
                              <a:xfrm>
                                <a:off x="3548" y="2635"/>
                                <a:ext cx="3" cy="25"/>
                              </a:xfrm>
                              <a:prstGeom prst="rect">
                                <a:avLst/>
                              </a:prstGeom>
                              <a:solidFill>
                                <a:srgbClr val="000000"/>
                              </a:solidFill>
                              <a:ln w="9525">
                                <a:noFill/>
                                <a:miter lim="800000"/>
                                <a:headEnd/>
                                <a:tailEnd/>
                              </a:ln>
                            </p:spPr>
                            <p:txBody>
                              <a:bodyPr/>
                              <a:lstStyle/>
                              <a:p>
                                <a:endParaRPr lang="en-US"/>
                              </a:p>
                            </p:txBody>
                          </p:sp>
                          <p:sp>
                            <p:nvSpPr>
                              <p:cNvPr id="64987" name="Rectangle 475"/>
                              <p:cNvSpPr>
                                <a:spLocks noChangeArrowheads="1"/>
                              </p:cNvSpPr>
                              <p:nvPr/>
                            </p:nvSpPr>
                            <p:spPr bwMode="auto">
                              <a:xfrm>
                                <a:off x="3553" y="2635"/>
                                <a:ext cx="3" cy="25"/>
                              </a:xfrm>
                              <a:prstGeom prst="rect">
                                <a:avLst/>
                              </a:prstGeom>
                              <a:solidFill>
                                <a:srgbClr val="000000"/>
                              </a:solidFill>
                              <a:ln w="9525">
                                <a:noFill/>
                                <a:miter lim="800000"/>
                                <a:headEnd/>
                                <a:tailEnd/>
                              </a:ln>
                            </p:spPr>
                            <p:txBody>
                              <a:bodyPr/>
                              <a:lstStyle/>
                              <a:p>
                                <a:endParaRPr lang="en-US"/>
                              </a:p>
                            </p:txBody>
                          </p:sp>
                        </p:grpSp>
                        <p:grpSp>
                          <p:nvGrpSpPr>
                            <p:cNvPr id="65825" name="Group 479"/>
                            <p:cNvGrpSpPr>
                              <a:grpSpLocks/>
                            </p:cNvGrpSpPr>
                            <p:nvPr/>
                          </p:nvGrpSpPr>
                          <p:grpSpPr bwMode="auto">
                            <a:xfrm>
                              <a:off x="3558" y="2635"/>
                              <a:ext cx="8" cy="25"/>
                              <a:chOff x="3558" y="2635"/>
                              <a:chExt cx="8" cy="25"/>
                            </a:xfrm>
                          </p:grpSpPr>
                          <p:sp>
                            <p:nvSpPr>
                              <p:cNvPr id="64989" name="Rectangle 477"/>
                              <p:cNvSpPr>
                                <a:spLocks noChangeArrowheads="1"/>
                              </p:cNvSpPr>
                              <p:nvPr/>
                            </p:nvSpPr>
                            <p:spPr bwMode="auto">
                              <a:xfrm>
                                <a:off x="3558" y="2635"/>
                                <a:ext cx="3" cy="25"/>
                              </a:xfrm>
                              <a:prstGeom prst="rect">
                                <a:avLst/>
                              </a:prstGeom>
                              <a:solidFill>
                                <a:srgbClr val="000000"/>
                              </a:solidFill>
                              <a:ln w="9525">
                                <a:noFill/>
                                <a:miter lim="800000"/>
                                <a:headEnd/>
                                <a:tailEnd/>
                              </a:ln>
                            </p:spPr>
                            <p:txBody>
                              <a:bodyPr/>
                              <a:lstStyle/>
                              <a:p>
                                <a:endParaRPr lang="en-US"/>
                              </a:p>
                            </p:txBody>
                          </p:sp>
                          <p:sp>
                            <p:nvSpPr>
                              <p:cNvPr id="64990" name="Rectangle 478"/>
                              <p:cNvSpPr>
                                <a:spLocks noChangeArrowheads="1"/>
                              </p:cNvSpPr>
                              <p:nvPr/>
                            </p:nvSpPr>
                            <p:spPr bwMode="auto">
                              <a:xfrm>
                                <a:off x="3563" y="2635"/>
                                <a:ext cx="3" cy="25"/>
                              </a:xfrm>
                              <a:prstGeom prst="rect">
                                <a:avLst/>
                              </a:prstGeom>
                              <a:solidFill>
                                <a:srgbClr val="000000"/>
                              </a:solidFill>
                              <a:ln w="9525">
                                <a:noFill/>
                                <a:miter lim="800000"/>
                                <a:headEnd/>
                                <a:tailEnd/>
                              </a:ln>
                            </p:spPr>
                            <p:txBody>
                              <a:bodyPr/>
                              <a:lstStyle/>
                              <a:p>
                                <a:endParaRPr lang="en-US"/>
                              </a:p>
                            </p:txBody>
                          </p:sp>
                        </p:grpSp>
                      </p:grpSp>
                    </p:grpSp>
                  </p:grpSp>
                </p:grpSp>
                <p:grpSp>
                  <p:nvGrpSpPr>
                    <p:cNvPr id="65826" name="Group 546"/>
                    <p:cNvGrpSpPr>
                      <a:grpSpLocks/>
                    </p:cNvGrpSpPr>
                    <p:nvPr/>
                  </p:nvGrpSpPr>
                  <p:grpSpPr bwMode="auto">
                    <a:xfrm>
                      <a:off x="3568" y="2635"/>
                      <a:ext cx="158" cy="25"/>
                      <a:chOff x="3568" y="2635"/>
                      <a:chExt cx="158" cy="25"/>
                    </a:xfrm>
                  </p:grpSpPr>
                  <p:grpSp>
                    <p:nvGrpSpPr>
                      <p:cNvPr id="65828" name="Group 514"/>
                      <p:cNvGrpSpPr>
                        <a:grpSpLocks/>
                      </p:cNvGrpSpPr>
                      <p:nvPr/>
                    </p:nvGrpSpPr>
                    <p:grpSpPr bwMode="auto">
                      <a:xfrm>
                        <a:off x="3568" y="2635"/>
                        <a:ext cx="78" cy="25"/>
                        <a:chOff x="3568" y="2635"/>
                        <a:chExt cx="78" cy="25"/>
                      </a:xfrm>
                    </p:grpSpPr>
                    <p:grpSp>
                      <p:nvGrpSpPr>
                        <p:cNvPr id="65832" name="Group 498"/>
                        <p:cNvGrpSpPr>
                          <a:grpSpLocks/>
                        </p:cNvGrpSpPr>
                        <p:nvPr/>
                      </p:nvGrpSpPr>
                      <p:grpSpPr bwMode="auto">
                        <a:xfrm>
                          <a:off x="3568" y="2635"/>
                          <a:ext cx="38" cy="25"/>
                          <a:chOff x="3568" y="2635"/>
                          <a:chExt cx="38" cy="25"/>
                        </a:xfrm>
                      </p:grpSpPr>
                      <p:grpSp>
                        <p:nvGrpSpPr>
                          <p:cNvPr id="65839" name="Group 490"/>
                          <p:cNvGrpSpPr>
                            <a:grpSpLocks/>
                          </p:cNvGrpSpPr>
                          <p:nvPr/>
                        </p:nvGrpSpPr>
                        <p:grpSpPr bwMode="auto">
                          <a:xfrm>
                            <a:off x="3568" y="2635"/>
                            <a:ext cx="18" cy="25"/>
                            <a:chOff x="3568" y="2635"/>
                            <a:chExt cx="18" cy="25"/>
                          </a:xfrm>
                        </p:grpSpPr>
                        <p:grpSp>
                          <p:nvGrpSpPr>
                            <p:cNvPr id="65844" name="Group 486"/>
                            <p:cNvGrpSpPr>
                              <a:grpSpLocks/>
                            </p:cNvGrpSpPr>
                            <p:nvPr/>
                          </p:nvGrpSpPr>
                          <p:grpSpPr bwMode="auto">
                            <a:xfrm>
                              <a:off x="3568" y="2635"/>
                              <a:ext cx="8" cy="25"/>
                              <a:chOff x="3568" y="2635"/>
                              <a:chExt cx="8" cy="25"/>
                            </a:xfrm>
                          </p:grpSpPr>
                          <p:sp>
                            <p:nvSpPr>
                              <p:cNvPr id="64996" name="Rectangle 484"/>
                              <p:cNvSpPr>
                                <a:spLocks noChangeArrowheads="1"/>
                              </p:cNvSpPr>
                              <p:nvPr/>
                            </p:nvSpPr>
                            <p:spPr bwMode="auto">
                              <a:xfrm>
                                <a:off x="3568" y="2635"/>
                                <a:ext cx="3" cy="25"/>
                              </a:xfrm>
                              <a:prstGeom prst="rect">
                                <a:avLst/>
                              </a:prstGeom>
                              <a:solidFill>
                                <a:srgbClr val="000000"/>
                              </a:solidFill>
                              <a:ln w="9525">
                                <a:noFill/>
                                <a:miter lim="800000"/>
                                <a:headEnd/>
                                <a:tailEnd/>
                              </a:ln>
                            </p:spPr>
                            <p:txBody>
                              <a:bodyPr/>
                              <a:lstStyle/>
                              <a:p>
                                <a:endParaRPr lang="en-US"/>
                              </a:p>
                            </p:txBody>
                          </p:sp>
                          <p:sp>
                            <p:nvSpPr>
                              <p:cNvPr id="64997" name="Rectangle 485"/>
                              <p:cNvSpPr>
                                <a:spLocks noChangeArrowheads="1"/>
                              </p:cNvSpPr>
                              <p:nvPr/>
                            </p:nvSpPr>
                            <p:spPr bwMode="auto">
                              <a:xfrm>
                                <a:off x="3573" y="2635"/>
                                <a:ext cx="3" cy="25"/>
                              </a:xfrm>
                              <a:prstGeom prst="rect">
                                <a:avLst/>
                              </a:prstGeom>
                              <a:solidFill>
                                <a:srgbClr val="000000"/>
                              </a:solidFill>
                              <a:ln w="9525">
                                <a:noFill/>
                                <a:miter lim="800000"/>
                                <a:headEnd/>
                                <a:tailEnd/>
                              </a:ln>
                            </p:spPr>
                            <p:txBody>
                              <a:bodyPr/>
                              <a:lstStyle/>
                              <a:p>
                                <a:endParaRPr lang="en-US"/>
                              </a:p>
                            </p:txBody>
                          </p:sp>
                        </p:grpSp>
                        <p:grpSp>
                          <p:nvGrpSpPr>
                            <p:cNvPr id="65848" name="Group 489"/>
                            <p:cNvGrpSpPr>
                              <a:grpSpLocks/>
                            </p:cNvGrpSpPr>
                            <p:nvPr/>
                          </p:nvGrpSpPr>
                          <p:grpSpPr bwMode="auto">
                            <a:xfrm>
                              <a:off x="3578" y="2635"/>
                              <a:ext cx="8" cy="25"/>
                              <a:chOff x="3578" y="2635"/>
                              <a:chExt cx="8" cy="25"/>
                            </a:xfrm>
                          </p:grpSpPr>
                          <p:sp>
                            <p:nvSpPr>
                              <p:cNvPr id="64999" name="Rectangle 487"/>
                              <p:cNvSpPr>
                                <a:spLocks noChangeArrowheads="1"/>
                              </p:cNvSpPr>
                              <p:nvPr/>
                            </p:nvSpPr>
                            <p:spPr bwMode="auto">
                              <a:xfrm>
                                <a:off x="3578" y="2635"/>
                                <a:ext cx="3" cy="25"/>
                              </a:xfrm>
                              <a:prstGeom prst="rect">
                                <a:avLst/>
                              </a:prstGeom>
                              <a:solidFill>
                                <a:srgbClr val="000000"/>
                              </a:solidFill>
                              <a:ln w="9525">
                                <a:noFill/>
                                <a:miter lim="800000"/>
                                <a:headEnd/>
                                <a:tailEnd/>
                              </a:ln>
                            </p:spPr>
                            <p:txBody>
                              <a:bodyPr/>
                              <a:lstStyle/>
                              <a:p>
                                <a:endParaRPr lang="en-US"/>
                              </a:p>
                            </p:txBody>
                          </p:sp>
                          <p:sp>
                            <p:nvSpPr>
                              <p:cNvPr id="65000" name="Rectangle 488"/>
                              <p:cNvSpPr>
                                <a:spLocks noChangeArrowheads="1"/>
                              </p:cNvSpPr>
                              <p:nvPr/>
                            </p:nvSpPr>
                            <p:spPr bwMode="auto">
                              <a:xfrm>
                                <a:off x="3583" y="2635"/>
                                <a:ext cx="3" cy="25"/>
                              </a:xfrm>
                              <a:prstGeom prst="rect">
                                <a:avLst/>
                              </a:prstGeom>
                              <a:solidFill>
                                <a:srgbClr val="000000"/>
                              </a:solidFill>
                              <a:ln w="9525">
                                <a:noFill/>
                                <a:miter lim="800000"/>
                                <a:headEnd/>
                                <a:tailEnd/>
                              </a:ln>
                            </p:spPr>
                            <p:txBody>
                              <a:bodyPr/>
                              <a:lstStyle/>
                              <a:p>
                                <a:endParaRPr lang="en-US"/>
                              </a:p>
                            </p:txBody>
                          </p:sp>
                        </p:grpSp>
                      </p:grpSp>
                      <p:grpSp>
                        <p:nvGrpSpPr>
                          <p:cNvPr id="65855" name="Group 497"/>
                          <p:cNvGrpSpPr>
                            <a:grpSpLocks/>
                          </p:cNvGrpSpPr>
                          <p:nvPr/>
                        </p:nvGrpSpPr>
                        <p:grpSpPr bwMode="auto">
                          <a:xfrm>
                            <a:off x="3588" y="2635"/>
                            <a:ext cx="18" cy="25"/>
                            <a:chOff x="3588" y="2635"/>
                            <a:chExt cx="18" cy="25"/>
                          </a:xfrm>
                        </p:grpSpPr>
                        <p:grpSp>
                          <p:nvGrpSpPr>
                            <p:cNvPr id="64512" name="Group 493"/>
                            <p:cNvGrpSpPr>
                              <a:grpSpLocks/>
                            </p:cNvGrpSpPr>
                            <p:nvPr/>
                          </p:nvGrpSpPr>
                          <p:grpSpPr bwMode="auto">
                            <a:xfrm>
                              <a:off x="3588" y="2635"/>
                              <a:ext cx="8" cy="25"/>
                              <a:chOff x="3588" y="2635"/>
                              <a:chExt cx="8" cy="25"/>
                            </a:xfrm>
                          </p:grpSpPr>
                          <p:sp>
                            <p:nvSpPr>
                              <p:cNvPr id="65003" name="Rectangle 491"/>
                              <p:cNvSpPr>
                                <a:spLocks noChangeArrowheads="1"/>
                              </p:cNvSpPr>
                              <p:nvPr/>
                            </p:nvSpPr>
                            <p:spPr bwMode="auto">
                              <a:xfrm>
                                <a:off x="3588" y="2635"/>
                                <a:ext cx="3" cy="25"/>
                              </a:xfrm>
                              <a:prstGeom prst="rect">
                                <a:avLst/>
                              </a:prstGeom>
                              <a:solidFill>
                                <a:srgbClr val="000000"/>
                              </a:solidFill>
                              <a:ln w="9525">
                                <a:noFill/>
                                <a:miter lim="800000"/>
                                <a:headEnd/>
                                <a:tailEnd/>
                              </a:ln>
                            </p:spPr>
                            <p:txBody>
                              <a:bodyPr/>
                              <a:lstStyle/>
                              <a:p>
                                <a:endParaRPr lang="en-US"/>
                              </a:p>
                            </p:txBody>
                          </p:sp>
                          <p:sp>
                            <p:nvSpPr>
                              <p:cNvPr id="65004" name="Rectangle 492"/>
                              <p:cNvSpPr>
                                <a:spLocks noChangeArrowheads="1"/>
                              </p:cNvSpPr>
                              <p:nvPr/>
                            </p:nvSpPr>
                            <p:spPr bwMode="auto">
                              <a:xfrm>
                                <a:off x="3593" y="2635"/>
                                <a:ext cx="3" cy="25"/>
                              </a:xfrm>
                              <a:prstGeom prst="rect">
                                <a:avLst/>
                              </a:prstGeom>
                              <a:solidFill>
                                <a:srgbClr val="000000"/>
                              </a:solidFill>
                              <a:ln w="9525">
                                <a:noFill/>
                                <a:miter lim="800000"/>
                                <a:headEnd/>
                                <a:tailEnd/>
                              </a:ln>
                            </p:spPr>
                            <p:txBody>
                              <a:bodyPr/>
                              <a:lstStyle/>
                              <a:p>
                                <a:endParaRPr lang="en-US"/>
                              </a:p>
                            </p:txBody>
                          </p:sp>
                        </p:grpSp>
                        <p:grpSp>
                          <p:nvGrpSpPr>
                            <p:cNvPr id="64513" name="Group 496"/>
                            <p:cNvGrpSpPr>
                              <a:grpSpLocks/>
                            </p:cNvGrpSpPr>
                            <p:nvPr/>
                          </p:nvGrpSpPr>
                          <p:grpSpPr bwMode="auto">
                            <a:xfrm>
                              <a:off x="3598" y="2635"/>
                              <a:ext cx="8" cy="25"/>
                              <a:chOff x="3598" y="2635"/>
                              <a:chExt cx="8" cy="25"/>
                            </a:xfrm>
                          </p:grpSpPr>
                          <p:sp>
                            <p:nvSpPr>
                              <p:cNvPr id="65006" name="Rectangle 494"/>
                              <p:cNvSpPr>
                                <a:spLocks noChangeArrowheads="1"/>
                              </p:cNvSpPr>
                              <p:nvPr/>
                            </p:nvSpPr>
                            <p:spPr bwMode="auto">
                              <a:xfrm>
                                <a:off x="3598" y="2635"/>
                                <a:ext cx="3" cy="25"/>
                              </a:xfrm>
                              <a:prstGeom prst="rect">
                                <a:avLst/>
                              </a:prstGeom>
                              <a:solidFill>
                                <a:srgbClr val="000000"/>
                              </a:solidFill>
                              <a:ln w="9525">
                                <a:noFill/>
                                <a:miter lim="800000"/>
                                <a:headEnd/>
                                <a:tailEnd/>
                              </a:ln>
                            </p:spPr>
                            <p:txBody>
                              <a:bodyPr/>
                              <a:lstStyle/>
                              <a:p>
                                <a:endParaRPr lang="en-US"/>
                              </a:p>
                            </p:txBody>
                          </p:sp>
                          <p:sp>
                            <p:nvSpPr>
                              <p:cNvPr id="65007" name="Rectangle 495"/>
                              <p:cNvSpPr>
                                <a:spLocks noChangeArrowheads="1"/>
                              </p:cNvSpPr>
                              <p:nvPr/>
                            </p:nvSpPr>
                            <p:spPr bwMode="auto">
                              <a:xfrm>
                                <a:off x="3603" y="2635"/>
                                <a:ext cx="3" cy="25"/>
                              </a:xfrm>
                              <a:prstGeom prst="rect">
                                <a:avLst/>
                              </a:prstGeom>
                              <a:solidFill>
                                <a:srgbClr val="000000"/>
                              </a:solidFill>
                              <a:ln w="9525">
                                <a:noFill/>
                                <a:miter lim="800000"/>
                                <a:headEnd/>
                                <a:tailEnd/>
                              </a:ln>
                            </p:spPr>
                            <p:txBody>
                              <a:bodyPr/>
                              <a:lstStyle/>
                              <a:p>
                                <a:endParaRPr lang="en-US"/>
                              </a:p>
                            </p:txBody>
                          </p:sp>
                        </p:grpSp>
                      </p:grpSp>
                    </p:grpSp>
                    <p:grpSp>
                      <p:nvGrpSpPr>
                        <p:cNvPr id="64514" name="Group 513"/>
                        <p:cNvGrpSpPr>
                          <a:grpSpLocks/>
                        </p:cNvGrpSpPr>
                        <p:nvPr/>
                      </p:nvGrpSpPr>
                      <p:grpSpPr bwMode="auto">
                        <a:xfrm>
                          <a:off x="3608" y="2635"/>
                          <a:ext cx="38" cy="25"/>
                          <a:chOff x="3608" y="2635"/>
                          <a:chExt cx="38" cy="25"/>
                        </a:xfrm>
                      </p:grpSpPr>
                      <p:grpSp>
                        <p:nvGrpSpPr>
                          <p:cNvPr id="64515" name="Group 505"/>
                          <p:cNvGrpSpPr>
                            <a:grpSpLocks/>
                          </p:cNvGrpSpPr>
                          <p:nvPr/>
                        </p:nvGrpSpPr>
                        <p:grpSpPr bwMode="auto">
                          <a:xfrm>
                            <a:off x="3608" y="2635"/>
                            <a:ext cx="18" cy="25"/>
                            <a:chOff x="3608" y="2635"/>
                            <a:chExt cx="18" cy="25"/>
                          </a:xfrm>
                        </p:grpSpPr>
                        <p:grpSp>
                          <p:nvGrpSpPr>
                            <p:cNvPr id="64516" name="Group 501"/>
                            <p:cNvGrpSpPr>
                              <a:grpSpLocks/>
                            </p:cNvGrpSpPr>
                            <p:nvPr/>
                          </p:nvGrpSpPr>
                          <p:grpSpPr bwMode="auto">
                            <a:xfrm>
                              <a:off x="3608" y="2635"/>
                              <a:ext cx="8" cy="25"/>
                              <a:chOff x="3608" y="2635"/>
                              <a:chExt cx="8" cy="25"/>
                            </a:xfrm>
                          </p:grpSpPr>
                          <p:sp>
                            <p:nvSpPr>
                              <p:cNvPr id="65011" name="Rectangle 499"/>
                              <p:cNvSpPr>
                                <a:spLocks noChangeArrowheads="1"/>
                              </p:cNvSpPr>
                              <p:nvPr/>
                            </p:nvSpPr>
                            <p:spPr bwMode="auto">
                              <a:xfrm>
                                <a:off x="3608" y="2635"/>
                                <a:ext cx="3" cy="25"/>
                              </a:xfrm>
                              <a:prstGeom prst="rect">
                                <a:avLst/>
                              </a:prstGeom>
                              <a:solidFill>
                                <a:srgbClr val="000000"/>
                              </a:solidFill>
                              <a:ln w="9525">
                                <a:noFill/>
                                <a:miter lim="800000"/>
                                <a:headEnd/>
                                <a:tailEnd/>
                              </a:ln>
                            </p:spPr>
                            <p:txBody>
                              <a:bodyPr/>
                              <a:lstStyle/>
                              <a:p>
                                <a:endParaRPr lang="en-US"/>
                              </a:p>
                            </p:txBody>
                          </p:sp>
                          <p:sp>
                            <p:nvSpPr>
                              <p:cNvPr id="65012" name="Rectangle 500"/>
                              <p:cNvSpPr>
                                <a:spLocks noChangeArrowheads="1"/>
                              </p:cNvSpPr>
                              <p:nvPr/>
                            </p:nvSpPr>
                            <p:spPr bwMode="auto">
                              <a:xfrm>
                                <a:off x="3613" y="2635"/>
                                <a:ext cx="3" cy="25"/>
                              </a:xfrm>
                              <a:prstGeom prst="rect">
                                <a:avLst/>
                              </a:prstGeom>
                              <a:solidFill>
                                <a:srgbClr val="000000"/>
                              </a:solidFill>
                              <a:ln w="9525">
                                <a:noFill/>
                                <a:miter lim="800000"/>
                                <a:headEnd/>
                                <a:tailEnd/>
                              </a:ln>
                            </p:spPr>
                            <p:txBody>
                              <a:bodyPr/>
                              <a:lstStyle/>
                              <a:p>
                                <a:endParaRPr lang="en-US"/>
                              </a:p>
                            </p:txBody>
                          </p:sp>
                        </p:grpSp>
                        <p:grpSp>
                          <p:nvGrpSpPr>
                            <p:cNvPr id="64520" name="Group 504"/>
                            <p:cNvGrpSpPr>
                              <a:grpSpLocks/>
                            </p:cNvGrpSpPr>
                            <p:nvPr/>
                          </p:nvGrpSpPr>
                          <p:grpSpPr bwMode="auto">
                            <a:xfrm>
                              <a:off x="3618" y="2635"/>
                              <a:ext cx="8" cy="25"/>
                              <a:chOff x="3618" y="2635"/>
                              <a:chExt cx="8" cy="25"/>
                            </a:xfrm>
                          </p:grpSpPr>
                          <p:sp>
                            <p:nvSpPr>
                              <p:cNvPr id="65014" name="Rectangle 502"/>
                              <p:cNvSpPr>
                                <a:spLocks noChangeArrowheads="1"/>
                              </p:cNvSpPr>
                              <p:nvPr/>
                            </p:nvSpPr>
                            <p:spPr bwMode="auto">
                              <a:xfrm>
                                <a:off x="3618" y="2635"/>
                                <a:ext cx="3" cy="25"/>
                              </a:xfrm>
                              <a:prstGeom prst="rect">
                                <a:avLst/>
                              </a:prstGeom>
                              <a:solidFill>
                                <a:srgbClr val="000000"/>
                              </a:solidFill>
                              <a:ln w="9525">
                                <a:noFill/>
                                <a:miter lim="800000"/>
                                <a:headEnd/>
                                <a:tailEnd/>
                              </a:ln>
                            </p:spPr>
                            <p:txBody>
                              <a:bodyPr/>
                              <a:lstStyle/>
                              <a:p>
                                <a:endParaRPr lang="en-US"/>
                              </a:p>
                            </p:txBody>
                          </p:sp>
                          <p:sp>
                            <p:nvSpPr>
                              <p:cNvPr id="65015" name="Rectangle 503"/>
                              <p:cNvSpPr>
                                <a:spLocks noChangeArrowheads="1"/>
                              </p:cNvSpPr>
                              <p:nvPr/>
                            </p:nvSpPr>
                            <p:spPr bwMode="auto">
                              <a:xfrm>
                                <a:off x="3623" y="2635"/>
                                <a:ext cx="3" cy="25"/>
                              </a:xfrm>
                              <a:prstGeom prst="rect">
                                <a:avLst/>
                              </a:prstGeom>
                              <a:solidFill>
                                <a:srgbClr val="000000"/>
                              </a:solidFill>
                              <a:ln w="9525">
                                <a:noFill/>
                                <a:miter lim="800000"/>
                                <a:headEnd/>
                                <a:tailEnd/>
                              </a:ln>
                            </p:spPr>
                            <p:txBody>
                              <a:bodyPr/>
                              <a:lstStyle/>
                              <a:p>
                                <a:endParaRPr lang="en-US"/>
                              </a:p>
                            </p:txBody>
                          </p:sp>
                        </p:grpSp>
                      </p:grpSp>
                      <p:grpSp>
                        <p:nvGrpSpPr>
                          <p:cNvPr id="64521" name="Group 512"/>
                          <p:cNvGrpSpPr>
                            <a:grpSpLocks/>
                          </p:cNvGrpSpPr>
                          <p:nvPr/>
                        </p:nvGrpSpPr>
                        <p:grpSpPr bwMode="auto">
                          <a:xfrm>
                            <a:off x="3628" y="2635"/>
                            <a:ext cx="18" cy="25"/>
                            <a:chOff x="3628" y="2635"/>
                            <a:chExt cx="18" cy="25"/>
                          </a:xfrm>
                        </p:grpSpPr>
                        <p:grpSp>
                          <p:nvGrpSpPr>
                            <p:cNvPr id="64522" name="Group 508"/>
                            <p:cNvGrpSpPr>
                              <a:grpSpLocks/>
                            </p:cNvGrpSpPr>
                            <p:nvPr/>
                          </p:nvGrpSpPr>
                          <p:grpSpPr bwMode="auto">
                            <a:xfrm>
                              <a:off x="3628" y="2635"/>
                              <a:ext cx="8" cy="25"/>
                              <a:chOff x="3628" y="2635"/>
                              <a:chExt cx="8" cy="25"/>
                            </a:xfrm>
                          </p:grpSpPr>
                          <p:sp>
                            <p:nvSpPr>
                              <p:cNvPr id="65018" name="Rectangle 506"/>
                              <p:cNvSpPr>
                                <a:spLocks noChangeArrowheads="1"/>
                              </p:cNvSpPr>
                              <p:nvPr/>
                            </p:nvSpPr>
                            <p:spPr bwMode="auto">
                              <a:xfrm>
                                <a:off x="3628" y="2635"/>
                                <a:ext cx="3" cy="25"/>
                              </a:xfrm>
                              <a:prstGeom prst="rect">
                                <a:avLst/>
                              </a:prstGeom>
                              <a:solidFill>
                                <a:srgbClr val="000000"/>
                              </a:solidFill>
                              <a:ln w="9525">
                                <a:noFill/>
                                <a:miter lim="800000"/>
                                <a:headEnd/>
                                <a:tailEnd/>
                              </a:ln>
                            </p:spPr>
                            <p:txBody>
                              <a:bodyPr/>
                              <a:lstStyle/>
                              <a:p>
                                <a:endParaRPr lang="en-US"/>
                              </a:p>
                            </p:txBody>
                          </p:sp>
                          <p:sp>
                            <p:nvSpPr>
                              <p:cNvPr id="65019" name="Rectangle 507"/>
                              <p:cNvSpPr>
                                <a:spLocks noChangeArrowheads="1"/>
                              </p:cNvSpPr>
                              <p:nvPr/>
                            </p:nvSpPr>
                            <p:spPr bwMode="auto">
                              <a:xfrm>
                                <a:off x="3633" y="2635"/>
                                <a:ext cx="3" cy="25"/>
                              </a:xfrm>
                              <a:prstGeom prst="rect">
                                <a:avLst/>
                              </a:prstGeom>
                              <a:solidFill>
                                <a:srgbClr val="000000"/>
                              </a:solidFill>
                              <a:ln w="9525">
                                <a:noFill/>
                                <a:miter lim="800000"/>
                                <a:headEnd/>
                                <a:tailEnd/>
                              </a:ln>
                            </p:spPr>
                            <p:txBody>
                              <a:bodyPr/>
                              <a:lstStyle/>
                              <a:p>
                                <a:endParaRPr lang="en-US"/>
                              </a:p>
                            </p:txBody>
                          </p:sp>
                        </p:grpSp>
                        <p:grpSp>
                          <p:nvGrpSpPr>
                            <p:cNvPr id="64523" name="Group 511"/>
                            <p:cNvGrpSpPr>
                              <a:grpSpLocks/>
                            </p:cNvGrpSpPr>
                            <p:nvPr/>
                          </p:nvGrpSpPr>
                          <p:grpSpPr bwMode="auto">
                            <a:xfrm>
                              <a:off x="3638" y="2635"/>
                              <a:ext cx="8" cy="25"/>
                              <a:chOff x="3638" y="2635"/>
                              <a:chExt cx="8" cy="25"/>
                            </a:xfrm>
                          </p:grpSpPr>
                          <p:sp>
                            <p:nvSpPr>
                              <p:cNvPr id="65021" name="Rectangle 509"/>
                              <p:cNvSpPr>
                                <a:spLocks noChangeArrowheads="1"/>
                              </p:cNvSpPr>
                              <p:nvPr/>
                            </p:nvSpPr>
                            <p:spPr bwMode="auto">
                              <a:xfrm>
                                <a:off x="3638" y="2635"/>
                                <a:ext cx="3" cy="25"/>
                              </a:xfrm>
                              <a:prstGeom prst="rect">
                                <a:avLst/>
                              </a:prstGeom>
                              <a:solidFill>
                                <a:srgbClr val="000000"/>
                              </a:solidFill>
                              <a:ln w="9525">
                                <a:noFill/>
                                <a:miter lim="800000"/>
                                <a:headEnd/>
                                <a:tailEnd/>
                              </a:ln>
                            </p:spPr>
                            <p:txBody>
                              <a:bodyPr/>
                              <a:lstStyle/>
                              <a:p>
                                <a:endParaRPr lang="en-US"/>
                              </a:p>
                            </p:txBody>
                          </p:sp>
                          <p:sp>
                            <p:nvSpPr>
                              <p:cNvPr id="65022" name="Rectangle 510"/>
                              <p:cNvSpPr>
                                <a:spLocks noChangeArrowheads="1"/>
                              </p:cNvSpPr>
                              <p:nvPr/>
                            </p:nvSpPr>
                            <p:spPr bwMode="auto">
                              <a:xfrm>
                                <a:off x="3643" y="2635"/>
                                <a:ext cx="3" cy="25"/>
                              </a:xfrm>
                              <a:prstGeom prst="rect">
                                <a:avLst/>
                              </a:prstGeom>
                              <a:solidFill>
                                <a:srgbClr val="000000"/>
                              </a:solidFill>
                              <a:ln w="9525">
                                <a:noFill/>
                                <a:miter lim="800000"/>
                                <a:headEnd/>
                                <a:tailEnd/>
                              </a:ln>
                            </p:spPr>
                            <p:txBody>
                              <a:bodyPr/>
                              <a:lstStyle/>
                              <a:p>
                                <a:endParaRPr lang="en-US"/>
                              </a:p>
                            </p:txBody>
                          </p:sp>
                        </p:grpSp>
                      </p:grpSp>
                    </p:grpSp>
                  </p:grpSp>
                  <p:grpSp>
                    <p:nvGrpSpPr>
                      <p:cNvPr id="64524" name="Group 545"/>
                      <p:cNvGrpSpPr>
                        <a:grpSpLocks/>
                      </p:cNvGrpSpPr>
                      <p:nvPr/>
                    </p:nvGrpSpPr>
                    <p:grpSpPr bwMode="auto">
                      <a:xfrm>
                        <a:off x="3648" y="2635"/>
                        <a:ext cx="78" cy="25"/>
                        <a:chOff x="3648" y="2635"/>
                        <a:chExt cx="78" cy="25"/>
                      </a:xfrm>
                    </p:grpSpPr>
                    <p:grpSp>
                      <p:nvGrpSpPr>
                        <p:cNvPr id="64528" name="Group 529"/>
                        <p:cNvGrpSpPr>
                          <a:grpSpLocks/>
                        </p:cNvGrpSpPr>
                        <p:nvPr/>
                      </p:nvGrpSpPr>
                      <p:grpSpPr bwMode="auto">
                        <a:xfrm>
                          <a:off x="3648" y="2635"/>
                          <a:ext cx="38" cy="25"/>
                          <a:chOff x="3648" y="2635"/>
                          <a:chExt cx="38" cy="25"/>
                        </a:xfrm>
                      </p:grpSpPr>
                      <p:grpSp>
                        <p:nvGrpSpPr>
                          <p:cNvPr id="64529" name="Group 521"/>
                          <p:cNvGrpSpPr>
                            <a:grpSpLocks/>
                          </p:cNvGrpSpPr>
                          <p:nvPr/>
                        </p:nvGrpSpPr>
                        <p:grpSpPr bwMode="auto">
                          <a:xfrm>
                            <a:off x="3648" y="2635"/>
                            <a:ext cx="18" cy="25"/>
                            <a:chOff x="3648" y="2635"/>
                            <a:chExt cx="18" cy="25"/>
                          </a:xfrm>
                        </p:grpSpPr>
                        <p:grpSp>
                          <p:nvGrpSpPr>
                            <p:cNvPr id="64530" name="Group 517"/>
                            <p:cNvGrpSpPr>
                              <a:grpSpLocks/>
                            </p:cNvGrpSpPr>
                            <p:nvPr/>
                          </p:nvGrpSpPr>
                          <p:grpSpPr bwMode="auto">
                            <a:xfrm>
                              <a:off x="3648" y="2635"/>
                              <a:ext cx="8" cy="25"/>
                              <a:chOff x="3648" y="2635"/>
                              <a:chExt cx="8" cy="25"/>
                            </a:xfrm>
                          </p:grpSpPr>
                          <p:sp>
                            <p:nvSpPr>
                              <p:cNvPr id="65027" name="Rectangle 515"/>
                              <p:cNvSpPr>
                                <a:spLocks noChangeArrowheads="1"/>
                              </p:cNvSpPr>
                              <p:nvPr/>
                            </p:nvSpPr>
                            <p:spPr bwMode="auto">
                              <a:xfrm>
                                <a:off x="3648" y="2635"/>
                                <a:ext cx="3" cy="25"/>
                              </a:xfrm>
                              <a:prstGeom prst="rect">
                                <a:avLst/>
                              </a:prstGeom>
                              <a:solidFill>
                                <a:srgbClr val="000000"/>
                              </a:solidFill>
                              <a:ln w="9525">
                                <a:noFill/>
                                <a:miter lim="800000"/>
                                <a:headEnd/>
                                <a:tailEnd/>
                              </a:ln>
                            </p:spPr>
                            <p:txBody>
                              <a:bodyPr/>
                              <a:lstStyle/>
                              <a:p>
                                <a:endParaRPr lang="en-US"/>
                              </a:p>
                            </p:txBody>
                          </p:sp>
                          <p:sp>
                            <p:nvSpPr>
                              <p:cNvPr id="65028" name="Rectangle 516"/>
                              <p:cNvSpPr>
                                <a:spLocks noChangeArrowheads="1"/>
                              </p:cNvSpPr>
                              <p:nvPr/>
                            </p:nvSpPr>
                            <p:spPr bwMode="auto">
                              <a:xfrm>
                                <a:off x="3653" y="2635"/>
                                <a:ext cx="3" cy="25"/>
                              </a:xfrm>
                              <a:prstGeom prst="rect">
                                <a:avLst/>
                              </a:prstGeom>
                              <a:solidFill>
                                <a:srgbClr val="000000"/>
                              </a:solidFill>
                              <a:ln w="9525">
                                <a:noFill/>
                                <a:miter lim="800000"/>
                                <a:headEnd/>
                                <a:tailEnd/>
                              </a:ln>
                            </p:spPr>
                            <p:txBody>
                              <a:bodyPr/>
                              <a:lstStyle/>
                              <a:p>
                                <a:endParaRPr lang="en-US"/>
                              </a:p>
                            </p:txBody>
                          </p:sp>
                        </p:grpSp>
                        <p:grpSp>
                          <p:nvGrpSpPr>
                            <p:cNvPr id="64531" name="Group 520"/>
                            <p:cNvGrpSpPr>
                              <a:grpSpLocks/>
                            </p:cNvGrpSpPr>
                            <p:nvPr/>
                          </p:nvGrpSpPr>
                          <p:grpSpPr bwMode="auto">
                            <a:xfrm>
                              <a:off x="3659" y="2635"/>
                              <a:ext cx="7" cy="25"/>
                              <a:chOff x="3659" y="2635"/>
                              <a:chExt cx="7" cy="25"/>
                            </a:xfrm>
                          </p:grpSpPr>
                          <p:sp>
                            <p:nvSpPr>
                              <p:cNvPr id="65030" name="Rectangle 518"/>
                              <p:cNvSpPr>
                                <a:spLocks noChangeArrowheads="1"/>
                              </p:cNvSpPr>
                              <p:nvPr/>
                            </p:nvSpPr>
                            <p:spPr bwMode="auto">
                              <a:xfrm>
                                <a:off x="3659" y="2635"/>
                                <a:ext cx="2" cy="25"/>
                              </a:xfrm>
                              <a:prstGeom prst="rect">
                                <a:avLst/>
                              </a:prstGeom>
                              <a:solidFill>
                                <a:srgbClr val="000000"/>
                              </a:solidFill>
                              <a:ln w="9525">
                                <a:noFill/>
                                <a:miter lim="800000"/>
                                <a:headEnd/>
                                <a:tailEnd/>
                              </a:ln>
                            </p:spPr>
                            <p:txBody>
                              <a:bodyPr/>
                              <a:lstStyle/>
                              <a:p>
                                <a:endParaRPr lang="en-US"/>
                              </a:p>
                            </p:txBody>
                          </p:sp>
                          <p:sp>
                            <p:nvSpPr>
                              <p:cNvPr id="65031" name="Rectangle 519"/>
                              <p:cNvSpPr>
                                <a:spLocks noChangeArrowheads="1"/>
                              </p:cNvSpPr>
                              <p:nvPr/>
                            </p:nvSpPr>
                            <p:spPr bwMode="auto">
                              <a:xfrm>
                                <a:off x="3664" y="2635"/>
                                <a:ext cx="2" cy="25"/>
                              </a:xfrm>
                              <a:prstGeom prst="rect">
                                <a:avLst/>
                              </a:prstGeom>
                              <a:solidFill>
                                <a:srgbClr val="000000"/>
                              </a:solidFill>
                              <a:ln w="9525">
                                <a:noFill/>
                                <a:miter lim="800000"/>
                                <a:headEnd/>
                                <a:tailEnd/>
                              </a:ln>
                            </p:spPr>
                            <p:txBody>
                              <a:bodyPr/>
                              <a:lstStyle/>
                              <a:p>
                                <a:endParaRPr lang="en-US"/>
                              </a:p>
                            </p:txBody>
                          </p:sp>
                        </p:grpSp>
                      </p:grpSp>
                      <p:grpSp>
                        <p:nvGrpSpPr>
                          <p:cNvPr id="64532" name="Group 528"/>
                          <p:cNvGrpSpPr>
                            <a:grpSpLocks/>
                          </p:cNvGrpSpPr>
                          <p:nvPr/>
                        </p:nvGrpSpPr>
                        <p:grpSpPr bwMode="auto">
                          <a:xfrm>
                            <a:off x="3669" y="2635"/>
                            <a:ext cx="17" cy="25"/>
                            <a:chOff x="3669" y="2635"/>
                            <a:chExt cx="17" cy="25"/>
                          </a:xfrm>
                        </p:grpSpPr>
                        <p:grpSp>
                          <p:nvGrpSpPr>
                            <p:cNvPr id="64533" name="Group 524"/>
                            <p:cNvGrpSpPr>
                              <a:grpSpLocks/>
                            </p:cNvGrpSpPr>
                            <p:nvPr/>
                          </p:nvGrpSpPr>
                          <p:grpSpPr bwMode="auto">
                            <a:xfrm>
                              <a:off x="3669" y="2635"/>
                              <a:ext cx="7" cy="25"/>
                              <a:chOff x="3669" y="2635"/>
                              <a:chExt cx="7" cy="25"/>
                            </a:xfrm>
                          </p:grpSpPr>
                          <p:sp>
                            <p:nvSpPr>
                              <p:cNvPr id="65034" name="Rectangle 522"/>
                              <p:cNvSpPr>
                                <a:spLocks noChangeArrowheads="1"/>
                              </p:cNvSpPr>
                              <p:nvPr/>
                            </p:nvSpPr>
                            <p:spPr bwMode="auto">
                              <a:xfrm>
                                <a:off x="3669" y="2635"/>
                                <a:ext cx="2" cy="25"/>
                              </a:xfrm>
                              <a:prstGeom prst="rect">
                                <a:avLst/>
                              </a:prstGeom>
                              <a:solidFill>
                                <a:srgbClr val="000000"/>
                              </a:solidFill>
                              <a:ln w="9525">
                                <a:noFill/>
                                <a:miter lim="800000"/>
                                <a:headEnd/>
                                <a:tailEnd/>
                              </a:ln>
                            </p:spPr>
                            <p:txBody>
                              <a:bodyPr/>
                              <a:lstStyle/>
                              <a:p>
                                <a:endParaRPr lang="en-US"/>
                              </a:p>
                            </p:txBody>
                          </p:sp>
                          <p:sp>
                            <p:nvSpPr>
                              <p:cNvPr id="65035" name="Rectangle 523"/>
                              <p:cNvSpPr>
                                <a:spLocks noChangeArrowheads="1"/>
                              </p:cNvSpPr>
                              <p:nvPr/>
                            </p:nvSpPr>
                            <p:spPr bwMode="auto">
                              <a:xfrm>
                                <a:off x="3674" y="2635"/>
                                <a:ext cx="2" cy="25"/>
                              </a:xfrm>
                              <a:prstGeom prst="rect">
                                <a:avLst/>
                              </a:prstGeom>
                              <a:solidFill>
                                <a:srgbClr val="000000"/>
                              </a:solidFill>
                              <a:ln w="9525">
                                <a:noFill/>
                                <a:miter lim="800000"/>
                                <a:headEnd/>
                                <a:tailEnd/>
                              </a:ln>
                            </p:spPr>
                            <p:txBody>
                              <a:bodyPr/>
                              <a:lstStyle/>
                              <a:p>
                                <a:endParaRPr lang="en-US"/>
                              </a:p>
                            </p:txBody>
                          </p:sp>
                        </p:grpSp>
                        <p:grpSp>
                          <p:nvGrpSpPr>
                            <p:cNvPr id="64536" name="Group 527"/>
                            <p:cNvGrpSpPr>
                              <a:grpSpLocks/>
                            </p:cNvGrpSpPr>
                            <p:nvPr/>
                          </p:nvGrpSpPr>
                          <p:grpSpPr bwMode="auto">
                            <a:xfrm>
                              <a:off x="3678" y="2635"/>
                              <a:ext cx="8" cy="25"/>
                              <a:chOff x="3678" y="2635"/>
                              <a:chExt cx="8" cy="25"/>
                            </a:xfrm>
                          </p:grpSpPr>
                          <p:sp>
                            <p:nvSpPr>
                              <p:cNvPr id="65037" name="Rectangle 525"/>
                              <p:cNvSpPr>
                                <a:spLocks noChangeArrowheads="1"/>
                              </p:cNvSpPr>
                              <p:nvPr/>
                            </p:nvSpPr>
                            <p:spPr bwMode="auto">
                              <a:xfrm>
                                <a:off x="3678" y="2635"/>
                                <a:ext cx="3" cy="25"/>
                              </a:xfrm>
                              <a:prstGeom prst="rect">
                                <a:avLst/>
                              </a:prstGeom>
                              <a:solidFill>
                                <a:srgbClr val="000000"/>
                              </a:solidFill>
                              <a:ln w="9525">
                                <a:noFill/>
                                <a:miter lim="800000"/>
                                <a:headEnd/>
                                <a:tailEnd/>
                              </a:ln>
                            </p:spPr>
                            <p:txBody>
                              <a:bodyPr/>
                              <a:lstStyle/>
                              <a:p>
                                <a:endParaRPr lang="en-US"/>
                              </a:p>
                            </p:txBody>
                          </p:sp>
                          <p:sp>
                            <p:nvSpPr>
                              <p:cNvPr id="65038" name="Rectangle 526"/>
                              <p:cNvSpPr>
                                <a:spLocks noChangeArrowheads="1"/>
                              </p:cNvSpPr>
                              <p:nvPr/>
                            </p:nvSpPr>
                            <p:spPr bwMode="auto">
                              <a:xfrm>
                                <a:off x="3684" y="2635"/>
                                <a:ext cx="2" cy="25"/>
                              </a:xfrm>
                              <a:prstGeom prst="rect">
                                <a:avLst/>
                              </a:prstGeom>
                              <a:solidFill>
                                <a:srgbClr val="000000"/>
                              </a:solidFill>
                              <a:ln w="9525">
                                <a:noFill/>
                                <a:miter lim="800000"/>
                                <a:headEnd/>
                                <a:tailEnd/>
                              </a:ln>
                            </p:spPr>
                            <p:txBody>
                              <a:bodyPr/>
                              <a:lstStyle/>
                              <a:p>
                                <a:endParaRPr lang="en-US"/>
                              </a:p>
                            </p:txBody>
                          </p:sp>
                        </p:grpSp>
                      </p:grpSp>
                    </p:grpSp>
                    <p:grpSp>
                      <p:nvGrpSpPr>
                        <p:cNvPr id="64539" name="Group 544"/>
                        <p:cNvGrpSpPr>
                          <a:grpSpLocks/>
                        </p:cNvGrpSpPr>
                        <p:nvPr/>
                      </p:nvGrpSpPr>
                      <p:grpSpPr bwMode="auto">
                        <a:xfrm>
                          <a:off x="3689" y="2635"/>
                          <a:ext cx="37" cy="25"/>
                          <a:chOff x="3689" y="2635"/>
                          <a:chExt cx="37" cy="25"/>
                        </a:xfrm>
                      </p:grpSpPr>
                      <p:grpSp>
                        <p:nvGrpSpPr>
                          <p:cNvPr id="64540" name="Group 536"/>
                          <p:cNvGrpSpPr>
                            <a:grpSpLocks/>
                          </p:cNvGrpSpPr>
                          <p:nvPr/>
                        </p:nvGrpSpPr>
                        <p:grpSpPr bwMode="auto">
                          <a:xfrm>
                            <a:off x="3689" y="2635"/>
                            <a:ext cx="17" cy="25"/>
                            <a:chOff x="3689" y="2635"/>
                            <a:chExt cx="17" cy="25"/>
                          </a:xfrm>
                        </p:grpSpPr>
                        <p:grpSp>
                          <p:nvGrpSpPr>
                            <p:cNvPr id="64543" name="Group 532"/>
                            <p:cNvGrpSpPr>
                              <a:grpSpLocks/>
                            </p:cNvGrpSpPr>
                            <p:nvPr/>
                          </p:nvGrpSpPr>
                          <p:grpSpPr bwMode="auto">
                            <a:xfrm>
                              <a:off x="3689" y="2635"/>
                              <a:ext cx="7" cy="25"/>
                              <a:chOff x="3689" y="2635"/>
                              <a:chExt cx="7" cy="25"/>
                            </a:xfrm>
                          </p:grpSpPr>
                          <p:sp>
                            <p:nvSpPr>
                              <p:cNvPr id="65042" name="Rectangle 530"/>
                              <p:cNvSpPr>
                                <a:spLocks noChangeArrowheads="1"/>
                              </p:cNvSpPr>
                              <p:nvPr/>
                            </p:nvSpPr>
                            <p:spPr bwMode="auto">
                              <a:xfrm>
                                <a:off x="3689" y="2635"/>
                                <a:ext cx="2" cy="25"/>
                              </a:xfrm>
                              <a:prstGeom prst="rect">
                                <a:avLst/>
                              </a:prstGeom>
                              <a:solidFill>
                                <a:srgbClr val="000000"/>
                              </a:solidFill>
                              <a:ln w="9525">
                                <a:noFill/>
                                <a:miter lim="800000"/>
                                <a:headEnd/>
                                <a:tailEnd/>
                              </a:ln>
                            </p:spPr>
                            <p:txBody>
                              <a:bodyPr/>
                              <a:lstStyle/>
                              <a:p>
                                <a:endParaRPr lang="en-US"/>
                              </a:p>
                            </p:txBody>
                          </p:sp>
                          <p:sp>
                            <p:nvSpPr>
                              <p:cNvPr id="65043" name="Rectangle 531"/>
                              <p:cNvSpPr>
                                <a:spLocks noChangeArrowheads="1"/>
                              </p:cNvSpPr>
                              <p:nvPr/>
                            </p:nvSpPr>
                            <p:spPr bwMode="auto">
                              <a:xfrm>
                                <a:off x="3694" y="2635"/>
                                <a:ext cx="2" cy="25"/>
                              </a:xfrm>
                              <a:prstGeom prst="rect">
                                <a:avLst/>
                              </a:prstGeom>
                              <a:solidFill>
                                <a:srgbClr val="000000"/>
                              </a:solidFill>
                              <a:ln w="9525">
                                <a:noFill/>
                                <a:miter lim="800000"/>
                                <a:headEnd/>
                                <a:tailEnd/>
                              </a:ln>
                            </p:spPr>
                            <p:txBody>
                              <a:bodyPr/>
                              <a:lstStyle/>
                              <a:p>
                                <a:endParaRPr lang="en-US"/>
                              </a:p>
                            </p:txBody>
                          </p:sp>
                        </p:grpSp>
                        <p:grpSp>
                          <p:nvGrpSpPr>
                            <p:cNvPr id="65859" name="Group 535"/>
                            <p:cNvGrpSpPr>
                              <a:grpSpLocks/>
                            </p:cNvGrpSpPr>
                            <p:nvPr/>
                          </p:nvGrpSpPr>
                          <p:grpSpPr bwMode="auto">
                            <a:xfrm>
                              <a:off x="3699" y="2635"/>
                              <a:ext cx="7" cy="25"/>
                              <a:chOff x="3699" y="2635"/>
                              <a:chExt cx="7" cy="25"/>
                            </a:xfrm>
                          </p:grpSpPr>
                          <p:sp>
                            <p:nvSpPr>
                              <p:cNvPr id="65045" name="Rectangle 533"/>
                              <p:cNvSpPr>
                                <a:spLocks noChangeArrowheads="1"/>
                              </p:cNvSpPr>
                              <p:nvPr/>
                            </p:nvSpPr>
                            <p:spPr bwMode="auto">
                              <a:xfrm>
                                <a:off x="3699" y="2635"/>
                                <a:ext cx="2" cy="25"/>
                              </a:xfrm>
                              <a:prstGeom prst="rect">
                                <a:avLst/>
                              </a:prstGeom>
                              <a:solidFill>
                                <a:srgbClr val="000000"/>
                              </a:solidFill>
                              <a:ln w="9525">
                                <a:noFill/>
                                <a:miter lim="800000"/>
                                <a:headEnd/>
                                <a:tailEnd/>
                              </a:ln>
                            </p:spPr>
                            <p:txBody>
                              <a:bodyPr/>
                              <a:lstStyle/>
                              <a:p>
                                <a:endParaRPr lang="en-US"/>
                              </a:p>
                            </p:txBody>
                          </p:sp>
                          <p:sp>
                            <p:nvSpPr>
                              <p:cNvPr id="65046" name="Rectangle 534"/>
                              <p:cNvSpPr>
                                <a:spLocks noChangeArrowheads="1"/>
                              </p:cNvSpPr>
                              <p:nvPr/>
                            </p:nvSpPr>
                            <p:spPr bwMode="auto">
                              <a:xfrm>
                                <a:off x="3704" y="2635"/>
                                <a:ext cx="2" cy="25"/>
                              </a:xfrm>
                              <a:prstGeom prst="rect">
                                <a:avLst/>
                              </a:prstGeom>
                              <a:solidFill>
                                <a:srgbClr val="000000"/>
                              </a:solidFill>
                              <a:ln w="9525">
                                <a:noFill/>
                                <a:miter lim="800000"/>
                                <a:headEnd/>
                                <a:tailEnd/>
                              </a:ln>
                            </p:spPr>
                            <p:txBody>
                              <a:bodyPr/>
                              <a:lstStyle/>
                              <a:p>
                                <a:endParaRPr lang="en-US"/>
                              </a:p>
                            </p:txBody>
                          </p:sp>
                        </p:grpSp>
                      </p:grpSp>
                      <p:grpSp>
                        <p:nvGrpSpPr>
                          <p:cNvPr id="65866" name="Group 543"/>
                          <p:cNvGrpSpPr>
                            <a:grpSpLocks/>
                          </p:cNvGrpSpPr>
                          <p:nvPr/>
                        </p:nvGrpSpPr>
                        <p:grpSpPr bwMode="auto">
                          <a:xfrm>
                            <a:off x="3709" y="2635"/>
                            <a:ext cx="17" cy="25"/>
                            <a:chOff x="3709" y="2635"/>
                            <a:chExt cx="17" cy="25"/>
                          </a:xfrm>
                        </p:grpSpPr>
                        <p:grpSp>
                          <p:nvGrpSpPr>
                            <p:cNvPr id="65867" name="Group 539"/>
                            <p:cNvGrpSpPr>
                              <a:grpSpLocks/>
                            </p:cNvGrpSpPr>
                            <p:nvPr/>
                          </p:nvGrpSpPr>
                          <p:grpSpPr bwMode="auto">
                            <a:xfrm>
                              <a:off x="3709" y="2635"/>
                              <a:ext cx="7" cy="25"/>
                              <a:chOff x="3709" y="2635"/>
                              <a:chExt cx="7" cy="25"/>
                            </a:xfrm>
                          </p:grpSpPr>
                          <p:sp>
                            <p:nvSpPr>
                              <p:cNvPr id="65049" name="Rectangle 537"/>
                              <p:cNvSpPr>
                                <a:spLocks noChangeArrowheads="1"/>
                              </p:cNvSpPr>
                              <p:nvPr/>
                            </p:nvSpPr>
                            <p:spPr bwMode="auto">
                              <a:xfrm>
                                <a:off x="3709" y="2635"/>
                                <a:ext cx="2" cy="25"/>
                              </a:xfrm>
                              <a:prstGeom prst="rect">
                                <a:avLst/>
                              </a:prstGeom>
                              <a:solidFill>
                                <a:srgbClr val="000000"/>
                              </a:solidFill>
                              <a:ln w="9525">
                                <a:noFill/>
                                <a:miter lim="800000"/>
                                <a:headEnd/>
                                <a:tailEnd/>
                              </a:ln>
                            </p:spPr>
                            <p:txBody>
                              <a:bodyPr/>
                              <a:lstStyle/>
                              <a:p>
                                <a:endParaRPr lang="en-US"/>
                              </a:p>
                            </p:txBody>
                          </p:sp>
                          <p:sp>
                            <p:nvSpPr>
                              <p:cNvPr id="65050" name="Rectangle 538"/>
                              <p:cNvSpPr>
                                <a:spLocks noChangeArrowheads="1"/>
                              </p:cNvSpPr>
                              <p:nvPr/>
                            </p:nvSpPr>
                            <p:spPr bwMode="auto">
                              <a:xfrm>
                                <a:off x="3714" y="2635"/>
                                <a:ext cx="2" cy="25"/>
                              </a:xfrm>
                              <a:prstGeom prst="rect">
                                <a:avLst/>
                              </a:prstGeom>
                              <a:solidFill>
                                <a:srgbClr val="000000"/>
                              </a:solidFill>
                              <a:ln w="9525">
                                <a:noFill/>
                                <a:miter lim="800000"/>
                                <a:headEnd/>
                                <a:tailEnd/>
                              </a:ln>
                            </p:spPr>
                            <p:txBody>
                              <a:bodyPr/>
                              <a:lstStyle/>
                              <a:p>
                                <a:endParaRPr lang="en-US"/>
                              </a:p>
                            </p:txBody>
                          </p:sp>
                        </p:grpSp>
                        <p:grpSp>
                          <p:nvGrpSpPr>
                            <p:cNvPr id="65868" name="Group 542"/>
                            <p:cNvGrpSpPr>
                              <a:grpSpLocks/>
                            </p:cNvGrpSpPr>
                            <p:nvPr/>
                          </p:nvGrpSpPr>
                          <p:grpSpPr bwMode="auto">
                            <a:xfrm>
                              <a:off x="3719" y="2635"/>
                              <a:ext cx="7" cy="25"/>
                              <a:chOff x="3719" y="2635"/>
                              <a:chExt cx="7" cy="25"/>
                            </a:xfrm>
                          </p:grpSpPr>
                          <p:sp>
                            <p:nvSpPr>
                              <p:cNvPr id="65052" name="Rectangle 540"/>
                              <p:cNvSpPr>
                                <a:spLocks noChangeArrowheads="1"/>
                              </p:cNvSpPr>
                              <p:nvPr/>
                            </p:nvSpPr>
                            <p:spPr bwMode="auto">
                              <a:xfrm>
                                <a:off x="3719" y="2635"/>
                                <a:ext cx="2" cy="25"/>
                              </a:xfrm>
                              <a:prstGeom prst="rect">
                                <a:avLst/>
                              </a:prstGeom>
                              <a:solidFill>
                                <a:srgbClr val="000000"/>
                              </a:solidFill>
                              <a:ln w="9525">
                                <a:noFill/>
                                <a:miter lim="800000"/>
                                <a:headEnd/>
                                <a:tailEnd/>
                              </a:ln>
                            </p:spPr>
                            <p:txBody>
                              <a:bodyPr/>
                              <a:lstStyle/>
                              <a:p>
                                <a:endParaRPr lang="en-US"/>
                              </a:p>
                            </p:txBody>
                          </p:sp>
                          <p:sp>
                            <p:nvSpPr>
                              <p:cNvPr id="65053" name="Rectangle 541"/>
                              <p:cNvSpPr>
                                <a:spLocks noChangeArrowheads="1"/>
                              </p:cNvSpPr>
                              <p:nvPr/>
                            </p:nvSpPr>
                            <p:spPr bwMode="auto">
                              <a:xfrm>
                                <a:off x="3724" y="2635"/>
                                <a:ext cx="2" cy="25"/>
                              </a:xfrm>
                              <a:prstGeom prst="rect">
                                <a:avLst/>
                              </a:prstGeom>
                              <a:solidFill>
                                <a:srgbClr val="000000"/>
                              </a:solidFill>
                              <a:ln w="9525">
                                <a:noFill/>
                                <a:miter lim="800000"/>
                                <a:headEnd/>
                                <a:tailEnd/>
                              </a:ln>
                            </p:spPr>
                            <p:txBody>
                              <a:bodyPr/>
                              <a:lstStyle/>
                              <a:p>
                                <a:endParaRPr lang="en-US"/>
                              </a:p>
                            </p:txBody>
                          </p:sp>
                        </p:grpSp>
                      </p:grpSp>
                    </p:grpSp>
                  </p:grpSp>
                </p:grpSp>
              </p:grpSp>
            </p:grpSp>
            <p:grpSp>
              <p:nvGrpSpPr>
                <p:cNvPr id="65871" name="Group 553"/>
                <p:cNvGrpSpPr>
                  <a:grpSpLocks/>
                </p:cNvGrpSpPr>
                <p:nvPr/>
              </p:nvGrpSpPr>
              <p:grpSpPr bwMode="auto">
                <a:xfrm>
                  <a:off x="3403" y="2559"/>
                  <a:ext cx="321" cy="59"/>
                  <a:chOff x="3403" y="2559"/>
                  <a:chExt cx="321" cy="59"/>
                </a:xfrm>
              </p:grpSpPr>
              <p:sp>
                <p:nvSpPr>
                  <p:cNvPr id="65061" name="Rectangle 549"/>
                  <p:cNvSpPr>
                    <a:spLocks noChangeArrowheads="1"/>
                  </p:cNvSpPr>
                  <p:nvPr/>
                </p:nvSpPr>
                <p:spPr bwMode="auto">
                  <a:xfrm>
                    <a:off x="3403" y="2559"/>
                    <a:ext cx="70" cy="59"/>
                  </a:xfrm>
                  <a:prstGeom prst="rect">
                    <a:avLst/>
                  </a:prstGeom>
                  <a:solidFill>
                    <a:srgbClr val="C0C0C0"/>
                  </a:solidFill>
                  <a:ln w="3175">
                    <a:solidFill>
                      <a:srgbClr val="000000"/>
                    </a:solidFill>
                    <a:miter lim="800000"/>
                    <a:headEnd/>
                    <a:tailEnd/>
                  </a:ln>
                </p:spPr>
                <p:txBody>
                  <a:bodyPr/>
                  <a:lstStyle/>
                  <a:p>
                    <a:endParaRPr lang="en-US"/>
                  </a:p>
                </p:txBody>
              </p:sp>
              <p:sp>
                <p:nvSpPr>
                  <p:cNvPr id="65062" name="Rectangle 550"/>
                  <p:cNvSpPr>
                    <a:spLocks noChangeArrowheads="1"/>
                  </p:cNvSpPr>
                  <p:nvPr/>
                </p:nvSpPr>
                <p:spPr bwMode="auto">
                  <a:xfrm>
                    <a:off x="3473" y="2559"/>
                    <a:ext cx="98" cy="59"/>
                  </a:xfrm>
                  <a:prstGeom prst="rect">
                    <a:avLst/>
                  </a:prstGeom>
                  <a:solidFill>
                    <a:srgbClr val="C0C0C0"/>
                  </a:solidFill>
                  <a:ln w="3175">
                    <a:solidFill>
                      <a:srgbClr val="000000"/>
                    </a:solidFill>
                    <a:miter lim="800000"/>
                    <a:headEnd/>
                    <a:tailEnd/>
                  </a:ln>
                </p:spPr>
                <p:txBody>
                  <a:bodyPr/>
                  <a:lstStyle/>
                  <a:p>
                    <a:endParaRPr lang="en-US"/>
                  </a:p>
                </p:txBody>
              </p:sp>
              <p:sp>
                <p:nvSpPr>
                  <p:cNvPr id="65063" name="Rectangle 551"/>
                  <p:cNvSpPr>
                    <a:spLocks noChangeArrowheads="1"/>
                  </p:cNvSpPr>
                  <p:nvPr/>
                </p:nvSpPr>
                <p:spPr bwMode="auto">
                  <a:xfrm>
                    <a:off x="3572" y="2559"/>
                    <a:ext cx="106" cy="59"/>
                  </a:xfrm>
                  <a:prstGeom prst="rect">
                    <a:avLst/>
                  </a:prstGeom>
                  <a:solidFill>
                    <a:srgbClr val="C0C0C0"/>
                  </a:solidFill>
                  <a:ln w="3175">
                    <a:solidFill>
                      <a:srgbClr val="000000"/>
                    </a:solidFill>
                    <a:miter lim="800000"/>
                    <a:headEnd/>
                    <a:tailEnd/>
                  </a:ln>
                </p:spPr>
                <p:txBody>
                  <a:bodyPr/>
                  <a:lstStyle/>
                  <a:p>
                    <a:endParaRPr lang="en-US"/>
                  </a:p>
                </p:txBody>
              </p:sp>
              <p:sp>
                <p:nvSpPr>
                  <p:cNvPr id="65064" name="Rectangle 552"/>
                  <p:cNvSpPr>
                    <a:spLocks noChangeArrowheads="1"/>
                  </p:cNvSpPr>
                  <p:nvPr/>
                </p:nvSpPr>
                <p:spPr bwMode="auto">
                  <a:xfrm>
                    <a:off x="3679" y="2559"/>
                    <a:ext cx="45" cy="59"/>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873" name="Group 560"/>
              <p:cNvGrpSpPr>
                <a:grpSpLocks/>
              </p:cNvGrpSpPr>
              <p:nvPr/>
            </p:nvGrpSpPr>
            <p:grpSpPr bwMode="auto">
              <a:xfrm>
                <a:off x="3684" y="2565"/>
                <a:ext cx="31" cy="29"/>
                <a:chOff x="3684" y="2565"/>
                <a:chExt cx="31" cy="29"/>
              </a:xfrm>
            </p:grpSpPr>
            <p:sp>
              <p:nvSpPr>
                <p:cNvPr id="65067" name="Rectangle 555"/>
                <p:cNvSpPr>
                  <a:spLocks noChangeArrowheads="1"/>
                </p:cNvSpPr>
                <p:nvPr/>
              </p:nvSpPr>
              <p:spPr bwMode="auto">
                <a:xfrm>
                  <a:off x="3698" y="2565"/>
                  <a:ext cx="17" cy="29"/>
                </a:xfrm>
                <a:prstGeom prst="rect">
                  <a:avLst/>
                </a:prstGeom>
                <a:solidFill>
                  <a:srgbClr val="000000"/>
                </a:solidFill>
                <a:ln w="3175">
                  <a:solidFill>
                    <a:srgbClr val="000000"/>
                  </a:solidFill>
                  <a:miter lim="800000"/>
                  <a:headEnd/>
                  <a:tailEnd/>
                </a:ln>
              </p:spPr>
              <p:txBody>
                <a:bodyPr/>
                <a:lstStyle/>
                <a:p>
                  <a:endParaRPr lang="en-US"/>
                </a:p>
              </p:txBody>
            </p:sp>
            <p:sp>
              <p:nvSpPr>
                <p:cNvPr id="65068" name="Rectangle 556"/>
                <p:cNvSpPr>
                  <a:spLocks noChangeArrowheads="1"/>
                </p:cNvSpPr>
                <p:nvPr/>
              </p:nvSpPr>
              <p:spPr bwMode="auto">
                <a:xfrm>
                  <a:off x="3700" y="2574"/>
                  <a:ext cx="13" cy="5"/>
                </a:xfrm>
                <a:prstGeom prst="rect">
                  <a:avLst/>
                </a:prstGeom>
                <a:solidFill>
                  <a:srgbClr val="C0C0C0"/>
                </a:solidFill>
                <a:ln w="3175">
                  <a:solidFill>
                    <a:srgbClr val="000000"/>
                  </a:solidFill>
                  <a:miter lim="800000"/>
                  <a:headEnd/>
                  <a:tailEnd/>
                </a:ln>
              </p:spPr>
              <p:txBody>
                <a:bodyPr/>
                <a:lstStyle/>
                <a:p>
                  <a:endParaRPr lang="en-US"/>
                </a:p>
              </p:txBody>
            </p:sp>
            <p:grpSp>
              <p:nvGrpSpPr>
                <p:cNvPr id="65877" name="Group 559"/>
                <p:cNvGrpSpPr>
                  <a:grpSpLocks/>
                </p:cNvGrpSpPr>
                <p:nvPr/>
              </p:nvGrpSpPr>
              <p:grpSpPr bwMode="auto">
                <a:xfrm>
                  <a:off x="3684" y="2569"/>
                  <a:ext cx="6" cy="18"/>
                  <a:chOff x="3684" y="2569"/>
                  <a:chExt cx="6" cy="18"/>
                </a:xfrm>
              </p:grpSpPr>
              <p:sp>
                <p:nvSpPr>
                  <p:cNvPr id="65069" name="Rectangle 557"/>
                  <p:cNvSpPr>
                    <a:spLocks noChangeArrowheads="1"/>
                  </p:cNvSpPr>
                  <p:nvPr/>
                </p:nvSpPr>
                <p:spPr bwMode="auto">
                  <a:xfrm>
                    <a:off x="3684" y="2569"/>
                    <a:ext cx="6" cy="2"/>
                  </a:xfrm>
                  <a:prstGeom prst="rect">
                    <a:avLst/>
                  </a:prstGeom>
                  <a:solidFill>
                    <a:srgbClr val="C0C0C0"/>
                  </a:solidFill>
                  <a:ln w="3175">
                    <a:solidFill>
                      <a:srgbClr val="000000"/>
                    </a:solidFill>
                    <a:miter lim="800000"/>
                    <a:headEnd/>
                    <a:tailEnd/>
                  </a:ln>
                </p:spPr>
                <p:txBody>
                  <a:bodyPr/>
                  <a:lstStyle/>
                  <a:p>
                    <a:endParaRPr lang="en-US"/>
                  </a:p>
                </p:txBody>
              </p:sp>
              <p:sp>
                <p:nvSpPr>
                  <p:cNvPr id="65070" name="Rectangle 558"/>
                  <p:cNvSpPr>
                    <a:spLocks noChangeArrowheads="1"/>
                  </p:cNvSpPr>
                  <p:nvPr/>
                </p:nvSpPr>
                <p:spPr bwMode="auto">
                  <a:xfrm>
                    <a:off x="3684" y="2584"/>
                    <a:ext cx="6" cy="3"/>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879" name="Group 567"/>
              <p:cNvGrpSpPr>
                <a:grpSpLocks/>
              </p:cNvGrpSpPr>
              <p:nvPr/>
            </p:nvGrpSpPr>
            <p:grpSpPr bwMode="auto">
              <a:xfrm>
                <a:off x="3476" y="2567"/>
                <a:ext cx="90" cy="39"/>
                <a:chOff x="3476" y="2567"/>
                <a:chExt cx="90" cy="39"/>
              </a:xfrm>
            </p:grpSpPr>
            <p:grpSp>
              <p:nvGrpSpPr>
                <p:cNvPr id="65880" name="Group 564"/>
                <p:cNvGrpSpPr>
                  <a:grpSpLocks/>
                </p:cNvGrpSpPr>
                <p:nvPr/>
              </p:nvGrpSpPr>
              <p:grpSpPr bwMode="auto">
                <a:xfrm>
                  <a:off x="3479" y="2567"/>
                  <a:ext cx="87" cy="21"/>
                  <a:chOff x="3479" y="2567"/>
                  <a:chExt cx="87" cy="21"/>
                </a:xfrm>
              </p:grpSpPr>
              <p:sp>
                <p:nvSpPr>
                  <p:cNvPr id="65073" name="Rectangle 561"/>
                  <p:cNvSpPr>
                    <a:spLocks noChangeArrowheads="1"/>
                  </p:cNvSpPr>
                  <p:nvPr/>
                </p:nvSpPr>
                <p:spPr bwMode="auto">
                  <a:xfrm>
                    <a:off x="3505" y="2567"/>
                    <a:ext cx="35" cy="21"/>
                  </a:xfrm>
                  <a:prstGeom prst="rect">
                    <a:avLst/>
                  </a:prstGeom>
                  <a:solidFill>
                    <a:srgbClr val="808080"/>
                  </a:solidFill>
                  <a:ln w="3175">
                    <a:solidFill>
                      <a:srgbClr val="000000"/>
                    </a:solidFill>
                    <a:miter lim="800000"/>
                    <a:headEnd/>
                    <a:tailEnd/>
                  </a:ln>
                </p:spPr>
                <p:txBody>
                  <a:bodyPr/>
                  <a:lstStyle/>
                  <a:p>
                    <a:endParaRPr lang="en-US"/>
                  </a:p>
                </p:txBody>
              </p:sp>
              <p:sp>
                <p:nvSpPr>
                  <p:cNvPr id="65074" name="Rectangle 562"/>
                  <p:cNvSpPr>
                    <a:spLocks noChangeArrowheads="1"/>
                  </p:cNvSpPr>
                  <p:nvPr/>
                </p:nvSpPr>
                <p:spPr bwMode="auto">
                  <a:xfrm>
                    <a:off x="3505" y="2576"/>
                    <a:ext cx="35" cy="12"/>
                  </a:xfrm>
                  <a:prstGeom prst="rect">
                    <a:avLst/>
                  </a:prstGeom>
                  <a:solidFill>
                    <a:srgbClr val="000000"/>
                  </a:solidFill>
                  <a:ln w="3175">
                    <a:solidFill>
                      <a:srgbClr val="000000"/>
                    </a:solidFill>
                    <a:miter lim="800000"/>
                    <a:headEnd/>
                    <a:tailEnd/>
                  </a:ln>
                </p:spPr>
                <p:txBody>
                  <a:bodyPr/>
                  <a:lstStyle/>
                  <a:p>
                    <a:endParaRPr lang="en-US"/>
                  </a:p>
                </p:txBody>
              </p:sp>
              <p:sp>
                <p:nvSpPr>
                  <p:cNvPr id="65075" name="Rectangle 563"/>
                  <p:cNvSpPr>
                    <a:spLocks noChangeArrowheads="1"/>
                  </p:cNvSpPr>
                  <p:nvPr/>
                </p:nvSpPr>
                <p:spPr bwMode="auto">
                  <a:xfrm>
                    <a:off x="3479" y="2576"/>
                    <a:ext cx="87" cy="7"/>
                  </a:xfrm>
                  <a:prstGeom prst="rect">
                    <a:avLst/>
                  </a:prstGeom>
                  <a:solidFill>
                    <a:srgbClr val="000000"/>
                  </a:solidFill>
                  <a:ln w="9525">
                    <a:noFill/>
                    <a:miter lim="800000"/>
                    <a:headEnd/>
                    <a:tailEnd/>
                  </a:ln>
                </p:spPr>
                <p:txBody>
                  <a:bodyPr/>
                  <a:lstStyle/>
                  <a:p>
                    <a:endParaRPr lang="en-US"/>
                  </a:p>
                </p:txBody>
              </p:sp>
            </p:grpSp>
            <p:sp>
              <p:nvSpPr>
                <p:cNvPr id="65077" name="Rectangle 565"/>
                <p:cNvSpPr>
                  <a:spLocks noChangeArrowheads="1"/>
                </p:cNvSpPr>
                <p:nvPr/>
              </p:nvSpPr>
              <p:spPr bwMode="auto">
                <a:xfrm>
                  <a:off x="3476" y="2568"/>
                  <a:ext cx="8" cy="2"/>
                </a:xfrm>
                <a:prstGeom prst="rect">
                  <a:avLst/>
                </a:prstGeom>
                <a:solidFill>
                  <a:srgbClr val="008000"/>
                </a:solidFill>
                <a:ln w="3175">
                  <a:solidFill>
                    <a:srgbClr val="000000"/>
                  </a:solidFill>
                  <a:miter lim="800000"/>
                  <a:headEnd/>
                  <a:tailEnd/>
                </a:ln>
              </p:spPr>
              <p:txBody>
                <a:bodyPr/>
                <a:lstStyle/>
                <a:p>
                  <a:endParaRPr lang="en-US"/>
                </a:p>
              </p:txBody>
            </p:sp>
            <p:sp>
              <p:nvSpPr>
                <p:cNvPr id="65078" name="Rectangle 566"/>
                <p:cNvSpPr>
                  <a:spLocks noChangeArrowheads="1"/>
                </p:cNvSpPr>
                <p:nvPr/>
              </p:nvSpPr>
              <p:spPr bwMode="auto">
                <a:xfrm>
                  <a:off x="3549" y="2596"/>
                  <a:ext cx="11" cy="10"/>
                </a:xfrm>
                <a:prstGeom prst="rect">
                  <a:avLst/>
                </a:prstGeom>
                <a:solidFill>
                  <a:srgbClr val="000000"/>
                </a:solidFill>
                <a:ln w="3175">
                  <a:solidFill>
                    <a:srgbClr val="000000"/>
                  </a:solidFill>
                  <a:miter lim="800000"/>
                  <a:headEnd/>
                  <a:tailEnd/>
                </a:ln>
              </p:spPr>
              <p:txBody>
                <a:bodyPr/>
                <a:lstStyle/>
                <a:p>
                  <a:endParaRPr lang="en-US"/>
                </a:p>
              </p:txBody>
            </p:sp>
          </p:grpSp>
          <p:grpSp>
            <p:nvGrpSpPr>
              <p:cNvPr id="65881" name="Group 598"/>
              <p:cNvGrpSpPr>
                <a:grpSpLocks/>
              </p:cNvGrpSpPr>
              <p:nvPr/>
            </p:nvGrpSpPr>
            <p:grpSpPr bwMode="auto">
              <a:xfrm>
                <a:off x="3408" y="2602"/>
                <a:ext cx="59" cy="13"/>
                <a:chOff x="3408" y="2602"/>
                <a:chExt cx="59" cy="13"/>
              </a:xfrm>
            </p:grpSpPr>
            <p:grpSp>
              <p:nvGrpSpPr>
                <p:cNvPr id="65882" name="Group 582"/>
                <p:cNvGrpSpPr>
                  <a:grpSpLocks/>
                </p:cNvGrpSpPr>
                <p:nvPr/>
              </p:nvGrpSpPr>
              <p:grpSpPr bwMode="auto">
                <a:xfrm>
                  <a:off x="3408" y="2602"/>
                  <a:ext cx="29" cy="13"/>
                  <a:chOff x="3408" y="2602"/>
                  <a:chExt cx="29" cy="13"/>
                </a:xfrm>
              </p:grpSpPr>
              <p:grpSp>
                <p:nvGrpSpPr>
                  <p:cNvPr id="65883" name="Group 574"/>
                  <p:cNvGrpSpPr>
                    <a:grpSpLocks/>
                  </p:cNvGrpSpPr>
                  <p:nvPr/>
                </p:nvGrpSpPr>
                <p:grpSpPr bwMode="auto">
                  <a:xfrm>
                    <a:off x="3408" y="2602"/>
                    <a:ext cx="14" cy="13"/>
                    <a:chOff x="3408" y="2602"/>
                    <a:chExt cx="14" cy="13"/>
                  </a:xfrm>
                </p:grpSpPr>
                <p:grpSp>
                  <p:nvGrpSpPr>
                    <p:cNvPr id="65884" name="Group 570"/>
                    <p:cNvGrpSpPr>
                      <a:grpSpLocks/>
                    </p:cNvGrpSpPr>
                    <p:nvPr/>
                  </p:nvGrpSpPr>
                  <p:grpSpPr bwMode="auto">
                    <a:xfrm>
                      <a:off x="3408" y="2602"/>
                      <a:ext cx="6" cy="13"/>
                      <a:chOff x="3408" y="2602"/>
                      <a:chExt cx="6" cy="13"/>
                    </a:xfrm>
                  </p:grpSpPr>
                  <p:sp>
                    <p:nvSpPr>
                      <p:cNvPr id="65080" name="Rectangle 568"/>
                      <p:cNvSpPr>
                        <a:spLocks noChangeArrowheads="1"/>
                      </p:cNvSpPr>
                      <p:nvPr/>
                    </p:nvSpPr>
                    <p:spPr bwMode="auto">
                      <a:xfrm>
                        <a:off x="3408" y="2602"/>
                        <a:ext cx="2" cy="13"/>
                      </a:xfrm>
                      <a:prstGeom prst="rect">
                        <a:avLst/>
                      </a:prstGeom>
                      <a:solidFill>
                        <a:srgbClr val="000000"/>
                      </a:solidFill>
                      <a:ln w="9525">
                        <a:noFill/>
                        <a:miter lim="800000"/>
                        <a:headEnd/>
                        <a:tailEnd/>
                      </a:ln>
                    </p:spPr>
                    <p:txBody>
                      <a:bodyPr/>
                      <a:lstStyle/>
                      <a:p>
                        <a:endParaRPr lang="en-US"/>
                      </a:p>
                    </p:txBody>
                  </p:sp>
                  <p:sp>
                    <p:nvSpPr>
                      <p:cNvPr id="65081" name="Rectangle 569"/>
                      <p:cNvSpPr>
                        <a:spLocks noChangeArrowheads="1"/>
                      </p:cNvSpPr>
                      <p:nvPr/>
                    </p:nvSpPr>
                    <p:spPr bwMode="auto">
                      <a:xfrm>
                        <a:off x="3412" y="2602"/>
                        <a:ext cx="2" cy="13"/>
                      </a:xfrm>
                      <a:prstGeom prst="rect">
                        <a:avLst/>
                      </a:prstGeom>
                      <a:solidFill>
                        <a:srgbClr val="000000"/>
                      </a:solidFill>
                      <a:ln w="9525">
                        <a:noFill/>
                        <a:miter lim="800000"/>
                        <a:headEnd/>
                        <a:tailEnd/>
                      </a:ln>
                    </p:spPr>
                    <p:txBody>
                      <a:bodyPr/>
                      <a:lstStyle/>
                      <a:p>
                        <a:endParaRPr lang="en-US"/>
                      </a:p>
                    </p:txBody>
                  </p:sp>
                </p:grpSp>
                <p:grpSp>
                  <p:nvGrpSpPr>
                    <p:cNvPr id="65885" name="Group 573"/>
                    <p:cNvGrpSpPr>
                      <a:grpSpLocks/>
                    </p:cNvGrpSpPr>
                    <p:nvPr/>
                  </p:nvGrpSpPr>
                  <p:grpSpPr bwMode="auto">
                    <a:xfrm>
                      <a:off x="3416" y="2602"/>
                      <a:ext cx="6" cy="13"/>
                      <a:chOff x="3416" y="2602"/>
                      <a:chExt cx="6" cy="13"/>
                    </a:xfrm>
                  </p:grpSpPr>
                  <p:sp>
                    <p:nvSpPr>
                      <p:cNvPr id="65083" name="Rectangle 571"/>
                      <p:cNvSpPr>
                        <a:spLocks noChangeArrowheads="1"/>
                      </p:cNvSpPr>
                      <p:nvPr/>
                    </p:nvSpPr>
                    <p:spPr bwMode="auto">
                      <a:xfrm>
                        <a:off x="3416" y="2602"/>
                        <a:ext cx="2" cy="13"/>
                      </a:xfrm>
                      <a:prstGeom prst="rect">
                        <a:avLst/>
                      </a:prstGeom>
                      <a:solidFill>
                        <a:srgbClr val="000000"/>
                      </a:solidFill>
                      <a:ln w="9525">
                        <a:noFill/>
                        <a:miter lim="800000"/>
                        <a:headEnd/>
                        <a:tailEnd/>
                      </a:ln>
                    </p:spPr>
                    <p:txBody>
                      <a:bodyPr/>
                      <a:lstStyle/>
                      <a:p>
                        <a:endParaRPr lang="en-US"/>
                      </a:p>
                    </p:txBody>
                  </p:sp>
                  <p:sp>
                    <p:nvSpPr>
                      <p:cNvPr id="65084" name="Rectangle 572"/>
                      <p:cNvSpPr>
                        <a:spLocks noChangeArrowheads="1"/>
                      </p:cNvSpPr>
                      <p:nvPr/>
                    </p:nvSpPr>
                    <p:spPr bwMode="auto">
                      <a:xfrm>
                        <a:off x="3420" y="2602"/>
                        <a:ext cx="2" cy="13"/>
                      </a:xfrm>
                      <a:prstGeom prst="rect">
                        <a:avLst/>
                      </a:prstGeom>
                      <a:solidFill>
                        <a:srgbClr val="000000"/>
                      </a:solidFill>
                      <a:ln w="9525">
                        <a:noFill/>
                        <a:miter lim="800000"/>
                        <a:headEnd/>
                        <a:tailEnd/>
                      </a:ln>
                    </p:spPr>
                    <p:txBody>
                      <a:bodyPr/>
                      <a:lstStyle/>
                      <a:p>
                        <a:endParaRPr lang="en-US"/>
                      </a:p>
                    </p:txBody>
                  </p:sp>
                </p:grpSp>
              </p:grpSp>
              <p:grpSp>
                <p:nvGrpSpPr>
                  <p:cNvPr id="65886" name="Group 581"/>
                  <p:cNvGrpSpPr>
                    <a:grpSpLocks/>
                  </p:cNvGrpSpPr>
                  <p:nvPr/>
                </p:nvGrpSpPr>
                <p:grpSpPr bwMode="auto">
                  <a:xfrm>
                    <a:off x="3424" y="2602"/>
                    <a:ext cx="13" cy="13"/>
                    <a:chOff x="3424" y="2602"/>
                    <a:chExt cx="13" cy="13"/>
                  </a:xfrm>
                </p:grpSpPr>
                <p:grpSp>
                  <p:nvGrpSpPr>
                    <p:cNvPr id="65887" name="Group 577"/>
                    <p:cNvGrpSpPr>
                      <a:grpSpLocks/>
                    </p:cNvGrpSpPr>
                    <p:nvPr/>
                  </p:nvGrpSpPr>
                  <p:grpSpPr bwMode="auto">
                    <a:xfrm>
                      <a:off x="3424" y="2602"/>
                      <a:ext cx="5" cy="13"/>
                      <a:chOff x="3424" y="2602"/>
                      <a:chExt cx="5" cy="13"/>
                    </a:xfrm>
                  </p:grpSpPr>
                  <p:sp>
                    <p:nvSpPr>
                      <p:cNvPr id="65087" name="Rectangle 575"/>
                      <p:cNvSpPr>
                        <a:spLocks noChangeArrowheads="1"/>
                      </p:cNvSpPr>
                      <p:nvPr/>
                    </p:nvSpPr>
                    <p:spPr bwMode="auto">
                      <a:xfrm>
                        <a:off x="3424" y="2602"/>
                        <a:ext cx="1" cy="13"/>
                      </a:xfrm>
                      <a:prstGeom prst="rect">
                        <a:avLst/>
                      </a:prstGeom>
                      <a:solidFill>
                        <a:srgbClr val="000000"/>
                      </a:solidFill>
                      <a:ln w="9525">
                        <a:noFill/>
                        <a:miter lim="800000"/>
                        <a:headEnd/>
                        <a:tailEnd/>
                      </a:ln>
                    </p:spPr>
                    <p:txBody>
                      <a:bodyPr/>
                      <a:lstStyle/>
                      <a:p>
                        <a:endParaRPr lang="en-US"/>
                      </a:p>
                    </p:txBody>
                  </p:sp>
                  <p:sp>
                    <p:nvSpPr>
                      <p:cNvPr id="65088" name="Rectangle 576"/>
                      <p:cNvSpPr>
                        <a:spLocks noChangeArrowheads="1"/>
                      </p:cNvSpPr>
                      <p:nvPr/>
                    </p:nvSpPr>
                    <p:spPr bwMode="auto">
                      <a:xfrm>
                        <a:off x="3427" y="2602"/>
                        <a:ext cx="2" cy="13"/>
                      </a:xfrm>
                      <a:prstGeom prst="rect">
                        <a:avLst/>
                      </a:prstGeom>
                      <a:solidFill>
                        <a:srgbClr val="000000"/>
                      </a:solidFill>
                      <a:ln w="9525">
                        <a:noFill/>
                        <a:miter lim="800000"/>
                        <a:headEnd/>
                        <a:tailEnd/>
                      </a:ln>
                    </p:spPr>
                    <p:txBody>
                      <a:bodyPr/>
                      <a:lstStyle/>
                      <a:p>
                        <a:endParaRPr lang="en-US"/>
                      </a:p>
                    </p:txBody>
                  </p:sp>
                </p:grpSp>
                <p:grpSp>
                  <p:nvGrpSpPr>
                    <p:cNvPr id="64546" name="Group 580"/>
                    <p:cNvGrpSpPr>
                      <a:grpSpLocks/>
                    </p:cNvGrpSpPr>
                    <p:nvPr/>
                  </p:nvGrpSpPr>
                  <p:grpSpPr bwMode="auto">
                    <a:xfrm>
                      <a:off x="3431" y="2602"/>
                      <a:ext cx="6" cy="13"/>
                      <a:chOff x="3431" y="2602"/>
                      <a:chExt cx="6" cy="13"/>
                    </a:xfrm>
                  </p:grpSpPr>
                  <p:sp>
                    <p:nvSpPr>
                      <p:cNvPr id="65090" name="Rectangle 578"/>
                      <p:cNvSpPr>
                        <a:spLocks noChangeArrowheads="1"/>
                      </p:cNvSpPr>
                      <p:nvPr/>
                    </p:nvSpPr>
                    <p:spPr bwMode="auto">
                      <a:xfrm>
                        <a:off x="3431" y="2602"/>
                        <a:ext cx="2" cy="13"/>
                      </a:xfrm>
                      <a:prstGeom prst="rect">
                        <a:avLst/>
                      </a:prstGeom>
                      <a:solidFill>
                        <a:srgbClr val="000000"/>
                      </a:solidFill>
                      <a:ln w="9525">
                        <a:noFill/>
                        <a:miter lim="800000"/>
                        <a:headEnd/>
                        <a:tailEnd/>
                      </a:ln>
                    </p:spPr>
                    <p:txBody>
                      <a:bodyPr/>
                      <a:lstStyle/>
                      <a:p>
                        <a:endParaRPr lang="en-US"/>
                      </a:p>
                    </p:txBody>
                  </p:sp>
                  <p:sp>
                    <p:nvSpPr>
                      <p:cNvPr id="65091" name="Rectangle 579"/>
                      <p:cNvSpPr>
                        <a:spLocks noChangeArrowheads="1"/>
                      </p:cNvSpPr>
                      <p:nvPr/>
                    </p:nvSpPr>
                    <p:spPr bwMode="auto">
                      <a:xfrm>
                        <a:off x="3435" y="2602"/>
                        <a:ext cx="2" cy="13"/>
                      </a:xfrm>
                      <a:prstGeom prst="rect">
                        <a:avLst/>
                      </a:prstGeom>
                      <a:solidFill>
                        <a:srgbClr val="000000"/>
                      </a:solidFill>
                      <a:ln w="9525">
                        <a:noFill/>
                        <a:miter lim="800000"/>
                        <a:headEnd/>
                        <a:tailEnd/>
                      </a:ln>
                    </p:spPr>
                    <p:txBody>
                      <a:bodyPr/>
                      <a:lstStyle/>
                      <a:p>
                        <a:endParaRPr lang="en-US"/>
                      </a:p>
                    </p:txBody>
                  </p:sp>
                </p:grpSp>
              </p:grpSp>
            </p:grpSp>
            <p:grpSp>
              <p:nvGrpSpPr>
                <p:cNvPr id="64547" name="Group 597"/>
                <p:cNvGrpSpPr>
                  <a:grpSpLocks/>
                </p:cNvGrpSpPr>
                <p:nvPr/>
              </p:nvGrpSpPr>
              <p:grpSpPr bwMode="auto">
                <a:xfrm>
                  <a:off x="3439" y="2602"/>
                  <a:ext cx="28" cy="13"/>
                  <a:chOff x="3439" y="2602"/>
                  <a:chExt cx="28" cy="13"/>
                </a:xfrm>
              </p:grpSpPr>
              <p:grpSp>
                <p:nvGrpSpPr>
                  <p:cNvPr id="64548" name="Group 589"/>
                  <p:cNvGrpSpPr>
                    <a:grpSpLocks/>
                  </p:cNvGrpSpPr>
                  <p:nvPr/>
                </p:nvGrpSpPr>
                <p:grpSpPr bwMode="auto">
                  <a:xfrm>
                    <a:off x="3439" y="2602"/>
                    <a:ext cx="13" cy="13"/>
                    <a:chOff x="3439" y="2602"/>
                    <a:chExt cx="13" cy="13"/>
                  </a:xfrm>
                </p:grpSpPr>
                <p:grpSp>
                  <p:nvGrpSpPr>
                    <p:cNvPr id="64551" name="Group 585"/>
                    <p:cNvGrpSpPr>
                      <a:grpSpLocks/>
                    </p:cNvGrpSpPr>
                    <p:nvPr/>
                  </p:nvGrpSpPr>
                  <p:grpSpPr bwMode="auto">
                    <a:xfrm>
                      <a:off x="3439" y="2602"/>
                      <a:ext cx="5" cy="13"/>
                      <a:chOff x="3439" y="2602"/>
                      <a:chExt cx="5" cy="13"/>
                    </a:xfrm>
                  </p:grpSpPr>
                  <p:sp>
                    <p:nvSpPr>
                      <p:cNvPr id="65095" name="Rectangle 583"/>
                      <p:cNvSpPr>
                        <a:spLocks noChangeArrowheads="1"/>
                      </p:cNvSpPr>
                      <p:nvPr/>
                    </p:nvSpPr>
                    <p:spPr bwMode="auto">
                      <a:xfrm>
                        <a:off x="3439" y="2602"/>
                        <a:ext cx="2" cy="13"/>
                      </a:xfrm>
                      <a:prstGeom prst="rect">
                        <a:avLst/>
                      </a:prstGeom>
                      <a:solidFill>
                        <a:srgbClr val="000000"/>
                      </a:solidFill>
                      <a:ln w="9525">
                        <a:noFill/>
                        <a:miter lim="800000"/>
                        <a:headEnd/>
                        <a:tailEnd/>
                      </a:ln>
                    </p:spPr>
                    <p:txBody>
                      <a:bodyPr/>
                      <a:lstStyle/>
                      <a:p>
                        <a:endParaRPr lang="en-US"/>
                      </a:p>
                    </p:txBody>
                  </p:sp>
                  <p:sp>
                    <p:nvSpPr>
                      <p:cNvPr id="65096" name="Rectangle 584"/>
                      <p:cNvSpPr>
                        <a:spLocks noChangeArrowheads="1"/>
                      </p:cNvSpPr>
                      <p:nvPr/>
                    </p:nvSpPr>
                    <p:spPr bwMode="auto">
                      <a:xfrm>
                        <a:off x="3443" y="2602"/>
                        <a:ext cx="1" cy="13"/>
                      </a:xfrm>
                      <a:prstGeom prst="rect">
                        <a:avLst/>
                      </a:prstGeom>
                      <a:solidFill>
                        <a:srgbClr val="000000"/>
                      </a:solidFill>
                      <a:ln w="9525">
                        <a:noFill/>
                        <a:miter lim="800000"/>
                        <a:headEnd/>
                        <a:tailEnd/>
                      </a:ln>
                    </p:spPr>
                    <p:txBody>
                      <a:bodyPr/>
                      <a:lstStyle/>
                      <a:p>
                        <a:endParaRPr lang="en-US"/>
                      </a:p>
                    </p:txBody>
                  </p:sp>
                </p:grpSp>
                <p:grpSp>
                  <p:nvGrpSpPr>
                    <p:cNvPr id="64554" name="Group 588"/>
                    <p:cNvGrpSpPr>
                      <a:grpSpLocks/>
                    </p:cNvGrpSpPr>
                    <p:nvPr/>
                  </p:nvGrpSpPr>
                  <p:grpSpPr bwMode="auto">
                    <a:xfrm>
                      <a:off x="3446" y="2602"/>
                      <a:ext cx="6" cy="13"/>
                      <a:chOff x="3446" y="2602"/>
                      <a:chExt cx="6" cy="13"/>
                    </a:xfrm>
                  </p:grpSpPr>
                  <p:sp>
                    <p:nvSpPr>
                      <p:cNvPr id="65098" name="Rectangle 586"/>
                      <p:cNvSpPr>
                        <a:spLocks noChangeArrowheads="1"/>
                      </p:cNvSpPr>
                      <p:nvPr/>
                    </p:nvSpPr>
                    <p:spPr bwMode="auto">
                      <a:xfrm>
                        <a:off x="3446" y="2602"/>
                        <a:ext cx="2" cy="13"/>
                      </a:xfrm>
                      <a:prstGeom prst="rect">
                        <a:avLst/>
                      </a:prstGeom>
                      <a:solidFill>
                        <a:srgbClr val="000000"/>
                      </a:solidFill>
                      <a:ln w="9525">
                        <a:noFill/>
                        <a:miter lim="800000"/>
                        <a:headEnd/>
                        <a:tailEnd/>
                      </a:ln>
                    </p:spPr>
                    <p:txBody>
                      <a:bodyPr/>
                      <a:lstStyle/>
                      <a:p>
                        <a:endParaRPr lang="en-US"/>
                      </a:p>
                    </p:txBody>
                  </p:sp>
                  <p:sp>
                    <p:nvSpPr>
                      <p:cNvPr id="65099" name="Rectangle 587"/>
                      <p:cNvSpPr>
                        <a:spLocks noChangeArrowheads="1"/>
                      </p:cNvSpPr>
                      <p:nvPr/>
                    </p:nvSpPr>
                    <p:spPr bwMode="auto">
                      <a:xfrm>
                        <a:off x="3450" y="2602"/>
                        <a:ext cx="2" cy="13"/>
                      </a:xfrm>
                      <a:prstGeom prst="rect">
                        <a:avLst/>
                      </a:prstGeom>
                      <a:solidFill>
                        <a:srgbClr val="000000"/>
                      </a:solidFill>
                      <a:ln w="9525">
                        <a:noFill/>
                        <a:miter lim="800000"/>
                        <a:headEnd/>
                        <a:tailEnd/>
                      </a:ln>
                    </p:spPr>
                    <p:txBody>
                      <a:bodyPr/>
                      <a:lstStyle/>
                      <a:p>
                        <a:endParaRPr lang="en-US"/>
                      </a:p>
                    </p:txBody>
                  </p:sp>
                </p:grpSp>
              </p:grpSp>
              <p:grpSp>
                <p:nvGrpSpPr>
                  <p:cNvPr id="64555" name="Group 596"/>
                  <p:cNvGrpSpPr>
                    <a:grpSpLocks/>
                  </p:cNvGrpSpPr>
                  <p:nvPr/>
                </p:nvGrpSpPr>
                <p:grpSpPr bwMode="auto">
                  <a:xfrm>
                    <a:off x="3454" y="2602"/>
                    <a:ext cx="13" cy="13"/>
                    <a:chOff x="3454" y="2602"/>
                    <a:chExt cx="13" cy="13"/>
                  </a:xfrm>
                </p:grpSpPr>
                <p:grpSp>
                  <p:nvGrpSpPr>
                    <p:cNvPr id="64558" name="Group 592"/>
                    <p:cNvGrpSpPr>
                      <a:grpSpLocks/>
                    </p:cNvGrpSpPr>
                    <p:nvPr/>
                  </p:nvGrpSpPr>
                  <p:grpSpPr bwMode="auto">
                    <a:xfrm>
                      <a:off x="3454" y="2602"/>
                      <a:ext cx="6" cy="13"/>
                      <a:chOff x="3454" y="2602"/>
                      <a:chExt cx="6" cy="13"/>
                    </a:xfrm>
                  </p:grpSpPr>
                  <p:sp>
                    <p:nvSpPr>
                      <p:cNvPr id="65102" name="Rectangle 590"/>
                      <p:cNvSpPr>
                        <a:spLocks noChangeArrowheads="1"/>
                      </p:cNvSpPr>
                      <p:nvPr/>
                    </p:nvSpPr>
                    <p:spPr bwMode="auto">
                      <a:xfrm>
                        <a:off x="3454" y="2602"/>
                        <a:ext cx="2" cy="13"/>
                      </a:xfrm>
                      <a:prstGeom prst="rect">
                        <a:avLst/>
                      </a:prstGeom>
                      <a:solidFill>
                        <a:srgbClr val="000000"/>
                      </a:solidFill>
                      <a:ln w="9525">
                        <a:noFill/>
                        <a:miter lim="800000"/>
                        <a:headEnd/>
                        <a:tailEnd/>
                      </a:ln>
                    </p:spPr>
                    <p:txBody>
                      <a:bodyPr/>
                      <a:lstStyle/>
                      <a:p>
                        <a:endParaRPr lang="en-US"/>
                      </a:p>
                    </p:txBody>
                  </p:sp>
                  <p:sp>
                    <p:nvSpPr>
                      <p:cNvPr id="65103" name="Rectangle 591"/>
                      <p:cNvSpPr>
                        <a:spLocks noChangeArrowheads="1"/>
                      </p:cNvSpPr>
                      <p:nvPr/>
                    </p:nvSpPr>
                    <p:spPr bwMode="auto">
                      <a:xfrm>
                        <a:off x="3458" y="2602"/>
                        <a:ext cx="2" cy="13"/>
                      </a:xfrm>
                      <a:prstGeom prst="rect">
                        <a:avLst/>
                      </a:prstGeom>
                      <a:solidFill>
                        <a:srgbClr val="000000"/>
                      </a:solidFill>
                      <a:ln w="9525">
                        <a:noFill/>
                        <a:miter lim="800000"/>
                        <a:headEnd/>
                        <a:tailEnd/>
                      </a:ln>
                    </p:spPr>
                    <p:txBody>
                      <a:bodyPr/>
                      <a:lstStyle/>
                      <a:p>
                        <a:endParaRPr lang="en-US"/>
                      </a:p>
                    </p:txBody>
                  </p:sp>
                </p:grpSp>
                <p:grpSp>
                  <p:nvGrpSpPr>
                    <p:cNvPr id="64561" name="Group 595"/>
                    <p:cNvGrpSpPr>
                      <a:grpSpLocks/>
                    </p:cNvGrpSpPr>
                    <p:nvPr/>
                  </p:nvGrpSpPr>
                  <p:grpSpPr bwMode="auto">
                    <a:xfrm>
                      <a:off x="3462" y="2602"/>
                      <a:ext cx="5" cy="13"/>
                      <a:chOff x="3462" y="2602"/>
                      <a:chExt cx="5" cy="13"/>
                    </a:xfrm>
                  </p:grpSpPr>
                  <p:sp>
                    <p:nvSpPr>
                      <p:cNvPr id="65105" name="Rectangle 593"/>
                      <p:cNvSpPr>
                        <a:spLocks noChangeArrowheads="1"/>
                      </p:cNvSpPr>
                      <p:nvPr/>
                    </p:nvSpPr>
                    <p:spPr bwMode="auto">
                      <a:xfrm>
                        <a:off x="3462" y="2602"/>
                        <a:ext cx="1" cy="13"/>
                      </a:xfrm>
                      <a:prstGeom prst="rect">
                        <a:avLst/>
                      </a:prstGeom>
                      <a:solidFill>
                        <a:srgbClr val="000000"/>
                      </a:solidFill>
                      <a:ln w="9525">
                        <a:noFill/>
                        <a:miter lim="800000"/>
                        <a:headEnd/>
                        <a:tailEnd/>
                      </a:ln>
                    </p:spPr>
                    <p:txBody>
                      <a:bodyPr/>
                      <a:lstStyle/>
                      <a:p>
                        <a:endParaRPr lang="en-US"/>
                      </a:p>
                    </p:txBody>
                  </p:sp>
                  <p:sp>
                    <p:nvSpPr>
                      <p:cNvPr id="65106" name="Rectangle 594"/>
                      <p:cNvSpPr>
                        <a:spLocks noChangeArrowheads="1"/>
                      </p:cNvSpPr>
                      <p:nvPr/>
                    </p:nvSpPr>
                    <p:spPr bwMode="auto">
                      <a:xfrm>
                        <a:off x="3465" y="2602"/>
                        <a:ext cx="2" cy="13"/>
                      </a:xfrm>
                      <a:prstGeom prst="rect">
                        <a:avLst/>
                      </a:prstGeom>
                      <a:solidFill>
                        <a:srgbClr val="000000"/>
                      </a:solidFill>
                      <a:ln w="9525">
                        <a:noFill/>
                        <a:miter lim="800000"/>
                        <a:headEnd/>
                        <a:tailEnd/>
                      </a:ln>
                    </p:spPr>
                    <p:txBody>
                      <a:bodyPr/>
                      <a:lstStyle/>
                      <a:p>
                        <a:endParaRPr lang="en-US"/>
                      </a:p>
                    </p:txBody>
                  </p:sp>
                </p:grpSp>
              </p:grpSp>
            </p:grpSp>
          </p:grpSp>
          <p:sp>
            <p:nvSpPr>
              <p:cNvPr id="65111" name="Freeform 599"/>
              <p:cNvSpPr>
                <a:spLocks/>
              </p:cNvSpPr>
              <p:nvPr/>
            </p:nvSpPr>
            <p:spPr bwMode="auto">
              <a:xfrm>
                <a:off x="3403" y="2592"/>
                <a:ext cx="322" cy="9"/>
              </a:xfrm>
              <a:custGeom>
                <a:avLst/>
                <a:gdLst/>
                <a:ahLst/>
                <a:cxnLst>
                  <a:cxn ang="0">
                    <a:pos x="0" y="34"/>
                  </a:cxn>
                  <a:cxn ang="0">
                    <a:pos x="707" y="34"/>
                  </a:cxn>
                  <a:cxn ang="0">
                    <a:pos x="707" y="0"/>
                  </a:cxn>
                  <a:cxn ang="0">
                    <a:pos x="818" y="0"/>
                  </a:cxn>
                  <a:cxn ang="0">
                    <a:pos x="818" y="46"/>
                  </a:cxn>
                  <a:cxn ang="0">
                    <a:pos x="1609" y="46"/>
                  </a:cxn>
                </a:cxnLst>
                <a:rect l="0" t="0" r="r" b="b"/>
                <a:pathLst>
                  <a:path w="1609" h="46">
                    <a:moveTo>
                      <a:pt x="0" y="34"/>
                    </a:moveTo>
                    <a:lnTo>
                      <a:pt x="707" y="34"/>
                    </a:lnTo>
                    <a:lnTo>
                      <a:pt x="707" y="0"/>
                    </a:lnTo>
                    <a:lnTo>
                      <a:pt x="818" y="0"/>
                    </a:lnTo>
                    <a:lnTo>
                      <a:pt x="818" y="46"/>
                    </a:lnTo>
                    <a:lnTo>
                      <a:pt x="1609" y="46"/>
                    </a:lnTo>
                  </a:path>
                </a:pathLst>
              </a:custGeom>
              <a:noFill/>
              <a:ln w="3175">
                <a:solidFill>
                  <a:srgbClr val="000000"/>
                </a:solidFill>
                <a:prstDash val="solid"/>
                <a:round/>
                <a:headEnd/>
                <a:tailEnd/>
              </a:ln>
            </p:spPr>
            <p:txBody>
              <a:bodyPr/>
              <a:lstStyle/>
              <a:p>
                <a:endParaRPr lang="en-US"/>
              </a:p>
            </p:txBody>
          </p:sp>
        </p:grpSp>
        <p:grpSp>
          <p:nvGrpSpPr>
            <p:cNvPr id="64562" name="Group 640"/>
            <p:cNvGrpSpPr>
              <a:grpSpLocks/>
            </p:cNvGrpSpPr>
            <p:nvPr/>
          </p:nvGrpSpPr>
          <p:grpSpPr bwMode="auto">
            <a:xfrm>
              <a:off x="3290" y="2656"/>
              <a:ext cx="534" cy="84"/>
              <a:chOff x="3290" y="2656"/>
              <a:chExt cx="534" cy="84"/>
            </a:xfrm>
          </p:grpSpPr>
          <p:grpSp>
            <p:nvGrpSpPr>
              <p:cNvPr id="64563" name="Group 604"/>
              <p:cNvGrpSpPr>
                <a:grpSpLocks/>
              </p:cNvGrpSpPr>
              <p:nvPr/>
            </p:nvGrpSpPr>
            <p:grpSpPr bwMode="auto">
              <a:xfrm>
                <a:off x="3290" y="2656"/>
                <a:ext cx="534" cy="84"/>
                <a:chOff x="3290" y="2656"/>
                <a:chExt cx="534" cy="84"/>
              </a:xfrm>
            </p:grpSpPr>
            <p:sp>
              <p:nvSpPr>
                <p:cNvPr id="65113" name="Rectangle 601"/>
                <p:cNvSpPr>
                  <a:spLocks noChangeArrowheads="1"/>
                </p:cNvSpPr>
                <p:nvPr/>
              </p:nvSpPr>
              <p:spPr bwMode="auto">
                <a:xfrm>
                  <a:off x="3291" y="2724"/>
                  <a:ext cx="533" cy="16"/>
                </a:xfrm>
                <a:prstGeom prst="rect">
                  <a:avLst/>
                </a:prstGeom>
                <a:solidFill>
                  <a:srgbClr val="C0C0C0"/>
                </a:solidFill>
                <a:ln w="3175">
                  <a:solidFill>
                    <a:srgbClr val="000000"/>
                  </a:solidFill>
                  <a:miter lim="800000"/>
                  <a:headEnd/>
                  <a:tailEnd/>
                </a:ln>
              </p:spPr>
              <p:txBody>
                <a:bodyPr/>
                <a:lstStyle/>
                <a:p>
                  <a:endParaRPr lang="en-US"/>
                </a:p>
              </p:txBody>
            </p:sp>
            <p:sp>
              <p:nvSpPr>
                <p:cNvPr id="65114" name="Freeform 602"/>
                <p:cNvSpPr>
                  <a:spLocks/>
                </p:cNvSpPr>
                <p:nvPr/>
              </p:nvSpPr>
              <p:spPr bwMode="auto">
                <a:xfrm>
                  <a:off x="3290" y="2656"/>
                  <a:ext cx="534" cy="68"/>
                </a:xfrm>
                <a:custGeom>
                  <a:avLst/>
                  <a:gdLst/>
                  <a:ahLst/>
                  <a:cxnLst>
                    <a:cxn ang="0">
                      <a:pos x="0" y="338"/>
                    </a:cxn>
                    <a:cxn ang="0">
                      <a:pos x="2667" y="338"/>
                    </a:cxn>
                    <a:cxn ang="0">
                      <a:pos x="2513" y="3"/>
                    </a:cxn>
                    <a:cxn ang="0">
                      <a:pos x="194" y="0"/>
                    </a:cxn>
                    <a:cxn ang="0">
                      <a:pos x="0" y="338"/>
                    </a:cxn>
                  </a:cxnLst>
                  <a:rect l="0" t="0" r="r" b="b"/>
                  <a:pathLst>
                    <a:path w="2667" h="338">
                      <a:moveTo>
                        <a:pt x="0" y="338"/>
                      </a:moveTo>
                      <a:lnTo>
                        <a:pt x="2667" y="338"/>
                      </a:lnTo>
                      <a:lnTo>
                        <a:pt x="2513" y="3"/>
                      </a:lnTo>
                      <a:lnTo>
                        <a:pt x="194" y="0"/>
                      </a:lnTo>
                      <a:lnTo>
                        <a:pt x="0" y="338"/>
                      </a:lnTo>
                      <a:close/>
                    </a:path>
                  </a:pathLst>
                </a:custGeom>
                <a:solidFill>
                  <a:srgbClr val="C0C0C0"/>
                </a:solidFill>
                <a:ln w="3175">
                  <a:solidFill>
                    <a:srgbClr val="000000"/>
                  </a:solidFill>
                  <a:prstDash val="solid"/>
                  <a:round/>
                  <a:headEnd/>
                  <a:tailEnd/>
                </a:ln>
              </p:spPr>
              <p:txBody>
                <a:bodyPr/>
                <a:lstStyle/>
                <a:p>
                  <a:endParaRPr lang="en-US"/>
                </a:p>
              </p:txBody>
            </p:sp>
            <p:sp>
              <p:nvSpPr>
                <p:cNvPr id="65115" name="Freeform 603"/>
                <p:cNvSpPr>
                  <a:spLocks/>
                </p:cNvSpPr>
                <p:nvPr/>
              </p:nvSpPr>
              <p:spPr bwMode="auto">
                <a:xfrm>
                  <a:off x="3306" y="2664"/>
                  <a:ext cx="500" cy="52"/>
                </a:xfrm>
                <a:custGeom>
                  <a:avLst/>
                  <a:gdLst/>
                  <a:ahLst/>
                  <a:cxnLst>
                    <a:cxn ang="0">
                      <a:pos x="143" y="0"/>
                    </a:cxn>
                    <a:cxn ang="0">
                      <a:pos x="0" y="259"/>
                    </a:cxn>
                    <a:cxn ang="0">
                      <a:pos x="2499" y="259"/>
                    </a:cxn>
                    <a:cxn ang="0">
                      <a:pos x="2384" y="0"/>
                    </a:cxn>
                  </a:cxnLst>
                  <a:rect l="0" t="0" r="r" b="b"/>
                  <a:pathLst>
                    <a:path w="2499" h="259">
                      <a:moveTo>
                        <a:pt x="143" y="0"/>
                      </a:moveTo>
                      <a:lnTo>
                        <a:pt x="0" y="259"/>
                      </a:lnTo>
                      <a:lnTo>
                        <a:pt x="2499" y="259"/>
                      </a:lnTo>
                      <a:lnTo>
                        <a:pt x="2384" y="0"/>
                      </a:lnTo>
                    </a:path>
                  </a:pathLst>
                </a:custGeom>
                <a:noFill/>
                <a:ln w="3175">
                  <a:solidFill>
                    <a:srgbClr val="000000"/>
                  </a:solidFill>
                  <a:prstDash val="solid"/>
                  <a:round/>
                  <a:headEnd/>
                  <a:tailEnd/>
                </a:ln>
              </p:spPr>
              <p:txBody>
                <a:bodyPr/>
                <a:lstStyle/>
                <a:p>
                  <a:endParaRPr lang="en-US"/>
                </a:p>
              </p:txBody>
            </p:sp>
          </p:grpSp>
          <p:grpSp>
            <p:nvGrpSpPr>
              <p:cNvPr id="64564" name="Group 611"/>
              <p:cNvGrpSpPr>
                <a:grpSpLocks/>
              </p:cNvGrpSpPr>
              <p:nvPr/>
            </p:nvGrpSpPr>
            <p:grpSpPr bwMode="auto">
              <a:xfrm>
                <a:off x="3349" y="2663"/>
                <a:ext cx="420" cy="15"/>
                <a:chOff x="3349" y="2663"/>
                <a:chExt cx="420" cy="15"/>
              </a:xfrm>
            </p:grpSpPr>
            <p:sp>
              <p:nvSpPr>
                <p:cNvPr id="65117" name="Freeform 605"/>
                <p:cNvSpPr>
                  <a:spLocks/>
                </p:cNvSpPr>
                <p:nvPr/>
              </p:nvSpPr>
              <p:spPr bwMode="auto">
                <a:xfrm>
                  <a:off x="3349" y="2663"/>
                  <a:ext cx="17" cy="10"/>
                </a:xfrm>
                <a:custGeom>
                  <a:avLst/>
                  <a:gdLst/>
                  <a:ahLst/>
                  <a:cxnLst>
                    <a:cxn ang="0">
                      <a:pos x="23" y="0"/>
                    </a:cxn>
                    <a:cxn ang="0">
                      <a:pos x="84" y="0"/>
                    </a:cxn>
                    <a:cxn ang="0">
                      <a:pos x="63" y="49"/>
                    </a:cxn>
                    <a:cxn ang="0">
                      <a:pos x="0" y="49"/>
                    </a:cxn>
                    <a:cxn ang="0">
                      <a:pos x="23" y="0"/>
                    </a:cxn>
                  </a:cxnLst>
                  <a:rect l="0" t="0" r="r" b="b"/>
                  <a:pathLst>
                    <a:path w="84" h="49">
                      <a:moveTo>
                        <a:pt x="23" y="0"/>
                      </a:moveTo>
                      <a:lnTo>
                        <a:pt x="84" y="0"/>
                      </a:lnTo>
                      <a:lnTo>
                        <a:pt x="63" y="49"/>
                      </a:lnTo>
                      <a:lnTo>
                        <a:pt x="0" y="49"/>
                      </a:lnTo>
                      <a:lnTo>
                        <a:pt x="23" y="0"/>
                      </a:lnTo>
                      <a:close/>
                    </a:path>
                  </a:pathLst>
                </a:custGeom>
                <a:solidFill>
                  <a:srgbClr val="808080"/>
                </a:solidFill>
                <a:ln w="3175">
                  <a:solidFill>
                    <a:srgbClr val="000000"/>
                  </a:solidFill>
                  <a:prstDash val="solid"/>
                  <a:round/>
                  <a:headEnd/>
                  <a:tailEnd/>
                </a:ln>
              </p:spPr>
              <p:txBody>
                <a:bodyPr/>
                <a:lstStyle/>
                <a:p>
                  <a:endParaRPr lang="en-US"/>
                </a:p>
              </p:txBody>
            </p:sp>
            <p:sp>
              <p:nvSpPr>
                <p:cNvPr id="65118" name="Freeform 606"/>
                <p:cNvSpPr>
                  <a:spLocks/>
                </p:cNvSpPr>
                <p:nvPr/>
              </p:nvSpPr>
              <p:spPr bwMode="auto">
                <a:xfrm>
                  <a:off x="3390" y="2663"/>
                  <a:ext cx="66" cy="9"/>
                </a:xfrm>
                <a:custGeom>
                  <a:avLst/>
                  <a:gdLst/>
                  <a:ahLst/>
                  <a:cxnLst>
                    <a:cxn ang="0">
                      <a:pos x="15" y="0"/>
                    </a:cxn>
                    <a:cxn ang="0">
                      <a:pos x="331" y="0"/>
                    </a:cxn>
                    <a:cxn ang="0">
                      <a:pos x="319" y="45"/>
                    </a:cxn>
                    <a:cxn ang="0">
                      <a:pos x="0" y="45"/>
                    </a:cxn>
                    <a:cxn ang="0">
                      <a:pos x="15" y="0"/>
                    </a:cxn>
                  </a:cxnLst>
                  <a:rect l="0" t="0" r="r" b="b"/>
                  <a:pathLst>
                    <a:path w="331" h="45">
                      <a:moveTo>
                        <a:pt x="15" y="0"/>
                      </a:moveTo>
                      <a:lnTo>
                        <a:pt x="331" y="0"/>
                      </a:lnTo>
                      <a:lnTo>
                        <a:pt x="319" y="45"/>
                      </a:lnTo>
                      <a:lnTo>
                        <a:pt x="0" y="45"/>
                      </a:lnTo>
                      <a:lnTo>
                        <a:pt x="15" y="0"/>
                      </a:lnTo>
                      <a:close/>
                    </a:path>
                  </a:pathLst>
                </a:custGeom>
                <a:solidFill>
                  <a:srgbClr val="808080"/>
                </a:solidFill>
                <a:ln w="3175">
                  <a:solidFill>
                    <a:srgbClr val="000000"/>
                  </a:solidFill>
                  <a:prstDash val="solid"/>
                  <a:round/>
                  <a:headEnd/>
                  <a:tailEnd/>
                </a:ln>
              </p:spPr>
              <p:txBody>
                <a:bodyPr/>
                <a:lstStyle/>
                <a:p>
                  <a:endParaRPr lang="en-US"/>
                </a:p>
              </p:txBody>
            </p:sp>
            <p:sp>
              <p:nvSpPr>
                <p:cNvPr id="65119" name="Freeform 607"/>
                <p:cNvSpPr>
                  <a:spLocks/>
                </p:cNvSpPr>
                <p:nvPr/>
              </p:nvSpPr>
              <p:spPr bwMode="auto">
                <a:xfrm>
                  <a:off x="3475" y="2663"/>
                  <a:ext cx="63" cy="10"/>
                </a:xfrm>
                <a:custGeom>
                  <a:avLst/>
                  <a:gdLst/>
                  <a:ahLst/>
                  <a:cxnLst>
                    <a:cxn ang="0">
                      <a:pos x="11" y="0"/>
                    </a:cxn>
                    <a:cxn ang="0">
                      <a:pos x="315" y="0"/>
                    </a:cxn>
                    <a:cxn ang="0">
                      <a:pos x="313" y="49"/>
                    </a:cxn>
                    <a:cxn ang="0">
                      <a:pos x="0" y="49"/>
                    </a:cxn>
                    <a:cxn ang="0">
                      <a:pos x="11" y="0"/>
                    </a:cxn>
                  </a:cxnLst>
                  <a:rect l="0" t="0" r="r" b="b"/>
                  <a:pathLst>
                    <a:path w="315" h="49">
                      <a:moveTo>
                        <a:pt x="11" y="0"/>
                      </a:moveTo>
                      <a:lnTo>
                        <a:pt x="315" y="0"/>
                      </a:lnTo>
                      <a:lnTo>
                        <a:pt x="313" y="49"/>
                      </a:lnTo>
                      <a:lnTo>
                        <a:pt x="0" y="49"/>
                      </a:lnTo>
                      <a:lnTo>
                        <a:pt x="11" y="0"/>
                      </a:lnTo>
                      <a:close/>
                    </a:path>
                  </a:pathLst>
                </a:custGeom>
                <a:solidFill>
                  <a:srgbClr val="808080"/>
                </a:solidFill>
                <a:ln w="3175">
                  <a:solidFill>
                    <a:srgbClr val="000000"/>
                  </a:solidFill>
                  <a:prstDash val="solid"/>
                  <a:round/>
                  <a:headEnd/>
                  <a:tailEnd/>
                </a:ln>
              </p:spPr>
              <p:txBody>
                <a:bodyPr/>
                <a:lstStyle/>
                <a:p>
                  <a:endParaRPr lang="en-US"/>
                </a:p>
              </p:txBody>
            </p:sp>
            <p:sp>
              <p:nvSpPr>
                <p:cNvPr id="65120" name="Freeform 608"/>
                <p:cNvSpPr>
                  <a:spLocks/>
                </p:cNvSpPr>
                <p:nvPr/>
              </p:nvSpPr>
              <p:spPr bwMode="auto">
                <a:xfrm>
                  <a:off x="3551" y="2663"/>
                  <a:ext cx="64" cy="10"/>
                </a:xfrm>
                <a:custGeom>
                  <a:avLst/>
                  <a:gdLst/>
                  <a:ahLst/>
                  <a:cxnLst>
                    <a:cxn ang="0">
                      <a:pos x="2" y="0"/>
                    </a:cxn>
                    <a:cxn ang="0">
                      <a:pos x="322" y="0"/>
                    </a:cxn>
                    <a:cxn ang="0">
                      <a:pos x="322" y="49"/>
                    </a:cxn>
                    <a:cxn ang="0">
                      <a:pos x="0" y="49"/>
                    </a:cxn>
                    <a:cxn ang="0">
                      <a:pos x="2" y="0"/>
                    </a:cxn>
                  </a:cxnLst>
                  <a:rect l="0" t="0" r="r" b="b"/>
                  <a:pathLst>
                    <a:path w="322" h="49">
                      <a:moveTo>
                        <a:pt x="2" y="0"/>
                      </a:moveTo>
                      <a:lnTo>
                        <a:pt x="322" y="0"/>
                      </a:lnTo>
                      <a:lnTo>
                        <a:pt x="322" y="49"/>
                      </a:lnTo>
                      <a:lnTo>
                        <a:pt x="0" y="49"/>
                      </a:lnTo>
                      <a:lnTo>
                        <a:pt x="2" y="0"/>
                      </a:lnTo>
                      <a:close/>
                    </a:path>
                  </a:pathLst>
                </a:custGeom>
                <a:solidFill>
                  <a:srgbClr val="808080"/>
                </a:solidFill>
                <a:ln w="3175">
                  <a:solidFill>
                    <a:srgbClr val="000000"/>
                  </a:solidFill>
                  <a:prstDash val="solid"/>
                  <a:round/>
                  <a:headEnd/>
                  <a:tailEnd/>
                </a:ln>
              </p:spPr>
              <p:txBody>
                <a:bodyPr/>
                <a:lstStyle/>
                <a:p>
                  <a:endParaRPr lang="en-US"/>
                </a:p>
              </p:txBody>
            </p:sp>
            <p:sp>
              <p:nvSpPr>
                <p:cNvPr id="65121" name="Freeform 609"/>
                <p:cNvSpPr>
                  <a:spLocks/>
                </p:cNvSpPr>
                <p:nvPr/>
              </p:nvSpPr>
              <p:spPr bwMode="auto">
                <a:xfrm>
                  <a:off x="3629" y="2663"/>
                  <a:ext cx="57" cy="10"/>
                </a:xfrm>
                <a:custGeom>
                  <a:avLst/>
                  <a:gdLst/>
                  <a:ahLst/>
                  <a:cxnLst>
                    <a:cxn ang="0">
                      <a:pos x="0" y="0"/>
                    </a:cxn>
                    <a:cxn ang="0">
                      <a:pos x="275" y="0"/>
                    </a:cxn>
                    <a:cxn ang="0">
                      <a:pos x="283" y="52"/>
                    </a:cxn>
                    <a:cxn ang="0">
                      <a:pos x="0" y="52"/>
                    </a:cxn>
                    <a:cxn ang="0">
                      <a:pos x="0" y="0"/>
                    </a:cxn>
                  </a:cxnLst>
                  <a:rect l="0" t="0" r="r" b="b"/>
                  <a:pathLst>
                    <a:path w="283" h="52">
                      <a:moveTo>
                        <a:pt x="0" y="0"/>
                      </a:moveTo>
                      <a:lnTo>
                        <a:pt x="275" y="0"/>
                      </a:lnTo>
                      <a:lnTo>
                        <a:pt x="283" y="52"/>
                      </a:lnTo>
                      <a:lnTo>
                        <a:pt x="0" y="52"/>
                      </a:lnTo>
                      <a:lnTo>
                        <a:pt x="0" y="0"/>
                      </a:lnTo>
                      <a:close/>
                    </a:path>
                  </a:pathLst>
                </a:custGeom>
                <a:solidFill>
                  <a:srgbClr val="808080"/>
                </a:solidFill>
                <a:ln w="3175">
                  <a:solidFill>
                    <a:srgbClr val="000000"/>
                  </a:solidFill>
                  <a:prstDash val="solid"/>
                  <a:round/>
                  <a:headEnd/>
                  <a:tailEnd/>
                </a:ln>
              </p:spPr>
              <p:txBody>
                <a:bodyPr/>
                <a:lstStyle/>
                <a:p>
                  <a:endParaRPr lang="en-US"/>
                </a:p>
              </p:txBody>
            </p:sp>
            <p:sp>
              <p:nvSpPr>
                <p:cNvPr id="65122" name="Freeform 610"/>
                <p:cNvSpPr>
                  <a:spLocks/>
                </p:cNvSpPr>
                <p:nvPr/>
              </p:nvSpPr>
              <p:spPr bwMode="auto">
                <a:xfrm>
                  <a:off x="3699" y="2669"/>
                  <a:ext cx="70" cy="9"/>
                </a:xfrm>
                <a:custGeom>
                  <a:avLst/>
                  <a:gdLst/>
                  <a:ahLst/>
                  <a:cxnLst>
                    <a:cxn ang="0">
                      <a:pos x="0" y="0"/>
                    </a:cxn>
                    <a:cxn ang="0">
                      <a:pos x="319" y="0"/>
                    </a:cxn>
                    <a:cxn ang="0">
                      <a:pos x="350" y="45"/>
                    </a:cxn>
                    <a:cxn ang="0">
                      <a:pos x="15" y="45"/>
                    </a:cxn>
                    <a:cxn ang="0">
                      <a:pos x="0" y="0"/>
                    </a:cxn>
                  </a:cxnLst>
                  <a:rect l="0" t="0" r="r" b="b"/>
                  <a:pathLst>
                    <a:path w="350" h="45">
                      <a:moveTo>
                        <a:pt x="0" y="0"/>
                      </a:moveTo>
                      <a:lnTo>
                        <a:pt x="319" y="0"/>
                      </a:lnTo>
                      <a:lnTo>
                        <a:pt x="350" y="45"/>
                      </a:lnTo>
                      <a:lnTo>
                        <a:pt x="15" y="45"/>
                      </a:lnTo>
                      <a:lnTo>
                        <a:pt x="0" y="0"/>
                      </a:lnTo>
                      <a:close/>
                    </a:path>
                  </a:pathLst>
                </a:custGeom>
                <a:solidFill>
                  <a:srgbClr val="808080"/>
                </a:solidFill>
                <a:ln w="3175">
                  <a:solidFill>
                    <a:srgbClr val="000000"/>
                  </a:solidFill>
                  <a:prstDash val="solid"/>
                  <a:round/>
                  <a:headEnd/>
                  <a:tailEnd/>
                </a:ln>
              </p:spPr>
              <p:txBody>
                <a:bodyPr/>
                <a:lstStyle/>
                <a:p>
                  <a:endParaRPr lang="en-US"/>
                </a:p>
              </p:txBody>
            </p:sp>
          </p:grpSp>
          <p:grpSp>
            <p:nvGrpSpPr>
              <p:cNvPr id="64567" name="Group 639"/>
              <p:cNvGrpSpPr>
                <a:grpSpLocks/>
              </p:cNvGrpSpPr>
              <p:nvPr/>
            </p:nvGrpSpPr>
            <p:grpSpPr bwMode="auto">
              <a:xfrm>
                <a:off x="3333" y="2680"/>
                <a:ext cx="442" cy="29"/>
                <a:chOff x="3333" y="2680"/>
                <a:chExt cx="442" cy="29"/>
              </a:xfrm>
            </p:grpSpPr>
            <p:grpSp>
              <p:nvGrpSpPr>
                <p:cNvPr id="64570" name="Group 616"/>
                <p:cNvGrpSpPr>
                  <a:grpSpLocks/>
                </p:cNvGrpSpPr>
                <p:nvPr/>
              </p:nvGrpSpPr>
              <p:grpSpPr bwMode="auto">
                <a:xfrm>
                  <a:off x="3371" y="2682"/>
                  <a:ext cx="219" cy="24"/>
                  <a:chOff x="3371" y="2682"/>
                  <a:chExt cx="219" cy="24"/>
                </a:xfrm>
              </p:grpSpPr>
              <p:sp>
                <p:nvSpPr>
                  <p:cNvPr id="65124" name="Line 612"/>
                  <p:cNvSpPr>
                    <a:spLocks noChangeShapeType="1"/>
                  </p:cNvSpPr>
                  <p:nvPr/>
                </p:nvSpPr>
                <p:spPr bwMode="auto">
                  <a:xfrm>
                    <a:off x="3371" y="2682"/>
                    <a:ext cx="207" cy="1"/>
                  </a:xfrm>
                  <a:prstGeom prst="line">
                    <a:avLst/>
                  </a:prstGeom>
                  <a:noFill/>
                  <a:ln w="3175">
                    <a:solidFill>
                      <a:srgbClr val="000000"/>
                    </a:solidFill>
                    <a:round/>
                    <a:headEnd/>
                    <a:tailEnd/>
                  </a:ln>
                </p:spPr>
                <p:txBody>
                  <a:bodyPr/>
                  <a:lstStyle/>
                  <a:p>
                    <a:endParaRPr lang="en-US"/>
                  </a:p>
                </p:txBody>
              </p:sp>
              <p:sp>
                <p:nvSpPr>
                  <p:cNvPr id="65125" name="Line 613"/>
                  <p:cNvSpPr>
                    <a:spLocks noChangeShapeType="1"/>
                  </p:cNvSpPr>
                  <p:nvPr/>
                </p:nvSpPr>
                <p:spPr bwMode="auto">
                  <a:xfrm>
                    <a:off x="3380" y="2690"/>
                    <a:ext cx="210" cy="1"/>
                  </a:xfrm>
                  <a:prstGeom prst="line">
                    <a:avLst/>
                  </a:prstGeom>
                  <a:noFill/>
                  <a:ln w="3175">
                    <a:solidFill>
                      <a:srgbClr val="000000"/>
                    </a:solidFill>
                    <a:round/>
                    <a:headEnd/>
                    <a:tailEnd/>
                  </a:ln>
                </p:spPr>
                <p:txBody>
                  <a:bodyPr/>
                  <a:lstStyle/>
                  <a:p>
                    <a:endParaRPr lang="en-US"/>
                  </a:p>
                </p:txBody>
              </p:sp>
              <p:sp>
                <p:nvSpPr>
                  <p:cNvPr id="65126" name="Line 614"/>
                  <p:cNvSpPr>
                    <a:spLocks noChangeShapeType="1"/>
                  </p:cNvSpPr>
                  <p:nvPr/>
                </p:nvSpPr>
                <p:spPr bwMode="auto">
                  <a:xfrm>
                    <a:off x="3382" y="2697"/>
                    <a:ext cx="184" cy="1"/>
                  </a:xfrm>
                  <a:prstGeom prst="line">
                    <a:avLst/>
                  </a:prstGeom>
                  <a:noFill/>
                  <a:ln w="3175">
                    <a:solidFill>
                      <a:srgbClr val="000000"/>
                    </a:solidFill>
                    <a:round/>
                    <a:headEnd/>
                    <a:tailEnd/>
                  </a:ln>
                </p:spPr>
                <p:txBody>
                  <a:bodyPr/>
                  <a:lstStyle/>
                  <a:p>
                    <a:endParaRPr lang="en-US"/>
                  </a:p>
                </p:txBody>
              </p:sp>
              <p:sp>
                <p:nvSpPr>
                  <p:cNvPr id="65127" name="Line 615"/>
                  <p:cNvSpPr>
                    <a:spLocks noChangeShapeType="1"/>
                  </p:cNvSpPr>
                  <p:nvPr/>
                </p:nvSpPr>
                <p:spPr bwMode="auto">
                  <a:xfrm>
                    <a:off x="3387" y="2705"/>
                    <a:ext cx="24" cy="1"/>
                  </a:xfrm>
                  <a:prstGeom prst="line">
                    <a:avLst/>
                  </a:prstGeom>
                  <a:noFill/>
                  <a:ln w="3175">
                    <a:solidFill>
                      <a:srgbClr val="000000"/>
                    </a:solidFill>
                    <a:round/>
                    <a:headEnd/>
                    <a:tailEnd/>
                  </a:ln>
                </p:spPr>
                <p:txBody>
                  <a:bodyPr/>
                  <a:lstStyle/>
                  <a:p>
                    <a:endParaRPr lang="en-US"/>
                  </a:p>
                </p:txBody>
              </p:sp>
            </p:grpSp>
            <p:grpSp>
              <p:nvGrpSpPr>
                <p:cNvPr id="64571" name="Group 620"/>
                <p:cNvGrpSpPr>
                  <a:grpSpLocks/>
                </p:cNvGrpSpPr>
                <p:nvPr/>
              </p:nvGrpSpPr>
              <p:grpSpPr bwMode="auto">
                <a:xfrm>
                  <a:off x="3333" y="2685"/>
                  <a:ext cx="37" cy="16"/>
                  <a:chOff x="3333" y="2685"/>
                  <a:chExt cx="37" cy="16"/>
                </a:xfrm>
              </p:grpSpPr>
              <p:sp>
                <p:nvSpPr>
                  <p:cNvPr id="65129" name="Line 617"/>
                  <p:cNvSpPr>
                    <a:spLocks noChangeShapeType="1"/>
                  </p:cNvSpPr>
                  <p:nvPr/>
                </p:nvSpPr>
                <p:spPr bwMode="auto">
                  <a:xfrm>
                    <a:off x="3342" y="2685"/>
                    <a:ext cx="21" cy="1"/>
                  </a:xfrm>
                  <a:prstGeom prst="line">
                    <a:avLst/>
                  </a:prstGeom>
                  <a:noFill/>
                  <a:ln w="3175">
                    <a:solidFill>
                      <a:srgbClr val="000000"/>
                    </a:solidFill>
                    <a:round/>
                    <a:headEnd/>
                    <a:tailEnd/>
                  </a:ln>
                </p:spPr>
                <p:txBody>
                  <a:bodyPr/>
                  <a:lstStyle/>
                  <a:p>
                    <a:endParaRPr lang="en-US"/>
                  </a:p>
                </p:txBody>
              </p:sp>
              <p:sp>
                <p:nvSpPr>
                  <p:cNvPr id="65130" name="Line 618"/>
                  <p:cNvSpPr>
                    <a:spLocks noChangeShapeType="1"/>
                  </p:cNvSpPr>
                  <p:nvPr/>
                </p:nvSpPr>
                <p:spPr bwMode="auto">
                  <a:xfrm>
                    <a:off x="3339" y="2693"/>
                    <a:ext cx="20" cy="1"/>
                  </a:xfrm>
                  <a:prstGeom prst="line">
                    <a:avLst/>
                  </a:prstGeom>
                  <a:noFill/>
                  <a:ln w="3175">
                    <a:solidFill>
                      <a:srgbClr val="000000"/>
                    </a:solidFill>
                    <a:round/>
                    <a:headEnd/>
                    <a:tailEnd/>
                  </a:ln>
                </p:spPr>
                <p:txBody>
                  <a:bodyPr/>
                  <a:lstStyle/>
                  <a:p>
                    <a:endParaRPr lang="en-US"/>
                  </a:p>
                </p:txBody>
              </p:sp>
              <p:sp>
                <p:nvSpPr>
                  <p:cNvPr id="65131" name="Line 619"/>
                  <p:cNvSpPr>
                    <a:spLocks noChangeShapeType="1"/>
                  </p:cNvSpPr>
                  <p:nvPr/>
                </p:nvSpPr>
                <p:spPr bwMode="auto">
                  <a:xfrm>
                    <a:off x="3333" y="2700"/>
                    <a:ext cx="37" cy="1"/>
                  </a:xfrm>
                  <a:prstGeom prst="line">
                    <a:avLst/>
                  </a:prstGeom>
                  <a:noFill/>
                  <a:ln w="3175">
                    <a:solidFill>
                      <a:srgbClr val="000000"/>
                    </a:solidFill>
                    <a:round/>
                    <a:headEnd/>
                    <a:tailEnd/>
                  </a:ln>
                </p:spPr>
                <p:txBody>
                  <a:bodyPr/>
                  <a:lstStyle/>
                  <a:p>
                    <a:endParaRPr lang="en-US"/>
                  </a:p>
                </p:txBody>
              </p:sp>
            </p:grpSp>
            <p:grpSp>
              <p:nvGrpSpPr>
                <p:cNvPr id="64574" name="Group 627"/>
                <p:cNvGrpSpPr>
                  <a:grpSpLocks/>
                </p:cNvGrpSpPr>
                <p:nvPr/>
              </p:nvGrpSpPr>
              <p:grpSpPr bwMode="auto">
                <a:xfrm>
                  <a:off x="3418" y="2680"/>
                  <a:ext cx="200" cy="27"/>
                  <a:chOff x="3418" y="2680"/>
                  <a:chExt cx="200" cy="27"/>
                </a:xfrm>
              </p:grpSpPr>
              <p:sp>
                <p:nvSpPr>
                  <p:cNvPr id="65133" name="Line 621"/>
                  <p:cNvSpPr>
                    <a:spLocks noChangeShapeType="1"/>
                  </p:cNvSpPr>
                  <p:nvPr/>
                </p:nvSpPr>
                <p:spPr bwMode="auto">
                  <a:xfrm>
                    <a:off x="3418" y="2705"/>
                    <a:ext cx="125" cy="1"/>
                  </a:xfrm>
                  <a:prstGeom prst="line">
                    <a:avLst/>
                  </a:prstGeom>
                  <a:noFill/>
                  <a:ln w="3175">
                    <a:solidFill>
                      <a:srgbClr val="000000"/>
                    </a:solidFill>
                    <a:round/>
                    <a:headEnd/>
                    <a:tailEnd/>
                  </a:ln>
                </p:spPr>
                <p:txBody>
                  <a:bodyPr/>
                  <a:lstStyle/>
                  <a:p>
                    <a:endParaRPr lang="en-US"/>
                  </a:p>
                </p:txBody>
              </p:sp>
              <p:sp>
                <p:nvSpPr>
                  <p:cNvPr id="65134" name="Line 622"/>
                  <p:cNvSpPr>
                    <a:spLocks noChangeShapeType="1"/>
                  </p:cNvSpPr>
                  <p:nvPr/>
                </p:nvSpPr>
                <p:spPr bwMode="auto">
                  <a:xfrm>
                    <a:off x="3588" y="2680"/>
                    <a:ext cx="29" cy="1"/>
                  </a:xfrm>
                  <a:prstGeom prst="line">
                    <a:avLst/>
                  </a:prstGeom>
                  <a:noFill/>
                  <a:ln w="3175">
                    <a:solidFill>
                      <a:srgbClr val="000000"/>
                    </a:solidFill>
                    <a:round/>
                    <a:headEnd/>
                    <a:tailEnd/>
                  </a:ln>
                </p:spPr>
                <p:txBody>
                  <a:bodyPr/>
                  <a:lstStyle/>
                  <a:p>
                    <a:endParaRPr lang="en-US"/>
                  </a:p>
                </p:txBody>
              </p:sp>
              <p:sp>
                <p:nvSpPr>
                  <p:cNvPr id="65135" name="Line 623"/>
                  <p:cNvSpPr>
                    <a:spLocks noChangeShapeType="1"/>
                  </p:cNvSpPr>
                  <p:nvPr/>
                </p:nvSpPr>
                <p:spPr bwMode="auto">
                  <a:xfrm>
                    <a:off x="3596" y="2690"/>
                    <a:ext cx="22" cy="1"/>
                  </a:xfrm>
                  <a:prstGeom prst="line">
                    <a:avLst/>
                  </a:prstGeom>
                  <a:noFill/>
                  <a:ln w="3175">
                    <a:solidFill>
                      <a:srgbClr val="000000"/>
                    </a:solidFill>
                    <a:round/>
                    <a:headEnd/>
                    <a:tailEnd/>
                  </a:ln>
                </p:spPr>
                <p:txBody>
                  <a:bodyPr/>
                  <a:lstStyle/>
                  <a:p>
                    <a:endParaRPr lang="en-US"/>
                  </a:p>
                </p:txBody>
              </p:sp>
              <p:sp>
                <p:nvSpPr>
                  <p:cNvPr id="65136" name="Line 624"/>
                  <p:cNvSpPr>
                    <a:spLocks noChangeShapeType="1"/>
                  </p:cNvSpPr>
                  <p:nvPr/>
                </p:nvSpPr>
                <p:spPr bwMode="auto">
                  <a:xfrm>
                    <a:off x="3580" y="2697"/>
                    <a:ext cx="38" cy="1"/>
                  </a:xfrm>
                  <a:prstGeom prst="line">
                    <a:avLst/>
                  </a:prstGeom>
                  <a:noFill/>
                  <a:ln w="3175">
                    <a:solidFill>
                      <a:srgbClr val="000000"/>
                    </a:solidFill>
                    <a:round/>
                    <a:headEnd/>
                    <a:tailEnd/>
                  </a:ln>
                </p:spPr>
                <p:txBody>
                  <a:bodyPr/>
                  <a:lstStyle/>
                  <a:p>
                    <a:endParaRPr lang="en-US"/>
                  </a:p>
                </p:txBody>
              </p:sp>
              <p:sp>
                <p:nvSpPr>
                  <p:cNvPr id="65137" name="Line 625"/>
                  <p:cNvSpPr>
                    <a:spLocks noChangeShapeType="1"/>
                  </p:cNvSpPr>
                  <p:nvPr/>
                </p:nvSpPr>
                <p:spPr bwMode="auto">
                  <a:xfrm>
                    <a:off x="3548" y="2705"/>
                    <a:ext cx="20" cy="1"/>
                  </a:xfrm>
                  <a:prstGeom prst="line">
                    <a:avLst/>
                  </a:prstGeom>
                  <a:noFill/>
                  <a:ln w="3175">
                    <a:solidFill>
                      <a:srgbClr val="000000"/>
                    </a:solidFill>
                    <a:round/>
                    <a:headEnd/>
                    <a:tailEnd/>
                  </a:ln>
                </p:spPr>
                <p:txBody>
                  <a:bodyPr/>
                  <a:lstStyle/>
                  <a:p>
                    <a:endParaRPr lang="en-US"/>
                  </a:p>
                </p:txBody>
              </p:sp>
              <p:sp>
                <p:nvSpPr>
                  <p:cNvPr id="65138" name="Line 626"/>
                  <p:cNvSpPr>
                    <a:spLocks noChangeShapeType="1"/>
                  </p:cNvSpPr>
                  <p:nvPr/>
                </p:nvSpPr>
                <p:spPr bwMode="auto">
                  <a:xfrm>
                    <a:off x="3574" y="2706"/>
                    <a:ext cx="43" cy="1"/>
                  </a:xfrm>
                  <a:prstGeom prst="line">
                    <a:avLst/>
                  </a:prstGeom>
                  <a:noFill/>
                  <a:ln w="3175">
                    <a:solidFill>
                      <a:srgbClr val="000000"/>
                    </a:solidFill>
                    <a:round/>
                    <a:headEnd/>
                    <a:tailEnd/>
                  </a:ln>
                </p:spPr>
                <p:txBody>
                  <a:bodyPr/>
                  <a:lstStyle/>
                  <a:p>
                    <a:endParaRPr lang="en-US"/>
                  </a:p>
                </p:txBody>
              </p:sp>
            </p:grpSp>
            <p:grpSp>
              <p:nvGrpSpPr>
                <p:cNvPr id="64577" name="Group 631"/>
                <p:cNvGrpSpPr>
                  <a:grpSpLocks/>
                </p:cNvGrpSpPr>
                <p:nvPr/>
              </p:nvGrpSpPr>
              <p:grpSpPr bwMode="auto">
                <a:xfrm>
                  <a:off x="3629" y="2685"/>
                  <a:ext cx="62" cy="23"/>
                  <a:chOff x="3629" y="2685"/>
                  <a:chExt cx="62" cy="23"/>
                </a:xfrm>
              </p:grpSpPr>
              <p:sp>
                <p:nvSpPr>
                  <p:cNvPr id="65140" name="Line 628"/>
                  <p:cNvSpPr>
                    <a:spLocks noChangeShapeType="1"/>
                  </p:cNvSpPr>
                  <p:nvPr/>
                </p:nvSpPr>
                <p:spPr bwMode="auto">
                  <a:xfrm>
                    <a:off x="3629" y="2685"/>
                    <a:ext cx="58" cy="1"/>
                  </a:xfrm>
                  <a:prstGeom prst="line">
                    <a:avLst/>
                  </a:prstGeom>
                  <a:noFill/>
                  <a:ln w="3175">
                    <a:solidFill>
                      <a:srgbClr val="000000"/>
                    </a:solidFill>
                    <a:round/>
                    <a:headEnd/>
                    <a:tailEnd/>
                  </a:ln>
                </p:spPr>
                <p:txBody>
                  <a:bodyPr/>
                  <a:lstStyle/>
                  <a:p>
                    <a:endParaRPr lang="en-US"/>
                  </a:p>
                </p:txBody>
              </p:sp>
              <p:sp>
                <p:nvSpPr>
                  <p:cNvPr id="65141" name="Line 629"/>
                  <p:cNvSpPr>
                    <a:spLocks noChangeShapeType="1"/>
                  </p:cNvSpPr>
                  <p:nvPr/>
                </p:nvSpPr>
                <p:spPr bwMode="auto">
                  <a:xfrm>
                    <a:off x="3637" y="2695"/>
                    <a:ext cx="51" cy="1"/>
                  </a:xfrm>
                  <a:prstGeom prst="line">
                    <a:avLst/>
                  </a:prstGeom>
                  <a:noFill/>
                  <a:ln w="3175">
                    <a:solidFill>
                      <a:srgbClr val="000000"/>
                    </a:solidFill>
                    <a:round/>
                    <a:headEnd/>
                    <a:tailEnd/>
                  </a:ln>
                </p:spPr>
                <p:txBody>
                  <a:bodyPr/>
                  <a:lstStyle/>
                  <a:p>
                    <a:endParaRPr lang="en-US"/>
                  </a:p>
                </p:txBody>
              </p:sp>
              <p:sp>
                <p:nvSpPr>
                  <p:cNvPr id="65142" name="Line 630"/>
                  <p:cNvSpPr>
                    <a:spLocks noChangeShapeType="1"/>
                  </p:cNvSpPr>
                  <p:nvPr/>
                </p:nvSpPr>
                <p:spPr bwMode="auto">
                  <a:xfrm>
                    <a:off x="3637" y="2707"/>
                    <a:ext cx="54" cy="1"/>
                  </a:xfrm>
                  <a:prstGeom prst="line">
                    <a:avLst/>
                  </a:prstGeom>
                  <a:noFill/>
                  <a:ln w="3175">
                    <a:solidFill>
                      <a:srgbClr val="000000"/>
                    </a:solidFill>
                    <a:round/>
                    <a:headEnd/>
                    <a:tailEnd/>
                  </a:ln>
                </p:spPr>
                <p:txBody>
                  <a:bodyPr/>
                  <a:lstStyle/>
                  <a:p>
                    <a:endParaRPr lang="en-US"/>
                  </a:p>
                </p:txBody>
              </p:sp>
            </p:grpSp>
            <p:grpSp>
              <p:nvGrpSpPr>
                <p:cNvPr id="64578" name="Group 638"/>
                <p:cNvGrpSpPr>
                  <a:grpSpLocks/>
                </p:cNvGrpSpPr>
                <p:nvPr/>
              </p:nvGrpSpPr>
              <p:grpSpPr bwMode="auto">
                <a:xfrm>
                  <a:off x="3701" y="2685"/>
                  <a:ext cx="74" cy="24"/>
                  <a:chOff x="3701" y="2685"/>
                  <a:chExt cx="74" cy="24"/>
                </a:xfrm>
              </p:grpSpPr>
              <p:sp>
                <p:nvSpPr>
                  <p:cNvPr id="65144" name="Line 632"/>
                  <p:cNvSpPr>
                    <a:spLocks noChangeShapeType="1"/>
                  </p:cNvSpPr>
                  <p:nvPr/>
                </p:nvSpPr>
                <p:spPr bwMode="auto">
                  <a:xfrm>
                    <a:off x="3706" y="2685"/>
                    <a:ext cx="57" cy="1"/>
                  </a:xfrm>
                  <a:prstGeom prst="line">
                    <a:avLst/>
                  </a:prstGeom>
                  <a:noFill/>
                  <a:ln w="3175">
                    <a:solidFill>
                      <a:srgbClr val="000000"/>
                    </a:solidFill>
                    <a:round/>
                    <a:headEnd/>
                    <a:tailEnd/>
                  </a:ln>
                </p:spPr>
                <p:txBody>
                  <a:bodyPr/>
                  <a:lstStyle/>
                  <a:p>
                    <a:endParaRPr lang="en-US"/>
                  </a:p>
                </p:txBody>
              </p:sp>
              <p:sp>
                <p:nvSpPr>
                  <p:cNvPr id="65145" name="Line 633"/>
                  <p:cNvSpPr>
                    <a:spLocks noChangeShapeType="1"/>
                  </p:cNvSpPr>
                  <p:nvPr/>
                </p:nvSpPr>
                <p:spPr bwMode="auto">
                  <a:xfrm>
                    <a:off x="3701" y="2694"/>
                    <a:ext cx="46" cy="1"/>
                  </a:xfrm>
                  <a:prstGeom prst="line">
                    <a:avLst/>
                  </a:prstGeom>
                  <a:noFill/>
                  <a:ln w="3175">
                    <a:solidFill>
                      <a:srgbClr val="000000"/>
                    </a:solidFill>
                    <a:round/>
                    <a:headEnd/>
                    <a:tailEnd/>
                  </a:ln>
                </p:spPr>
                <p:txBody>
                  <a:bodyPr/>
                  <a:lstStyle/>
                  <a:p>
                    <a:endParaRPr lang="en-US"/>
                  </a:p>
                </p:txBody>
              </p:sp>
              <p:sp>
                <p:nvSpPr>
                  <p:cNvPr id="65146" name="Line 634"/>
                  <p:cNvSpPr>
                    <a:spLocks noChangeShapeType="1"/>
                  </p:cNvSpPr>
                  <p:nvPr/>
                </p:nvSpPr>
                <p:spPr bwMode="auto">
                  <a:xfrm>
                    <a:off x="3706" y="2700"/>
                    <a:ext cx="43" cy="1"/>
                  </a:xfrm>
                  <a:prstGeom prst="line">
                    <a:avLst/>
                  </a:prstGeom>
                  <a:noFill/>
                  <a:ln w="3175">
                    <a:solidFill>
                      <a:srgbClr val="000000"/>
                    </a:solidFill>
                    <a:round/>
                    <a:headEnd/>
                    <a:tailEnd/>
                  </a:ln>
                </p:spPr>
                <p:txBody>
                  <a:bodyPr/>
                  <a:lstStyle/>
                  <a:p>
                    <a:endParaRPr lang="en-US"/>
                  </a:p>
                </p:txBody>
              </p:sp>
              <p:sp>
                <p:nvSpPr>
                  <p:cNvPr id="65147" name="Line 635"/>
                  <p:cNvSpPr>
                    <a:spLocks noChangeShapeType="1"/>
                  </p:cNvSpPr>
                  <p:nvPr/>
                </p:nvSpPr>
                <p:spPr bwMode="auto">
                  <a:xfrm>
                    <a:off x="3705" y="2708"/>
                    <a:ext cx="52" cy="1"/>
                  </a:xfrm>
                  <a:prstGeom prst="line">
                    <a:avLst/>
                  </a:prstGeom>
                  <a:noFill/>
                  <a:ln w="3175">
                    <a:solidFill>
                      <a:srgbClr val="000000"/>
                    </a:solidFill>
                    <a:round/>
                    <a:headEnd/>
                    <a:tailEnd/>
                  </a:ln>
                </p:spPr>
                <p:txBody>
                  <a:bodyPr/>
                  <a:lstStyle/>
                  <a:p>
                    <a:endParaRPr lang="en-US"/>
                  </a:p>
                </p:txBody>
              </p:sp>
              <p:sp>
                <p:nvSpPr>
                  <p:cNvPr id="65148" name="Line 636"/>
                  <p:cNvSpPr>
                    <a:spLocks noChangeShapeType="1"/>
                  </p:cNvSpPr>
                  <p:nvPr/>
                </p:nvSpPr>
                <p:spPr bwMode="auto">
                  <a:xfrm>
                    <a:off x="3756" y="2694"/>
                    <a:ext cx="15" cy="1"/>
                  </a:xfrm>
                  <a:prstGeom prst="line">
                    <a:avLst/>
                  </a:prstGeom>
                  <a:noFill/>
                  <a:ln w="3175">
                    <a:solidFill>
                      <a:srgbClr val="000000"/>
                    </a:solidFill>
                    <a:round/>
                    <a:headEnd/>
                    <a:tailEnd/>
                  </a:ln>
                </p:spPr>
                <p:txBody>
                  <a:bodyPr/>
                  <a:lstStyle/>
                  <a:p>
                    <a:endParaRPr lang="en-US"/>
                  </a:p>
                </p:txBody>
              </p:sp>
              <p:sp>
                <p:nvSpPr>
                  <p:cNvPr id="65149" name="Line 637"/>
                  <p:cNvSpPr>
                    <a:spLocks noChangeShapeType="1"/>
                  </p:cNvSpPr>
                  <p:nvPr/>
                </p:nvSpPr>
                <p:spPr bwMode="auto">
                  <a:xfrm>
                    <a:off x="3761" y="2704"/>
                    <a:ext cx="14" cy="1"/>
                  </a:xfrm>
                  <a:prstGeom prst="line">
                    <a:avLst/>
                  </a:prstGeom>
                  <a:noFill/>
                  <a:ln w="3175">
                    <a:solidFill>
                      <a:srgbClr val="000000"/>
                    </a:solidFill>
                    <a:round/>
                    <a:headEnd/>
                    <a:tailEnd/>
                  </a:ln>
                </p:spPr>
                <p:txBody>
                  <a:bodyPr/>
                  <a:lstStyle/>
                  <a:p>
                    <a:endParaRPr lang="en-US"/>
                  </a:p>
                </p:txBody>
              </p:sp>
            </p:grpSp>
          </p:grpSp>
        </p:grpSp>
        <p:grpSp>
          <p:nvGrpSpPr>
            <p:cNvPr id="64579" name="Group 645"/>
            <p:cNvGrpSpPr>
              <a:grpSpLocks/>
            </p:cNvGrpSpPr>
            <p:nvPr/>
          </p:nvGrpSpPr>
          <p:grpSpPr bwMode="auto">
            <a:xfrm>
              <a:off x="3448" y="2487"/>
              <a:ext cx="232" cy="53"/>
              <a:chOff x="3448" y="2487"/>
              <a:chExt cx="232" cy="53"/>
            </a:xfrm>
          </p:grpSpPr>
          <p:grpSp>
            <p:nvGrpSpPr>
              <p:cNvPr id="64582" name="Group 643"/>
              <p:cNvGrpSpPr>
                <a:grpSpLocks/>
              </p:cNvGrpSpPr>
              <p:nvPr/>
            </p:nvGrpSpPr>
            <p:grpSpPr bwMode="auto">
              <a:xfrm>
                <a:off x="3448" y="2503"/>
                <a:ext cx="232" cy="37"/>
                <a:chOff x="3448" y="2503"/>
                <a:chExt cx="232" cy="37"/>
              </a:xfrm>
            </p:grpSpPr>
            <p:sp>
              <p:nvSpPr>
                <p:cNvPr id="65153" name="Freeform 641"/>
                <p:cNvSpPr>
                  <a:spLocks/>
                </p:cNvSpPr>
                <p:nvPr/>
              </p:nvSpPr>
              <p:spPr bwMode="auto">
                <a:xfrm>
                  <a:off x="3448" y="2503"/>
                  <a:ext cx="232" cy="19"/>
                </a:xfrm>
                <a:custGeom>
                  <a:avLst/>
                  <a:gdLst/>
                  <a:ahLst/>
                  <a:cxnLst>
                    <a:cxn ang="0">
                      <a:pos x="0" y="96"/>
                    </a:cxn>
                    <a:cxn ang="0">
                      <a:pos x="1160" y="96"/>
                    </a:cxn>
                    <a:cxn ang="0">
                      <a:pos x="1092" y="0"/>
                    </a:cxn>
                    <a:cxn ang="0">
                      <a:pos x="70" y="0"/>
                    </a:cxn>
                    <a:cxn ang="0">
                      <a:pos x="0" y="96"/>
                    </a:cxn>
                  </a:cxnLst>
                  <a:rect l="0" t="0" r="r" b="b"/>
                  <a:pathLst>
                    <a:path w="1160" h="96">
                      <a:moveTo>
                        <a:pt x="0" y="96"/>
                      </a:moveTo>
                      <a:lnTo>
                        <a:pt x="1160" y="96"/>
                      </a:lnTo>
                      <a:lnTo>
                        <a:pt x="1092" y="0"/>
                      </a:lnTo>
                      <a:lnTo>
                        <a:pt x="70" y="0"/>
                      </a:lnTo>
                      <a:lnTo>
                        <a:pt x="0" y="96"/>
                      </a:lnTo>
                      <a:close/>
                    </a:path>
                  </a:pathLst>
                </a:custGeom>
                <a:solidFill>
                  <a:srgbClr val="C0C0C0"/>
                </a:solidFill>
                <a:ln w="3175">
                  <a:solidFill>
                    <a:srgbClr val="000000"/>
                  </a:solidFill>
                  <a:prstDash val="solid"/>
                  <a:round/>
                  <a:headEnd/>
                  <a:tailEnd/>
                </a:ln>
              </p:spPr>
              <p:txBody>
                <a:bodyPr/>
                <a:lstStyle/>
                <a:p>
                  <a:endParaRPr lang="en-US"/>
                </a:p>
              </p:txBody>
            </p:sp>
            <p:sp>
              <p:nvSpPr>
                <p:cNvPr id="65154" name="Rectangle 642"/>
                <p:cNvSpPr>
                  <a:spLocks noChangeArrowheads="1"/>
                </p:cNvSpPr>
                <p:nvPr/>
              </p:nvSpPr>
              <p:spPr bwMode="auto">
                <a:xfrm>
                  <a:off x="3448" y="2522"/>
                  <a:ext cx="231" cy="18"/>
                </a:xfrm>
                <a:prstGeom prst="rect">
                  <a:avLst/>
                </a:prstGeom>
                <a:solidFill>
                  <a:srgbClr val="C0C0C0"/>
                </a:solidFill>
                <a:ln w="3175">
                  <a:solidFill>
                    <a:srgbClr val="000000"/>
                  </a:solidFill>
                  <a:miter lim="800000"/>
                  <a:headEnd/>
                  <a:tailEnd/>
                </a:ln>
              </p:spPr>
              <p:txBody>
                <a:bodyPr/>
                <a:lstStyle/>
                <a:p>
                  <a:endParaRPr lang="en-US"/>
                </a:p>
              </p:txBody>
            </p:sp>
          </p:grpSp>
          <p:sp>
            <p:nvSpPr>
              <p:cNvPr id="65156" name="Freeform 644"/>
              <p:cNvSpPr>
                <a:spLocks/>
              </p:cNvSpPr>
              <p:nvPr/>
            </p:nvSpPr>
            <p:spPr bwMode="auto">
              <a:xfrm>
                <a:off x="3501" y="2487"/>
                <a:ext cx="124" cy="35"/>
              </a:xfrm>
              <a:custGeom>
                <a:avLst/>
                <a:gdLst/>
                <a:ahLst/>
                <a:cxnLst>
                  <a:cxn ang="0">
                    <a:pos x="0" y="98"/>
                  </a:cxn>
                  <a:cxn ang="0">
                    <a:pos x="0" y="0"/>
                  </a:cxn>
                  <a:cxn ang="0">
                    <a:pos x="617" y="0"/>
                  </a:cxn>
                  <a:cxn ang="0">
                    <a:pos x="617" y="101"/>
                  </a:cxn>
                  <a:cxn ang="0">
                    <a:pos x="614" y="111"/>
                  </a:cxn>
                  <a:cxn ang="0">
                    <a:pos x="609" y="118"/>
                  </a:cxn>
                  <a:cxn ang="0">
                    <a:pos x="597" y="126"/>
                  </a:cxn>
                  <a:cxn ang="0">
                    <a:pos x="583" y="134"/>
                  </a:cxn>
                  <a:cxn ang="0">
                    <a:pos x="566" y="141"/>
                  </a:cxn>
                  <a:cxn ang="0">
                    <a:pos x="550" y="147"/>
                  </a:cxn>
                  <a:cxn ang="0">
                    <a:pos x="530" y="152"/>
                  </a:cxn>
                  <a:cxn ang="0">
                    <a:pos x="506" y="157"/>
                  </a:cxn>
                  <a:cxn ang="0">
                    <a:pos x="486" y="160"/>
                  </a:cxn>
                  <a:cxn ang="0">
                    <a:pos x="454" y="166"/>
                  </a:cxn>
                  <a:cxn ang="0">
                    <a:pos x="427" y="169"/>
                  </a:cxn>
                  <a:cxn ang="0">
                    <a:pos x="401" y="172"/>
                  </a:cxn>
                  <a:cxn ang="0">
                    <a:pos x="371" y="173"/>
                  </a:cxn>
                  <a:cxn ang="0">
                    <a:pos x="337" y="175"/>
                  </a:cxn>
                  <a:cxn ang="0">
                    <a:pos x="293" y="175"/>
                  </a:cxn>
                  <a:cxn ang="0">
                    <a:pos x="253" y="173"/>
                  </a:cxn>
                  <a:cxn ang="0">
                    <a:pos x="216" y="172"/>
                  </a:cxn>
                  <a:cxn ang="0">
                    <a:pos x="181" y="169"/>
                  </a:cxn>
                  <a:cxn ang="0">
                    <a:pos x="153" y="165"/>
                  </a:cxn>
                  <a:cxn ang="0">
                    <a:pos x="131" y="160"/>
                  </a:cxn>
                  <a:cxn ang="0">
                    <a:pos x="102" y="155"/>
                  </a:cxn>
                  <a:cxn ang="0">
                    <a:pos x="78" y="149"/>
                  </a:cxn>
                  <a:cxn ang="0">
                    <a:pos x="58" y="143"/>
                  </a:cxn>
                  <a:cxn ang="0">
                    <a:pos x="39" y="135"/>
                  </a:cxn>
                  <a:cxn ang="0">
                    <a:pos x="26" y="129"/>
                  </a:cxn>
                  <a:cxn ang="0">
                    <a:pos x="16" y="123"/>
                  </a:cxn>
                  <a:cxn ang="0">
                    <a:pos x="9" y="115"/>
                  </a:cxn>
                  <a:cxn ang="0">
                    <a:pos x="4" y="108"/>
                  </a:cxn>
                  <a:cxn ang="0">
                    <a:pos x="0" y="98"/>
                  </a:cxn>
                </a:cxnLst>
                <a:rect l="0" t="0" r="r" b="b"/>
                <a:pathLst>
                  <a:path w="617" h="175">
                    <a:moveTo>
                      <a:pt x="0" y="98"/>
                    </a:moveTo>
                    <a:lnTo>
                      <a:pt x="0" y="0"/>
                    </a:lnTo>
                    <a:lnTo>
                      <a:pt x="617" y="0"/>
                    </a:lnTo>
                    <a:lnTo>
                      <a:pt x="617" y="101"/>
                    </a:lnTo>
                    <a:lnTo>
                      <a:pt x="614" y="111"/>
                    </a:lnTo>
                    <a:lnTo>
                      <a:pt x="609" y="118"/>
                    </a:lnTo>
                    <a:lnTo>
                      <a:pt x="597" y="126"/>
                    </a:lnTo>
                    <a:lnTo>
                      <a:pt x="583" y="134"/>
                    </a:lnTo>
                    <a:lnTo>
                      <a:pt x="566" y="141"/>
                    </a:lnTo>
                    <a:lnTo>
                      <a:pt x="550" y="147"/>
                    </a:lnTo>
                    <a:lnTo>
                      <a:pt x="530" y="152"/>
                    </a:lnTo>
                    <a:lnTo>
                      <a:pt x="506" y="157"/>
                    </a:lnTo>
                    <a:lnTo>
                      <a:pt x="486" y="160"/>
                    </a:lnTo>
                    <a:lnTo>
                      <a:pt x="454" y="166"/>
                    </a:lnTo>
                    <a:lnTo>
                      <a:pt x="427" y="169"/>
                    </a:lnTo>
                    <a:lnTo>
                      <a:pt x="401" y="172"/>
                    </a:lnTo>
                    <a:lnTo>
                      <a:pt x="371" y="173"/>
                    </a:lnTo>
                    <a:lnTo>
                      <a:pt x="337" y="175"/>
                    </a:lnTo>
                    <a:lnTo>
                      <a:pt x="293" y="175"/>
                    </a:lnTo>
                    <a:lnTo>
                      <a:pt x="253" y="173"/>
                    </a:lnTo>
                    <a:lnTo>
                      <a:pt x="216" y="172"/>
                    </a:lnTo>
                    <a:lnTo>
                      <a:pt x="181" y="169"/>
                    </a:lnTo>
                    <a:lnTo>
                      <a:pt x="153" y="165"/>
                    </a:lnTo>
                    <a:lnTo>
                      <a:pt x="131" y="160"/>
                    </a:lnTo>
                    <a:lnTo>
                      <a:pt x="102" y="155"/>
                    </a:lnTo>
                    <a:lnTo>
                      <a:pt x="78" y="149"/>
                    </a:lnTo>
                    <a:lnTo>
                      <a:pt x="58" y="143"/>
                    </a:lnTo>
                    <a:lnTo>
                      <a:pt x="39" y="135"/>
                    </a:lnTo>
                    <a:lnTo>
                      <a:pt x="26" y="129"/>
                    </a:lnTo>
                    <a:lnTo>
                      <a:pt x="16" y="123"/>
                    </a:lnTo>
                    <a:lnTo>
                      <a:pt x="9" y="115"/>
                    </a:lnTo>
                    <a:lnTo>
                      <a:pt x="4" y="108"/>
                    </a:lnTo>
                    <a:lnTo>
                      <a:pt x="0" y="98"/>
                    </a:lnTo>
                    <a:close/>
                  </a:path>
                </a:pathLst>
              </a:custGeom>
              <a:solidFill>
                <a:srgbClr val="C0C0C0"/>
              </a:solidFill>
              <a:ln w="3175">
                <a:solidFill>
                  <a:srgbClr val="000000"/>
                </a:solidFill>
                <a:prstDash val="solid"/>
                <a:round/>
                <a:headEnd/>
                <a:tailEnd/>
              </a:ln>
            </p:spPr>
            <p:txBody>
              <a:bodyPr/>
              <a:lstStyle/>
              <a:p>
                <a:endParaRPr lang="en-US"/>
              </a:p>
            </p:txBody>
          </p:sp>
        </p:grpSp>
        <p:grpSp>
          <p:nvGrpSpPr>
            <p:cNvPr id="64585" name="Group 651"/>
            <p:cNvGrpSpPr>
              <a:grpSpLocks/>
            </p:cNvGrpSpPr>
            <p:nvPr/>
          </p:nvGrpSpPr>
          <p:grpSpPr bwMode="auto">
            <a:xfrm>
              <a:off x="3420" y="2258"/>
              <a:ext cx="287" cy="236"/>
              <a:chOff x="3420" y="2258"/>
              <a:chExt cx="287" cy="236"/>
            </a:xfrm>
          </p:grpSpPr>
          <p:grpSp>
            <p:nvGrpSpPr>
              <p:cNvPr id="64586" name="Group 649"/>
              <p:cNvGrpSpPr>
                <a:grpSpLocks/>
              </p:cNvGrpSpPr>
              <p:nvPr/>
            </p:nvGrpSpPr>
            <p:grpSpPr bwMode="auto">
              <a:xfrm>
                <a:off x="3420" y="2258"/>
                <a:ext cx="287" cy="236"/>
                <a:chOff x="3420" y="2258"/>
                <a:chExt cx="287" cy="236"/>
              </a:xfrm>
            </p:grpSpPr>
            <p:sp>
              <p:nvSpPr>
                <p:cNvPr id="65158" name="AutoShape 646"/>
                <p:cNvSpPr>
                  <a:spLocks noChangeArrowheads="1"/>
                </p:cNvSpPr>
                <p:nvPr/>
              </p:nvSpPr>
              <p:spPr bwMode="auto">
                <a:xfrm>
                  <a:off x="3420" y="2258"/>
                  <a:ext cx="287" cy="236"/>
                </a:xfrm>
                <a:prstGeom prst="roundRect">
                  <a:avLst>
                    <a:gd name="adj" fmla="val 12324"/>
                  </a:avLst>
                </a:prstGeom>
                <a:solidFill>
                  <a:srgbClr val="C0C0C0"/>
                </a:solidFill>
                <a:ln w="3175">
                  <a:solidFill>
                    <a:srgbClr val="000000"/>
                  </a:solidFill>
                  <a:round/>
                  <a:headEnd/>
                  <a:tailEnd/>
                </a:ln>
              </p:spPr>
              <p:txBody>
                <a:bodyPr/>
                <a:lstStyle/>
                <a:p>
                  <a:endParaRPr lang="en-US"/>
                </a:p>
              </p:txBody>
            </p:sp>
            <p:sp>
              <p:nvSpPr>
                <p:cNvPr id="65159" name="AutoShape 647"/>
                <p:cNvSpPr>
                  <a:spLocks noChangeArrowheads="1"/>
                </p:cNvSpPr>
                <p:nvPr/>
              </p:nvSpPr>
              <p:spPr bwMode="auto">
                <a:xfrm>
                  <a:off x="3452" y="2284"/>
                  <a:ext cx="223" cy="184"/>
                </a:xfrm>
                <a:prstGeom prst="roundRect">
                  <a:avLst>
                    <a:gd name="adj" fmla="val 12255"/>
                  </a:avLst>
                </a:prstGeom>
                <a:solidFill>
                  <a:srgbClr val="808080"/>
                </a:solidFill>
                <a:ln w="3175">
                  <a:solidFill>
                    <a:srgbClr val="000000"/>
                  </a:solidFill>
                  <a:round/>
                  <a:headEnd/>
                  <a:tailEnd/>
                </a:ln>
              </p:spPr>
              <p:txBody>
                <a:bodyPr/>
                <a:lstStyle/>
                <a:p>
                  <a:endParaRPr lang="en-US"/>
                </a:p>
              </p:txBody>
            </p:sp>
            <p:sp>
              <p:nvSpPr>
                <p:cNvPr id="65160" name="AutoShape 648"/>
                <p:cNvSpPr>
                  <a:spLocks noChangeArrowheads="1"/>
                </p:cNvSpPr>
                <p:nvPr/>
              </p:nvSpPr>
              <p:spPr bwMode="auto">
                <a:xfrm>
                  <a:off x="3464" y="2295"/>
                  <a:ext cx="199" cy="163"/>
                </a:xfrm>
                <a:prstGeom prst="roundRect">
                  <a:avLst>
                    <a:gd name="adj" fmla="val 12227"/>
                  </a:avLst>
                </a:prstGeom>
                <a:solidFill>
                  <a:srgbClr val="FF9900"/>
                </a:solidFill>
                <a:ln w="3175">
                  <a:solidFill>
                    <a:srgbClr val="000000"/>
                  </a:solidFill>
                  <a:round/>
                  <a:headEnd/>
                  <a:tailEnd/>
                </a:ln>
              </p:spPr>
              <p:txBody>
                <a:bodyPr/>
                <a:lstStyle/>
                <a:p>
                  <a:endParaRPr lang="en-US"/>
                </a:p>
              </p:txBody>
            </p:sp>
          </p:grpSp>
          <p:sp>
            <p:nvSpPr>
              <p:cNvPr id="65162" name="Rectangle 650"/>
              <p:cNvSpPr>
                <a:spLocks noChangeArrowheads="1"/>
              </p:cNvSpPr>
              <p:nvPr/>
            </p:nvSpPr>
            <p:spPr bwMode="auto">
              <a:xfrm>
                <a:off x="3660" y="2481"/>
                <a:ext cx="8" cy="2"/>
              </a:xfrm>
              <a:prstGeom prst="rect">
                <a:avLst/>
              </a:prstGeom>
              <a:solidFill>
                <a:srgbClr val="008000"/>
              </a:solidFill>
              <a:ln w="3175">
                <a:solidFill>
                  <a:srgbClr val="000000"/>
                </a:solidFill>
                <a:miter lim="800000"/>
                <a:headEnd/>
                <a:tailEnd/>
              </a:ln>
            </p:spPr>
            <p:txBody>
              <a:bodyPr/>
              <a:lstStyle/>
              <a:p>
                <a:endParaRPr lang="en-US"/>
              </a:p>
            </p:txBody>
          </p:sp>
        </p:grpSp>
      </p:grpSp>
      <p:grpSp>
        <p:nvGrpSpPr>
          <p:cNvPr id="64589" name="Group 653"/>
          <p:cNvGrpSpPr>
            <a:grpSpLocks noChangeAspect="1"/>
          </p:cNvGrpSpPr>
          <p:nvPr/>
        </p:nvGrpSpPr>
        <p:grpSpPr bwMode="auto">
          <a:xfrm>
            <a:off x="3429000" y="2057400"/>
            <a:ext cx="1000125" cy="795338"/>
            <a:chOff x="2524" y="2928"/>
            <a:chExt cx="630" cy="501"/>
          </a:xfrm>
        </p:grpSpPr>
        <p:sp>
          <p:nvSpPr>
            <p:cNvPr id="65164" name="AutoShape 652"/>
            <p:cNvSpPr>
              <a:spLocks noChangeAspect="1" noChangeArrowheads="1" noTextEdit="1"/>
            </p:cNvSpPr>
            <p:nvPr/>
          </p:nvSpPr>
          <p:spPr bwMode="auto">
            <a:xfrm>
              <a:off x="2524" y="2928"/>
              <a:ext cx="630" cy="501"/>
            </a:xfrm>
            <a:prstGeom prst="rect">
              <a:avLst/>
            </a:prstGeom>
            <a:noFill/>
            <a:ln w="9525">
              <a:noFill/>
              <a:miter lim="800000"/>
              <a:headEnd/>
              <a:tailEnd/>
            </a:ln>
          </p:spPr>
          <p:txBody>
            <a:bodyPr/>
            <a:lstStyle/>
            <a:p>
              <a:endParaRPr lang="en-US"/>
            </a:p>
          </p:txBody>
        </p:sp>
        <p:grpSp>
          <p:nvGrpSpPr>
            <p:cNvPr id="64592" name="Group 838"/>
            <p:cNvGrpSpPr>
              <a:grpSpLocks/>
            </p:cNvGrpSpPr>
            <p:nvPr/>
          </p:nvGrpSpPr>
          <p:grpSpPr bwMode="auto">
            <a:xfrm>
              <a:off x="2648" y="3194"/>
              <a:ext cx="397" cy="157"/>
              <a:chOff x="2648" y="3194"/>
              <a:chExt cx="397" cy="157"/>
            </a:xfrm>
          </p:grpSpPr>
          <p:grpSp>
            <p:nvGrpSpPr>
              <p:cNvPr id="64593" name="Group 792"/>
              <p:cNvGrpSpPr>
                <a:grpSpLocks/>
              </p:cNvGrpSpPr>
              <p:nvPr/>
            </p:nvGrpSpPr>
            <p:grpSpPr bwMode="auto">
              <a:xfrm>
                <a:off x="2648" y="3194"/>
                <a:ext cx="397" cy="157"/>
                <a:chOff x="2648" y="3194"/>
                <a:chExt cx="397" cy="157"/>
              </a:xfrm>
            </p:grpSpPr>
            <p:grpSp>
              <p:nvGrpSpPr>
                <p:cNvPr id="64594" name="Group 786"/>
                <p:cNvGrpSpPr>
                  <a:grpSpLocks/>
                </p:cNvGrpSpPr>
                <p:nvPr/>
              </p:nvGrpSpPr>
              <p:grpSpPr bwMode="auto">
                <a:xfrm>
                  <a:off x="2648" y="3194"/>
                  <a:ext cx="397" cy="157"/>
                  <a:chOff x="2648" y="3194"/>
                  <a:chExt cx="397" cy="157"/>
                </a:xfrm>
              </p:grpSpPr>
              <p:grpSp>
                <p:nvGrpSpPr>
                  <p:cNvPr id="64595" name="Group 658"/>
                  <p:cNvGrpSpPr>
                    <a:grpSpLocks/>
                  </p:cNvGrpSpPr>
                  <p:nvPr/>
                </p:nvGrpSpPr>
                <p:grpSpPr bwMode="auto">
                  <a:xfrm>
                    <a:off x="2648" y="3194"/>
                    <a:ext cx="397" cy="157"/>
                    <a:chOff x="2648" y="3194"/>
                    <a:chExt cx="397" cy="157"/>
                  </a:xfrm>
                </p:grpSpPr>
                <p:grpSp>
                  <p:nvGrpSpPr>
                    <p:cNvPr id="64596" name="Group 656"/>
                    <p:cNvGrpSpPr>
                      <a:grpSpLocks/>
                    </p:cNvGrpSpPr>
                    <p:nvPr/>
                  </p:nvGrpSpPr>
                  <p:grpSpPr bwMode="auto">
                    <a:xfrm>
                      <a:off x="2648" y="3194"/>
                      <a:ext cx="397" cy="157"/>
                      <a:chOff x="2648" y="3194"/>
                      <a:chExt cx="397" cy="157"/>
                    </a:xfrm>
                  </p:grpSpPr>
                  <p:sp>
                    <p:nvSpPr>
                      <p:cNvPr id="65166" name="Rectangle 654"/>
                      <p:cNvSpPr>
                        <a:spLocks noChangeArrowheads="1"/>
                      </p:cNvSpPr>
                      <p:nvPr/>
                    </p:nvSpPr>
                    <p:spPr bwMode="auto">
                      <a:xfrm>
                        <a:off x="2648" y="3232"/>
                        <a:ext cx="397" cy="119"/>
                      </a:xfrm>
                      <a:prstGeom prst="rect">
                        <a:avLst/>
                      </a:prstGeom>
                      <a:solidFill>
                        <a:srgbClr val="C0C0C0"/>
                      </a:solidFill>
                      <a:ln w="3175">
                        <a:solidFill>
                          <a:srgbClr val="000000"/>
                        </a:solidFill>
                        <a:miter lim="800000"/>
                        <a:headEnd/>
                        <a:tailEnd/>
                      </a:ln>
                    </p:spPr>
                    <p:txBody>
                      <a:bodyPr/>
                      <a:lstStyle/>
                      <a:p>
                        <a:endParaRPr lang="en-US"/>
                      </a:p>
                    </p:txBody>
                  </p:sp>
                  <p:sp>
                    <p:nvSpPr>
                      <p:cNvPr id="65167" name="Freeform 655"/>
                      <p:cNvSpPr>
                        <a:spLocks/>
                      </p:cNvSpPr>
                      <p:nvPr/>
                    </p:nvSpPr>
                    <p:spPr bwMode="auto">
                      <a:xfrm>
                        <a:off x="2648" y="3194"/>
                        <a:ext cx="397" cy="37"/>
                      </a:xfrm>
                      <a:custGeom>
                        <a:avLst/>
                        <a:gdLst/>
                        <a:ahLst/>
                        <a:cxnLst>
                          <a:cxn ang="0">
                            <a:pos x="0" y="182"/>
                          </a:cxn>
                          <a:cxn ang="0">
                            <a:pos x="1984" y="182"/>
                          </a:cxn>
                          <a:cxn ang="0">
                            <a:pos x="1797" y="0"/>
                          </a:cxn>
                          <a:cxn ang="0">
                            <a:pos x="210" y="0"/>
                          </a:cxn>
                          <a:cxn ang="0">
                            <a:pos x="0" y="182"/>
                          </a:cxn>
                        </a:cxnLst>
                        <a:rect l="0" t="0" r="r" b="b"/>
                        <a:pathLst>
                          <a:path w="1984" h="182">
                            <a:moveTo>
                              <a:pt x="0" y="182"/>
                            </a:moveTo>
                            <a:lnTo>
                              <a:pt x="1984" y="182"/>
                            </a:lnTo>
                            <a:lnTo>
                              <a:pt x="1797" y="0"/>
                            </a:lnTo>
                            <a:lnTo>
                              <a:pt x="210" y="0"/>
                            </a:lnTo>
                            <a:lnTo>
                              <a:pt x="0" y="182"/>
                            </a:lnTo>
                            <a:close/>
                          </a:path>
                        </a:pathLst>
                      </a:custGeom>
                      <a:solidFill>
                        <a:srgbClr val="C0C0C0"/>
                      </a:solidFill>
                      <a:ln w="3175">
                        <a:solidFill>
                          <a:srgbClr val="000000"/>
                        </a:solidFill>
                        <a:prstDash val="solid"/>
                        <a:round/>
                        <a:headEnd/>
                        <a:tailEnd/>
                      </a:ln>
                    </p:spPr>
                    <p:txBody>
                      <a:bodyPr/>
                      <a:lstStyle/>
                      <a:p>
                        <a:endParaRPr lang="en-US"/>
                      </a:p>
                    </p:txBody>
                  </p:sp>
                </p:grpSp>
                <p:sp>
                  <p:nvSpPr>
                    <p:cNvPr id="65169" name="Line 657"/>
                    <p:cNvSpPr>
                      <a:spLocks noChangeShapeType="1"/>
                    </p:cNvSpPr>
                    <p:nvPr/>
                  </p:nvSpPr>
                  <p:spPr bwMode="auto">
                    <a:xfrm>
                      <a:off x="2655" y="3225"/>
                      <a:ext cx="385" cy="1"/>
                    </a:xfrm>
                    <a:prstGeom prst="line">
                      <a:avLst/>
                    </a:prstGeom>
                    <a:noFill/>
                    <a:ln w="3175">
                      <a:solidFill>
                        <a:srgbClr val="000000"/>
                      </a:solidFill>
                      <a:round/>
                      <a:headEnd/>
                      <a:tailEnd/>
                    </a:ln>
                  </p:spPr>
                  <p:txBody>
                    <a:bodyPr/>
                    <a:lstStyle/>
                    <a:p>
                      <a:endParaRPr lang="en-US"/>
                    </a:p>
                  </p:txBody>
                </p:sp>
              </p:grpSp>
              <p:grpSp>
                <p:nvGrpSpPr>
                  <p:cNvPr id="64599" name="Group 785"/>
                  <p:cNvGrpSpPr>
                    <a:grpSpLocks/>
                  </p:cNvGrpSpPr>
                  <p:nvPr/>
                </p:nvGrpSpPr>
                <p:grpSpPr bwMode="auto">
                  <a:xfrm>
                    <a:off x="2664" y="3320"/>
                    <a:ext cx="373" cy="26"/>
                    <a:chOff x="2664" y="3320"/>
                    <a:chExt cx="373" cy="26"/>
                  </a:xfrm>
                </p:grpSpPr>
                <p:grpSp>
                  <p:nvGrpSpPr>
                    <p:cNvPr id="64602" name="Group 721"/>
                    <p:cNvGrpSpPr>
                      <a:grpSpLocks/>
                    </p:cNvGrpSpPr>
                    <p:nvPr/>
                  </p:nvGrpSpPr>
                  <p:grpSpPr bwMode="auto">
                    <a:xfrm>
                      <a:off x="2664" y="3320"/>
                      <a:ext cx="185" cy="26"/>
                      <a:chOff x="2664" y="3320"/>
                      <a:chExt cx="185" cy="26"/>
                    </a:xfrm>
                  </p:grpSpPr>
                  <p:grpSp>
                    <p:nvGrpSpPr>
                      <p:cNvPr id="64603" name="Group 689"/>
                      <p:cNvGrpSpPr>
                        <a:grpSpLocks/>
                      </p:cNvGrpSpPr>
                      <p:nvPr/>
                    </p:nvGrpSpPr>
                    <p:grpSpPr bwMode="auto">
                      <a:xfrm>
                        <a:off x="2664" y="3320"/>
                        <a:ext cx="91" cy="26"/>
                        <a:chOff x="2664" y="3320"/>
                        <a:chExt cx="91" cy="26"/>
                      </a:xfrm>
                    </p:grpSpPr>
                    <p:grpSp>
                      <p:nvGrpSpPr>
                        <p:cNvPr id="64606" name="Group 673"/>
                        <p:cNvGrpSpPr>
                          <a:grpSpLocks/>
                        </p:cNvGrpSpPr>
                        <p:nvPr/>
                      </p:nvGrpSpPr>
                      <p:grpSpPr bwMode="auto">
                        <a:xfrm>
                          <a:off x="2664" y="3320"/>
                          <a:ext cx="44" cy="26"/>
                          <a:chOff x="2664" y="3320"/>
                          <a:chExt cx="44" cy="26"/>
                        </a:xfrm>
                      </p:grpSpPr>
                      <p:grpSp>
                        <p:nvGrpSpPr>
                          <p:cNvPr id="64609" name="Group 665"/>
                          <p:cNvGrpSpPr>
                            <a:grpSpLocks/>
                          </p:cNvGrpSpPr>
                          <p:nvPr/>
                        </p:nvGrpSpPr>
                        <p:grpSpPr bwMode="auto">
                          <a:xfrm>
                            <a:off x="2664" y="3320"/>
                            <a:ext cx="21" cy="26"/>
                            <a:chOff x="2664" y="3320"/>
                            <a:chExt cx="21" cy="26"/>
                          </a:xfrm>
                        </p:grpSpPr>
                        <p:grpSp>
                          <p:nvGrpSpPr>
                            <p:cNvPr id="64610" name="Group 661"/>
                            <p:cNvGrpSpPr>
                              <a:grpSpLocks/>
                            </p:cNvGrpSpPr>
                            <p:nvPr/>
                          </p:nvGrpSpPr>
                          <p:grpSpPr bwMode="auto">
                            <a:xfrm>
                              <a:off x="2664" y="3320"/>
                              <a:ext cx="9" cy="26"/>
                              <a:chOff x="2664" y="3320"/>
                              <a:chExt cx="9" cy="26"/>
                            </a:xfrm>
                          </p:grpSpPr>
                          <p:sp>
                            <p:nvSpPr>
                              <p:cNvPr id="65171" name="Rectangle 659"/>
                              <p:cNvSpPr>
                                <a:spLocks noChangeArrowheads="1"/>
                              </p:cNvSpPr>
                              <p:nvPr/>
                            </p:nvSpPr>
                            <p:spPr bwMode="auto">
                              <a:xfrm>
                                <a:off x="2664" y="3320"/>
                                <a:ext cx="3" cy="26"/>
                              </a:xfrm>
                              <a:prstGeom prst="rect">
                                <a:avLst/>
                              </a:prstGeom>
                              <a:solidFill>
                                <a:srgbClr val="000000"/>
                              </a:solidFill>
                              <a:ln w="9525">
                                <a:noFill/>
                                <a:miter lim="800000"/>
                                <a:headEnd/>
                                <a:tailEnd/>
                              </a:ln>
                            </p:spPr>
                            <p:txBody>
                              <a:bodyPr/>
                              <a:lstStyle/>
                              <a:p>
                                <a:endParaRPr lang="en-US"/>
                              </a:p>
                            </p:txBody>
                          </p:sp>
                          <p:sp>
                            <p:nvSpPr>
                              <p:cNvPr id="65172" name="Rectangle 660"/>
                              <p:cNvSpPr>
                                <a:spLocks noChangeArrowheads="1"/>
                              </p:cNvSpPr>
                              <p:nvPr/>
                            </p:nvSpPr>
                            <p:spPr bwMode="auto">
                              <a:xfrm>
                                <a:off x="2670" y="3320"/>
                                <a:ext cx="3" cy="26"/>
                              </a:xfrm>
                              <a:prstGeom prst="rect">
                                <a:avLst/>
                              </a:prstGeom>
                              <a:solidFill>
                                <a:srgbClr val="000000"/>
                              </a:solidFill>
                              <a:ln w="9525">
                                <a:noFill/>
                                <a:miter lim="800000"/>
                                <a:headEnd/>
                                <a:tailEnd/>
                              </a:ln>
                            </p:spPr>
                            <p:txBody>
                              <a:bodyPr/>
                              <a:lstStyle/>
                              <a:p>
                                <a:endParaRPr lang="en-US"/>
                              </a:p>
                            </p:txBody>
                          </p:sp>
                        </p:grpSp>
                        <p:grpSp>
                          <p:nvGrpSpPr>
                            <p:cNvPr id="64611" name="Group 664"/>
                            <p:cNvGrpSpPr>
                              <a:grpSpLocks/>
                            </p:cNvGrpSpPr>
                            <p:nvPr/>
                          </p:nvGrpSpPr>
                          <p:grpSpPr bwMode="auto">
                            <a:xfrm>
                              <a:off x="2676" y="3320"/>
                              <a:ext cx="9" cy="26"/>
                              <a:chOff x="2676" y="3320"/>
                              <a:chExt cx="9" cy="26"/>
                            </a:xfrm>
                          </p:grpSpPr>
                          <p:sp>
                            <p:nvSpPr>
                              <p:cNvPr id="65174" name="Rectangle 662"/>
                              <p:cNvSpPr>
                                <a:spLocks noChangeArrowheads="1"/>
                              </p:cNvSpPr>
                              <p:nvPr/>
                            </p:nvSpPr>
                            <p:spPr bwMode="auto">
                              <a:xfrm>
                                <a:off x="2676" y="3320"/>
                                <a:ext cx="3" cy="26"/>
                              </a:xfrm>
                              <a:prstGeom prst="rect">
                                <a:avLst/>
                              </a:prstGeom>
                              <a:solidFill>
                                <a:srgbClr val="000000"/>
                              </a:solidFill>
                              <a:ln w="9525">
                                <a:noFill/>
                                <a:miter lim="800000"/>
                                <a:headEnd/>
                                <a:tailEnd/>
                              </a:ln>
                            </p:spPr>
                            <p:txBody>
                              <a:bodyPr/>
                              <a:lstStyle/>
                              <a:p>
                                <a:endParaRPr lang="en-US"/>
                              </a:p>
                            </p:txBody>
                          </p:sp>
                          <p:sp>
                            <p:nvSpPr>
                              <p:cNvPr id="65175" name="Rectangle 663"/>
                              <p:cNvSpPr>
                                <a:spLocks noChangeArrowheads="1"/>
                              </p:cNvSpPr>
                              <p:nvPr/>
                            </p:nvSpPr>
                            <p:spPr bwMode="auto">
                              <a:xfrm>
                                <a:off x="2682" y="3320"/>
                                <a:ext cx="3" cy="26"/>
                              </a:xfrm>
                              <a:prstGeom prst="rect">
                                <a:avLst/>
                              </a:prstGeom>
                              <a:solidFill>
                                <a:srgbClr val="000000"/>
                              </a:solidFill>
                              <a:ln w="9525">
                                <a:noFill/>
                                <a:miter lim="800000"/>
                                <a:headEnd/>
                                <a:tailEnd/>
                              </a:ln>
                            </p:spPr>
                            <p:txBody>
                              <a:bodyPr/>
                              <a:lstStyle/>
                              <a:p>
                                <a:endParaRPr lang="en-US"/>
                              </a:p>
                            </p:txBody>
                          </p:sp>
                        </p:grpSp>
                      </p:grpSp>
                      <p:grpSp>
                        <p:nvGrpSpPr>
                          <p:cNvPr id="64614" name="Group 672"/>
                          <p:cNvGrpSpPr>
                            <a:grpSpLocks/>
                          </p:cNvGrpSpPr>
                          <p:nvPr/>
                        </p:nvGrpSpPr>
                        <p:grpSpPr bwMode="auto">
                          <a:xfrm>
                            <a:off x="2687" y="3320"/>
                            <a:ext cx="21" cy="26"/>
                            <a:chOff x="2687" y="3320"/>
                            <a:chExt cx="21" cy="26"/>
                          </a:xfrm>
                        </p:grpSpPr>
                        <p:grpSp>
                          <p:nvGrpSpPr>
                            <p:cNvPr id="64617" name="Group 668"/>
                            <p:cNvGrpSpPr>
                              <a:grpSpLocks/>
                            </p:cNvGrpSpPr>
                            <p:nvPr/>
                          </p:nvGrpSpPr>
                          <p:grpSpPr bwMode="auto">
                            <a:xfrm>
                              <a:off x="2687" y="3320"/>
                              <a:ext cx="9" cy="26"/>
                              <a:chOff x="2687" y="3320"/>
                              <a:chExt cx="9" cy="26"/>
                            </a:xfrm>
                          </p:grpSpPr>
                          <p:sp>
                            <p:nvSpPr>
                              <p:cNvPr id="65178" name="Rectangle 666"/>
                              <p:cNvSpPr>
                                <a:spLocks noChangeArrowheads="1"/>
                              </p:cNvSpPr>
                              <p:nvPr/>
                            </p:nvSpPr>
                            <p:spPr bwMode="auto">
                              <a:xfrm>
                                <a:off x="2687" y="3320"/>
                                <a:ext cx="3" cy="26"/>
                              </a:xfrm>
                              <a:prstGeom prst="rect">
                                <a:avLst/>
                              </a:prstGeom>
                              <a:solidFill>
                                <a:srgbClr val="000000"/>
                              </a:solidFill>
                              <a:ln w="9525">
                                <a:noFill/>
                                <a:miter lim="800000"/>
                                <a:headEnd/>
                                <a:tailEnd/>
                              </a:ln>
                            </p:spPr>
                            <p:txBody>
                              <a:bodyPr/>
                              <a:lstStyle/>
                              <a:p>
                                <a:endParaRPr lang="en-US"/>
                              </a:p>
                            </p:txBody>
                          </p:sp>
                          <p:sp>
                            <p:nvSpPr>
                              <p:cNvPr id="65179" name="Rectangle 667"/>
                              <p:cNvSpPr>
                                <a:spLocks noChangeArrowheads="1"/>
                              </p:cNvSpPr>
                              <p:nvPr/>
                            </p:nvSpPr>
                            <p:spPr bwMode="auto">
                              <a:xfrm>
                                <a:off x="2693" y="3320"/>
                                <a:ext cx="3" cy="26"/>
                              </a:xfrm>
                              <a:prstGeom prst="rect">
                                <a:avLst/>
                              </a:prstGeom>
                              <a:solidFill>
                                <a:srgbClr val="000000"/>
                              </a:solidFill>
                              <a:ln w="9525">
                                <a:noFill/>
                                <a:miter lim="800000"/>
                                <a:headEnd/>
                                <a:tailEnd/>
                              </a:ln>
                            </p:spPr>
                            <p:txBody>
                              <a:bodyPr/>
                              <a:lstStyle/>
                              <a:p>
                                <a:endParaRPr lang="en-US"/>
                              </a:p>
                            </p:txBody>
                          </p:sp>
                        </p:grpSp>
                        <p:grpSp>
                          <p:nvGrpSpPr>
                            <p:cNvPr id="64618" name="Group 671"/>
                            <p:cNvGrpSpPr>
                              <a:grpSpLocks/>
                            </p:cNvGrpSpPr>
                            <p:nvPr/>
                          </p:nvGrpSpPr>
                          <p:grpSpPr bwMode="auto">
                            <a:xfrm>
                              <a:off x="2699" y="3320"/>
                              <a:ext cx="9" cy="26"/>
                              <a:chOff x="2699" y="3320"/>
                              <a:chExt cx="9" cy="26"/>
                            </a:xfrm>
                          </p:grpSpPr>
                          <p:sp>
                            <p:nvSpPr>
                              <p:cNvPr id="65181" name="Rectangle 669"/>
                              <p:cNvSpPr>
                                <a:spLocks noChangeArrowheads="1"/>
                              </p:cNvSpPr>
                              <p:nvPr/>
                            </p:nvSpPr>
                            <p:spPr bwMode="auto">
                              <a:xfrm>
                                <a:off x="2699" y="3320"/>
                                <a:ext cx="3" cy="26"/>
                              </a:xfrm>
                              <a:prstGeom prst="rect">
                                <a:avLst/>
                              </a:prstGeom>
                              <a:solidFill>
                                <a:srgbClr val="000000"/>
                              </a:solidFill>
                              <a:ln w="9525">
                                <a:noFill/>
                                <a:miter lim="800000"/>
                                <a:headEnd/>
                                <a:tailEnd/>
                              </a:ln>
                            </p:spPr>
                            <p:txBody>
                              <a:bodyPr/>
                              <a:lstStyle/>
                              <a:p>
                                <a:endParaRPr lang="en-US"/>
                              </a:p>
                            </p:txBody>
                          </p:sp>
                          <p:sp>
                            <p:nvSpPr>
                              <p:cNvPr id="65182" name="Rectangle 670"/>
                              <p:cNvSpPr>
                                <a:spLocks noChangeArrowheads="1"/>
                              </p:cNvSpPr>
                              <p:nvPr/>
                            </p:nvSpPr>
                            <p:spPr bwMode="auto">
                              <a:xfrm>
                                <a:off x="2705"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4621" name="Group 688"/>
                        <p:cNvGrpSpPr>
                          <a:grpSpLocks/>
                        </p:cNvGrpSpPr>
                        <p:nvPr/>
                      </p:nvGrpSpPr>
                      <p:grpSpPr bwMode="auto">
                        <a:xfrm>
                          <a:off x="2711" y="3320"/>
                          <a:ext cx="44" cy="26"/>
                          <a:chOff x="2711" y="3320"/>
                          <a:chExt cx="44" cy="26"/>
                        </a:xfrm>
                      </p:grpSpPr>
                      <p:grpSp>
                        <p:nvGrpSpPr>
                          <p:cNvPr id="64624" name="Group 680"/>
                          <p:cNvGrpSpPr>
                            <a:grpSpLocks/>
                          </p:cNvGrpSpPr>
                          <p:nvPr/>
                        </p:nvGrpSpPr>
                        <p:grpSpPr bwMode="auto">
                          <a:xfrm>
                            <a:off x="2711" y="3320"/>
                            <a:ext cx="21" cy="26"/>
                            <a:chOff x="2711" y="3320"/>
                            <a:chExt cx="21" cy="26"/>
                          </a:xfrm>
                        </p:grpSpPr>
                        <p:grpSp>
                          <p:nvGrpSpPr>
                            <p:cNvPr id="64625" name="Group 676"/>
                            <p:cNvGrpSpPr>
                              <a:grpSpLocks/>
                            </p:cNvGrpSpPr>
                            <p:nvPr/>
                          </p:nvGrpSpPr>
                          <p:grpSpPr bwMode="auto">
                            <a:xfrm>
                              <a:off x="2711" y="3320"/>
                              <a:ext cx="9" cy="26"/>
                              <a:chOff x="2711" y="3320"/>
                              <a:chExt cx="9" cy="26"/>
                            </a:xfrm>
                          </p:grpSpPr>
                          <p:sp>
                            <p:nvSpPr>
                              <p:cNvPr id="65186" name="Rectangle 674"/>
                              <p:cNvSpPr>
                                <a:spLocks noChangeArrowheads="1"/>
                              </p:cNvSpPr>
                              <p:nvPr/>
                            </p:nvSpPr>
                            <p:spPr bwMode="auto">
                              <a:xfrm>
                                <a:off x="2711" y="3320"/>
                                <a:ext cx="3" cy="26"/>
                              </a:xfrm>
                              <a:prstGeom prst="rect">
                                <a:avLst/>
                              </a:prstGeom>
                              <a:solidFill>
                                <a:srgbClr val="000000"/>
                              </a:solidFill>
                              <a:ln w="9525">
                                <a:noFill/>
                                <a:miter lim="800000"/>
                                <a:headEnd/>
                                <a:tailEnd/>
                              </a:ln>
                            </p:spPr>
                            <p:txBody>
                              <a:bodyPr/>
                              <a:lstStyle/>
                              <a:p>
                                <a:endParaRPr lang="en-US"/>
                              </a:p>
                            </p:txBody>
                          </p:sp>
                          <p:sp>
                            <p:nvSpPr>
                              <p:cNvPr id="65187" name="Rectangle 675"/>
                              <p:cNvSpPr>
                                <a:spLocks noChangeArrowheads="1"/>
                              </p:cNvSpPr>
                              <p:nvPr/>
                            </p:nvSpPr>
                            <p:spPr bwMode="auto">
                              <a:xfrm>
                                <a:off x="2717" y="3320"/>
                                <a:ext cx="3" cy="26"/>
                              </a:xfrm>
                              <a:prstGeom prst="rect">
                                <a:avLst/>
                              </a:prstGeom>
                              <a:solidFill>
                                <a:srgbClr val="000000"/>
                              </a:solidFill>
                              <a:ln w="9525">
                                <a:noFill/>
                                <a:miter lim="800000"/>
                                <a:headEnd/>
                                <a:tailEnd/>
                              </a:ln>
                            </p:spPr>
                            <p:txBody>
                              <a:bodyPr/>
                              <a:lstStyle/>
                              <a:p>
                                <a:endParaRPr lang="en-US"/>
                              </a:p>
                            </p:txBody>
                          </p:sp>
                        </p:grpSp>
                        <p:grpSp>
                          <p:nvGrpSpPr>
                            <p:cNvPr id="64626" name="Group 679"/>
                            <p:cNvGrpSpPr>
                              <a:grpSpLocks/>
                            </p:cNvGrpSpPr>
                            <p:nvPr/>
                          </p:nvGrpSpPr>
                          <p:grpSpPr bwMode="auto">
                            <a:xfrm>
                              <a:off x="2723" y="3320"/>
                              <a:ext cx="9" cy="26"/>
                              <a:chOff x="2723" y="3320"/>
                              <a:chExt cx="9" cy="26"/>
                            </a:xfrm>
                          </p:grpSpPr>
                          <p:sp>
                            <p:nvSpPr>
                              <p:cNvPr id="65189" name="Rectangle 677"/>
                              <p:cNvSpPr>
                                <a:spLocks noChangeArrowheads="1"/>
                              </p:cNvSpPr>
                              <p:nvPr/>
                            </p:nvSpPr>
                            <p:spPr bwMode="auto">
                              <a:xfrm>
                                <a:off x="2723" y="3320"/>
                                <a:ext cx="3" cy="26"/>
                              </a:xfrm>
                              <a:prstGeom prst="rect">
                                <a:avLst/>
                              </a:prstGeom>
                              <a:solidFill>
                                <a:srgbClr val="000000"/>
                              </a:solidFill>
                              <a:ln w="9525">
                                <a:noFill/>
                                <a:miter lim="800000"/>
                                <a:headEnd/>
                                <a:tailEnd/>
                              </a:ln>
                            </p:spPr>
                            <p:txBody>
                              <a:bodyPr/>
                              <a:lstStyle/>
                              <a:p>
                                <a:endParaRPr lang="en-US"/>
                              </a:p>
                            </p:txBody>
                          </p:sp>
                          <p:sp>
                            <p:nvSpPr>
                              <p:cNvPr id="65190" name="Rectangle 678"/>
                              <p:cNvSpPr>
                                <a:spLocks noChangeArrowheads="1"/>
                              </p:cNvSpPr>
                              <p:nvPr/>
                            </p:nvSpPr>
                            <p:spPr bwMode="auto">
                              <a:xfrm>
                                <a:off x="2729" y="3320"/>
                                <a:ext cx="3" cy="26"/>
                              </a:xfrm>
                              <a:prstGeom prst="rect">
                                <a:avLst/>
                              </a:prstGeom>
                              <a:solidFill>
                                <a:srgbClr val="000000"/>
                              </a:solidFill>
                              <a:ln w="9525">
                                <a:noFill/>
                                <a:miter lim="800000"/>
                                <a:headEnd/>
                                <a:tailEnd/>
                              </a:ln>
                            </p:spPr>
                            <p:txBody>
                              <a:bodyPr/>
                              <a:lstStyle/>
                              <a:p>
                                <a:endParaRPr lang="en-US"/>
                              </a:p>
                            </p:txBody>
                          </p:sp>
                        </p:grpSp>
                      </p:grpSp>
                      <p:grpSp>
                        <p:nvGrpSpPr>
                          <p:cNvPr id="64627" name="Group 687"/>
                          <p:cNvGrpSpPr>
                            <a:grpSpLocks/>
                          </p:cNvGrpSpPr>
                          <p:nvPr/>
                        </p:nvGrpSpPr>
                        <p:grpSpPr bwMode="auto">
                          <a:xfrm>
                            <a:off x="2734" y="3320"/>
                            <a:ext cx="21" cy="26"/>
                            <a:chOff x="2734" y="3320"/>
                            <a:chExt cx="21" cy="26"/>
                          </a:xfrm>
                        </p:grpSpPr>
                        <p:grpSp>
                          <p:nvGrpSpPr>
                            <p:cNvPr id="64630" name="Group 683"/>
                            <p:cNvGrpSpPr>
                              <a:grpSpLocks/>
                            </p:cNvGrpSpPr>
                            <p:nvPr/>
                          </p:nvGrpSpPr>
                          <p:grpSpPr bwMode="auto">
                            <a:xfrm>
                              <a:off x="2734" y="3320"/>
                              <a:ext cx="9" cy="26"/>
                              <a:chOff x="2734" y="3320"/>
                              <a:chExt cx="9" cy="26"/>
                            </a:xfrm>
                          </p:grpSpPr>
                          <p:sp>
                            <p:nvSpPr>
                              <p:cNvPr id="65193" name="Rectangle 681"/>
                              <p:cNvSpPr>
                                <a:spLocks noChangeArrowheads="1"/>
                              </p:cNvSpPr>
                              <p:nvPr/>
                            </p:nvSpPr>
                            <p:spPr bwMode="auto">
                              <a:xfrm>
                                <a:off x="2734" y="3320"/>
                                <a:ext cx="3" cy="26"/>
                              </a:xfrm>
                              <a:prstGeom prst="rect">
                                <a:avLst/>
                              </a:prstGeom>
                              <a:solidFill>
                                <a:srgbClr val="000000"/>
                              </a:solidFill>
                              <a:ln w="9525">
                                <a:noFill/>
                                <a:miter lim="800000"/>
                                <a:headEnd/>
                                <a:tailEnd/>
                              </a:ln>
                            </p:spPr>
                            <p:txBody>
                              <a:bodyPr/>
                              <a:lstStyle/>
                              <a:p>
                                <a:endParaRPr lang="en-US"/>
                              </a:p>
                            </p:txBody>
                          </p:sp>
                          <p:sp>
                            <p:nvSpPr>
                              <p:cNvPr id="65194" name="Rectangle 682"/>
                              <p:cNvSpPr>
                                <a:spLocks noChangeArrowheads="1"/>
                              </p:cNvSpPr>
                              <p:nvPr/>
                            </p:nvSpPr>
                            <p:spPr bwMode="auto">
                              <a:xfrm>
                                <a:off x="2740" y="3320"/>
                                <a:ext cx="3" cy="26"/>
                              </a:xfrm>
                              <a:prstGeom prst="rect">
                                <a:avLst/>
                              </a:prstGeom>
                              <a:solidFill>
                                <a:srgbClr val="000000"/>
                              </a:solidFill>
                              <a:ln w="9525">
                                <a:noFill/>
                                <a:miter lim="800000"/>
                                <a:headEnd/>
                                <a:tailEnd/>
                              </a:ln>
                            </p:spPr>
                            <p:txBody>
                              <a:bodyPr/>
                              <a:lstStyle/>
                              <a:p>
                                <a:endParaRPr lang="en-US"/>
                              </a:p>
                            </p:txBody>
                          </p:sp>
                        </p:grpSp>
                        <p:grpSp>
                          <p:nvGrpSpPr>
                            <p:cNvPr id="64633" name="Group 686"/>
                            <p:cNvGrpSpPr>
                              <a:grpSpLocks/>
                            </p:cNvGrpSpPr>
                            <p:nvPr/>
                          </p:nvGrpSpPr>
                          <p:grpSpPr bwMode="auto">
                            <a:xfrm>
                              <a:off x="2746" y="3320"/>
                              <a:ext cx="9" cy="26"/>
                              <a:chOff x="2746" y="3320"/>
                              <a:chExt cx="9" cy="26"/>
                            </a:xfrm>
                          </p:grpSpPr>
                          <p:sp>
                            <p:nvSpPr>
                              <p:cNvPr id="65196" name="Rectangle 684"/>
                              <p:cNvSpPr>
                                <a:spLocks noChangeArrowheads="1"/>
                              </p:cNvSpPr>
                              <p:nvPr/>
                            </p:nvSpPr>
                            <p:spPr bwMode="auto">
                              <a:xfrm>
                                <a:off x="2746" y="3320"/>
                                <a:ext cx="3" cy="26"/>
                              </a:xfrm>
                              <a:prstGeom prst="rect">
                                <a:avLst/>
                              </a:prstGeom>
                              <a:solidFill>
                                <a:srgbClr val="000000"/>
                              </a:solidFill>
                              <a:ln w="9525">
                                <a:noFill/>
                                <a:miter lim="800000"/>
                                <a:headEnd/>
                                <a:tailEnd/>
                              </a:ln>
                            </p:spPr>
                            <p:txBody>
                              <a:bodyPr/>
                              <a:lstStyle/>
                              <a:p>
                                <a:endParaRPr lang="en-US"/>
                              </a:p>
                            </p:txBody>
                          </p:sp>
                          <p:sp>
                            <p:nvSpPr>
                              <p:cNvPr id="65197" name="Rectangle 685"/>
                              <p:cNvSpPr>
                                <a:spLocks noChangeArrowheads="1"/>
                              </p:cNvSpPr>
                              <p:nvPr/>
                            </p:nvSpPr>
                            <p:spPr bwMode="auto">
                              <a:xfrm>
                                <a:off x="2752" y="3320"/>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4634" name="Group 720"/>
                      <p:cNvGrpSpPr>
                        <a:grpSpLocks/>
                      </p:cNvGrpSpPr>
                      <p:nvPr/>
                    </p:nvGrpSpPr>
                    <p:grpSpPr bwMode="auto">
                      <a:xfrm>
                        <a:off x="2758" y="3320"/>
                        <a:ext cx="91" cy="26"/>
                        <a:chOff x="2758" y="3320"/>
                        <a:chExt cx="91" cy="26"/>
                      </a:xfrm>
                    </p:grpSpPr>
                    <p:grpSp>
                      <p:nvGrpSpPr>
                        <p:cNvPr id="64637" name="Group 704"/>
                        <p:cNvGrpSpPr>
                          <a:grpSpLocks/>
                        </p:cNvGrpSpPr>
                        <p:nvPr/>
                      </p:nvGrpSpPr>
                      <p:grpSpPr bwMode="auto">
                        <a:xfrm>
                          <a:off x="2758" y="3320"/>
                          <a:ext cx="44" cy="26"/>
                          <a:chOff x="2758" y="3320"/>
                          <a:chExt cx="44" cy="26"/>
                        </a:xfrm>
                      </p:grpSpPr>
                      <p:grpSp>
                        <p:nvGrpSpPr>
                          <p:cNvPr id="64640" name="Group 696"/>
                          <p:cNvGrpSpPr>
                            <a:grpSpLocks/>
                          </p:cNvGrpSpPr>
                          <p:nvPr/>
                        </p:nvGrpSpPr>
                        <p:grpSpPr bwMode="auto">
                          <a:xfrm>
                            <a:off x="2758" y="3320"/>
                            <a:ext cx="21" cy="26"/>
                            <a:chOff x="2758" y="3320"/>
                            <a:chExt cx="21" cy="26"/>
                          </a:xfrm>
                        </p:grpSpPr>
                        <p:grpSp>
                          <p:nvGrpSpPr>
                            <p:cNvPr id="64641" name="Group 692"/>
                            <p:cNvGrpSpPr>
                              <a:grpSpLocks/>
                            </p:cNvGrpSpPr>
                            <p:nvPr/>
                          </p:nvGrpSpPr>
                          <p:grpSpPr bwMode="auto">
                            <a:xfrm>
                              <a:off x="2758" y="3320"/>
                              <a:ext cx="9" cy="26"/>
                              <a:chOff x="2758" y="3320"/>
                              <a:chExt cx="9" cy="26"/>
                            </a:xfrm>
                          </p:grpSpPr>
                          <p:sp>
                            <p:nvSpPr>
                              <p:cNvPr id="65202" name="Rectangle 690"/>
                              <p:cNvSpPr>
                                <a:spLocks noChangeArrowheads="1"/>
                              </p:cNvSpPr>
                              <p:nvPr/>
                            </p:nvSpPr>
                            <p:spPr bwMode="auto">
                              <a:xfrm>
                                <a:off x="2758" y="3320"/>
                                <a:ext cx="3" cy="26"/>
                              </a:xfrm>
                              <a:prstGeom prst="rect">
                                <a:avLst/>
                              </a:prstGeom>
                              <a:solidFill>
                                <a:srgbClr val="000000"/>
                              </a:solidFill>
                              <a:ln w="9525">
                                <a:noFill/>
                                <a:miter lim="800000"/>
                                <a:headEnd/>
                                <a:tailEnd/>
                              </a:ln>
                            </p:spPr>
                            <p:txBody>
                              <a:bodyPr/>
                              <a:lstStyle/>
                              <a:p>
                                <a:endParaRPr lang="en-US"/>
                              </a:p>
                            </p:txBody>
                          </p:sp>
                          <p:sp>
                            <p:nvSpPr>
                              <p:cNvPr id="65203" name="Rectangle 691"/>
                              <p:cNvSpPr>
                                <a:spLocks noChangeArrowheads="1"/>
                              </p:cNvSpPr>
                              <p:nvPr/>
                            </p:nvSpPr>
                            <p:spPr bwMode="auto">
                              <a:xfrm>
                                <a:off x="2764" y="3320"/>
                                <a:ext cx="3" cy="26"/>
                              </a:xfrm>
                              <a:prstGeom prst="rect">
                                <a:avLst/>
                              </a:prstGeom>
                              <a:solidFill>
                                <a:srgbClr val="000000"/>
                              </a:solidFill>
                              <a:ln w="9525">
                                <a:noFill/>
                                <a:miter lim="800000"/>
                                <a:headEnd/>
                                <a:tailEnd/>
                              </a:ln>
                            </p:spPr>
                            <p:txBody>
                              <a:bodyPr/>
                              <a:lstStyle/>
                              <a:p>
                                <a:endParaRPr lang="en-US"/>
                              </a:p>
                            </p:txBody>
                          </p:sp>
                        </p:grpSp>
                        <p:grpSp>
                          <p:nvGrpSpPr>
                            <p:cNvPr id="64642" name="Group 695"/>
                            <p:cNvGrpSpPr>
                              <a:grpSpLocks/>
                            </p:cNvGrpSpPr>
                            <p:nvPr/>
                          </p:nvGrpSpPr>
                          <p:grpSpPr bwMode="auto">
                            <a:xfrm>
                              <a:off x="2770" y="3320"/>
                              <a:ext cx="9" cy="26"/>
                              <a:chOff x="2770" y="3320"/>
                              <a:chExt cx="9" cy="26"/>
                            </a:xfrm>
                          </p:grpSpPr>
                          <p:sp>
                            <p:nvSpPr>
                              <p:cNvPr id="65205" name="Rectangle 693"/>
                              <p:cNvSpPr>
                                <a:spLocks noChangeArrowheads="1"/>
                              </p:cNvSpPr>
                              <p:nvPr/>
                            </p:nvSpPr>
                            <p:spPr bwMode="auto">
                              <a:xfrm>
                                <a:off x="2770" y="3320"/>
                                <a:ext cx="3" cy="26"/>
                              </a:xfrm>
                              <a:prstGeom prst="rect">
                                <a:avLst/>
                              </a:prstGeom>
                              <a:solidFill>
                                <a:srgbClr val="000000"/>
                              </a:solidFill>
                              <a:ln w="9525">
                                <a:noFill/>
                                <a:miter lim="800000"/>
                                <a:headEnd/>
                                <a:tailEnd/>
                              </a:ln>
                            </p:spPr>
                            <p:txBody>
                              <a:bodyPr/>
                              <a:lstStyle/>
                              <a:p>
                                <a:endParaRPr lang="en-US"/>
                              </a:p>
                            </p:txBody>
                          </p:sp>
                          <p:sp>
                            <p:nvSpPr>
                              <p:cNvPr id="65206" name="Rectangle 694"/>
                              <p:cNvSpPr>
                                <a:spLocks noChangeArrowheads="1"/>
                              </p:cNvSpPr>
                              <p:nvPr/>
                            </p:nvSpPr>
                            <p:spPr bwMode="auto">
                              <a:xfrm>
                                <a:off x="2776" y="3320"/>
                                <a:ext cx="3" cy="26"/>
                              </a:xfrm>
                              <a:prstGeom prst="rect">
                                <a:avLst/>
                              </a:prstGeom>
                              <a:solidFill>
                                <a:srgbClr val="000000"/>
                              </a:solidFill>
                              <a:ln w="9525">
                                <a:noFill/>
                                <a:miter lim="800000"/>
                                <a:headEnd/>
                                <a:tailEnd/>
                              </a:ln>
                            </p:spPr>
                            <p:txBody>
                              <a:bodyPr/>
                              <a:lstStyle/>
                              <a:p>
                                <a:endParaRPr lang="en-US"/>
                              </a:p>
                            </p:txBody>
                          </p:sp>
                        </p:grpSp>
                      </p:grpSp>
                      <p:grpSp>
                        <p:nvGrpSpPr>
                          <p:cNvPr id="64645" name="Group 703"/>
                          <p:cNvGrpSpPr>
                            <a:grpSpLocks/>
                          </p:cNvGrpSpPr>
                          <p:nvPr/>
                        </p:nvGrpSpPr>
                        <p:grpSpPr bwMode="auto">
                          <a:xfrm>
                            <a:off x="2782" y="3320"/>
                            <a:ext cx="20" cy="26"/>
                            <a:chOff x="2782" y="3320"/>
                            <a:chExt cx="20" cy="26"/>
                          </a:xfrm>
                        </p:grpSpPr>
                        <p:grpSp>
                          <p:nvGrpSpPr>
                            <p:cNvPr id="64648" name="Group 699"/>
                            <p:cNvGrpSpPr>
                              <a:grpSpLocks/>
                            </p:cNvGrpSpPr>
                            <p:nvPr/>
                          </p:nvGrpSpPr>
                          <p:grpSpPr bwMode="auto">
                            <a:xfrm>
                              <a:off x="2782" y="3320"/>
                              <a:ext cx="8" cy="26"/>
                              <a:chOff x="2782" y="3320"/>
                              <a:chExt cx="8" cy="26"/>
                            </a:xfrm>
                          </p:grpSpPr>
                          <p:sp>
                            <p:nvSpPr>
                              <p:cNvPr id="65209" name="Rectangle 697"/>
                              <p:cNvSpPr>
                                <a:spLocks noChangeArrowheads="1"/>
                              </p:cNvSpPr>
                              <p:nvPr/>
                            </p:nvSpPr>
                            <p:spPr bwMode="auto">
                              <a:xfrm>
                                <a:off x="2782" y="3320"/>
                                <a:ext cx="3" cy="26"/>
                              </a:xfrm>
                              <a:prstGeom prst="rect">
                                <a:avLst/>
                              </a:prstGeom>
                              <a:solidFill>
                                <a:srgbClr val="000000"/>
                              </a:solidFill>
                              <a:ln w="9525">
                                <a:noFill/>
                                <a:miter lim="800000"/>
                                <a:headEnd/>
                                <a:tailEnd/>
                              </a:ln>
                            </p:spPr>
                            <p:txBody>
                              <a:bodyPr/>
                              <a:lstStyle/>
                              <a:p>
                                <a:endParaRPr lang="en-US"/>
                              </a:p>
                            </p:txBody>
                          </p:sp>
                          <p:sp>
                            <p:nvSpPr>
                              <p:cNvPr id="65210" name="Rectangle 698"/>
                              <p:cNvSpPr>
                                <a:spLocks noChangeArrowheads="1"/>
                              </p:cNvSpPr>
                              <p:nvPr/>
                            </p:nvSpPr>
                            <p:spPr bwMode="auto">
                              <a:xfrm>
                                <a:off x="2788" y="3320"/>
                                <a:ext cx="2" cy="26"/>
                              </a:xfrm>
                              <a:prstGeom prst="rect">
                                <a:avLst/>
                              </a:prstGeom>
                              <a:solidFill>
                                <a:srgbClr val="000000"/>
                              </a:solidFill>
                              <a:ln w="9525">
                                <a:noFill/>
                                <a:miter lim="800000"/>
                                <a:headEnd/>
                                <a:tailEnd/>
                              </a:ln>
                            </p:spPr>
                            <p:txBody>
                              <a:bodyPr/>
                              <a:lstStyle/>
                              <a:p>
                                <a:endParaRPr lang="en-US"/>
                              </a:p>
                            </p:txBody>
                          </p:sp>
                        </p:grpSp>
                        <p:grpSp>
                          <p:nvGrpSpPr>
                            <p:cNvPr id="64649" name="Group 702"/>
                            <p:cNvGrpSpPr>
                              <a:grpSpLocks/>
                            </p:cNvGrpSpPr>
                            <p:nvPr/>
                          </p:nvGrpSpPr>
                          <p:grpSpPr bwMode="auto">
                            <a:xfrm>
                              <a:off x="2793" y="3320"/>
                              <a:ext cx="9" cy="26"/>
                              <a:chOff x="2793" y="3320"/>
                              <a:chExt cx="9" cy="26"/>
                            </a:xfrm>
                          </p:grpSpPr>
                          <p:sp>
                            <p:nvSpPr>
                              <p:cNvPr id="65212" name="Rectangle 700"/>
                              <p:cNvSpPr>
                                <a:spLocks noChangeArrowheads="1"/>
                              </p:cNvSpPr>
                              <p:nvPr/>
                            </p:nvSpPr>
                            <p:spPr bwMode="auto">
                              <a:xfrm>
                                <a:off x="2793" y="3320"/>
                                <a:ext cx="3" cy="26"/>
                              </a:xfrm>
                              <a:prstGeom prst="rect">
                                <a:avLst/>
                              </a:prstGeom>
                              <a:solidFill>
                                <a:srgbClr val="000000"/>
                              </a:solidFill>
                              <a:ln w="9525">
                                <a:noFill/>
                                <a:miter lim="800000"/>
                                <a:headEnd/>
                                <a:tailEnd/>
                              </a:ln>
                            </p:spPr>
                            <p:txBody>
                              <a:bodyPr/>
                              <a:lstStyle/>
                              <a:p>
                                <a:endParaRPr lang="en-US"/>
                              </a:p>
                            </p:txBody>
                          </p:sp>
                          <p:sp>
                            <p:nvSpPr>
                              <p:cNvPr id="65213" name="Rectangle 701"/>
                              <p:cNvSpPr>
                                <a:spLocks noChangeArrowheads="1"/>
                              </p:cNvSpPr>
                              <p:nvPr/>
                            </p:nvSpPr>
                            <p:spPr bwMode="auto">
                              <a:xfrm>
                                <a:off x="2799"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4652" name="Group 719"/>
                        <p:cNvGrpSpPr>
                          <a:grpSpLocks/>
                        </p:cNvGrpSpPr>
                        <p:nvPr/>
                      </p:nvGrpSpPr>
                      <p:grpSpPr bwMode="auto">
                        <a:xfrm>
                          <a:off x="2805" y="3320"/>
                          <a:ext cx="44" cy="26"/>
                          <a:chOff x="2805" y="3320"/>
                          <a:chExt cx="44" cy="26"/>
                        </a:xfrm>
                      </p:grpSpPr>
                      <p:grpSp>
                        <p:nvGrpSpPr>
                          <p:cNvPr id="64655" name="Group 711"/>
                          <p:cNvGrpSpPr>
                            <a:grpSpLocks/>
                          </p:cNvGrpSpPr>
                          <p:nvPr/>
                        </p:nvGrpSpPr>
                        <p:grpSpPr bwMode="auto">
                          <a:xfrm>
                            <a:off x="2805" y="3320"/>
                            <a:ext cx="21" cy="26"/>
                            <a:chOff x="2805" y="3320"/>
                            <a:chExt cx="21" cy="26"/>
                          </a:xfrm>
                        </p:grpSpPr>
                        <p:grpSp>
                          <p:nvGrpSpPr>
                            <p:cNvPr id="64660" name="Group 707"/>
                            <p:cNvGrpSpPr>
                              <a:grpSpLocks/>
                            </p:cNvGrpSpPr>
                            <p:nvPr/>
                          </p:nvGrpSpPr>
                          <p:grpSpPr bwMode="auto">
                            <a:xfrm>
                              <a:off x="2805" y="3320"/>
                              <a:ext cx="9" cy="26"/>
                              <a:chOff x="2805" y="3320"/>
                              <a:chExt cx="9" cy="26"/>
                            </a:xfrm>
                          </p:grpSpPr>
                          <p:sp>
                            <p:nvSpPr>
                              <p:cNvPr id="65217" name="Rectangle 705"/>
                              <p:cNvSpPr>
                                <a:spLocks noChangeArrowheads="1"/>
                              </p:cNvSpPr>
                              <p:nvPr/>
                            </p:nvSpPr>
                            <p:spPr bwMode="auto">
                              <a:xfrm>
                                <a:off x="2805" y="3320"/>
                                <a:ext cx="3" cy="26"/>
                              </a:xfrm>
                              <a:prstGeom prst="rect">
                                <a:avLst/>
                              </a:prstGeom>
                              <a:solidFill>
                                <a:srgbClr val="000000"/>
                              </a:solidFill>
                              <a:ln w="9525">
                                <a:noFill/>
                                <a:miter lim="800000"/>
                                <a:headEnd/>
                                <a:tailEnd/>
                              </a:ln>
                            </p:spPr>
                            <p:txBody>
                              <a:bodyPr/>
                              <a:lstStyle/>
                              <a:p>
                                <a:endParaRPr lang="en-US"/>
                              </a:p>
                            </p:txBody>
                          </p:sp>
                          <p:sp>
                            <p:nvSpPr>
                              <p:cNvPr id="65218" name="Rectangle 706"/>
                              <p:cNvSpPr>
                                <a:spLocks noChangeArrowheads="1"/>
                              </p:cNvSpPr>
                              <p:nvPr/>
                            </p:nvSpPr>
                            <p:spPr bwMode="auto">
                              <a:xfrm>
                                <a:off x="2811" y="3320"/>
                                <a:ext cx="3" cy="26"/>
                              </a:xfrm>
                              <a:prstGeom prst="rect">
                                <a:avLst/>
                              </a:prstGeom>
                              <a:solidFill>
                                <a:srgbClr val="000000"/>
                              </a:solidFill>
                              <a:ln w="9525">
                                <a:noFill/>
                                <a:miter lim="800000"/>
                                <a:headEnd/>
                                <a:tailEnd/>
                              </a:ln>
                            </p:spPr>
                            <p:txBody>
                              <a:bodyPr/>
                              <a:lstStyle/>
                              <a:p>
                                <a:endParaRPr lang="en-US"/>
                              </a:p>
                            </p:txBody>
                          </p:sp>
                        </p:grpSp>
                        <p:grpSp>
                          <p:nvGrpSpPr>
                            <p:cNvPr id="64663" name="Group 710"/>
                            <p:cNvGrpSpPr>
                              <a:grpSpLocks/>
                            </p:cNvGrpSpPr>
                            <p:nvPr/>
                          </p:nvGrpSpPr>
                          <p:grpSpPr bwMode="auto">
                            <a:xfrm>
                              <a:off x="2817" y="3320"/>
                              <a:ext cx="9" cy="26"/>
                              <a:chOff x="2817" y="3320"/>
                              <a:chExt cx="9" cy="26"/>
                            </a:xfrm>
                          </p:grpSpPr>
                          <p:sp>
                            <p:nvSpPr>
                              <p:cNvPr id="65220" name="Rectangle 708"/>
                              <p:cNvSpPr>
                                <a:spLocks noChangeArrowheads="1"/>
                              </p:cNvSpPr>
                              <p:nvPr/>
                            </p:nvSpPr>
                            <p:spPr bwMode="auto">
                              <a:xfrm>
                                <a:off x="2817" y="3320"/>
                                <a:ext cx="3" cy="26"/>
                              </a:xfrm>
                              <a:prstGeom prst="rect">
                                <a:avLst/>
                              </a:prstGeom>
                              <a:solidFill>
                                <a:srgbClr val="000000"/>
                              </a:solidFill>
                              <a:ln w="9525">
                                <a:noFill/>
                                <a:miter lim="800000"/>
                                <a:headEnd/>
                                <a:tailEnd/>
                              </a:ln>
                            </p:spPr>
                            <p:txBody>
                              <a:bodyPr/>
                              <a:lstStyle/>
                              <a:p>
                                <a:endParaRPr lang="en-US"/>
                              </a:p>
                            </p:txBody>
                          </p:sp>
                          <p:sp>
                            <p:nvSpPr>
                              <p:cNvPr id="65221" name="Rectangle 709"/>
                              <p:cNvSpPr>
                                <a:spLocks noChangeArrowheads="1"/>
                              </p:cNvSpPr>
                              <p:nvPr/>
                            </p:nvSpPr>
                            <p:spPr bwMode="auto">
                              <a:xfrm>
                                <a:off x="2823" y="3320"/>
                                <a:ext cx="3" cy="26"/>
                              </a:xfrm>
                              <a:prstGeom prst="rect">
                                <a:avLst/>
                              </a:prstGeom>
                              <a:solidFill>
                                <a:srgbClr val="000000"/>
                              </a:solidFill>
                              <a:ln w="9525">
                                <a:noFill/>
                                <a:miter lim="800000"/>
                                <a:headEnd/>
                                <a:tailEnd/>
                              </a:ln>
                            </p:spPr>
                            <p:txBody>
                              <a:bodyPr/>
                              <a:lstStyle/>
                              <a:p>
                                <a:endParaRPr lang="en-US"/>
                              </a:p>
                            </p:txBody>
                          </p:sp>
                        </p:grpSp>
                      </p:grpSp>
                      <p:grpSp>
                        <p:nvGrpSpPr>
                          <p:cNvPr id="64666" name="Group 718"/>
                          <p:cNvGrpSpPr>
                            <a:grpSpLocks/>
                          </p:cNvGrpSpPr>
                          <p:nvPr/>
                        </p:nvGrpSpPr>
                        <p:grpSpPr bwMode="auto">
                          <a:xfrm>
                            <a:off x="2829" y="3320"/>
                            <a:ext cx="20" cy="26"/>
                            <a:chOff x="2829" y="3320"/>
                            <a:chExt cx="20" cy="26"/>
                          </a:xfrm>
                        </p:grpSpPr>
                        <p:grpSp>
                          <p:nvGrpSpPr>
                            <p:cNvPr id="64667" name="Group 714"/>
                            <p:cNvGrpSpPr>
                              <a:grpSpLocks/>
                            </p:cNvGrpSpPr>
                            <p:nvPr/>
                          </p:nvGrpSpPr>
                          <p:grpSpPr bwMode="auto">
                            <a:xfrm>
                              <a:off x="2829" y="3320"/>
                              <a:ext cx="8" cy="26"/>
                              <a:chOff x="2829" y="3320"/>
                              <a:chExt cx="8" cy="26"/>
                            </a:xfrm>
                          </p:grpSpPr>
                          <p:sp>
                            <p:nvSpPr>
                              <p:cNvPr id="65224" name="Rectangle 712"/>
                              <p:cNvSpPr>
                                <a:spLocks noChangeArrowheads="1"/>
                              </p:cNvSpPr>
                              <p:nvPr/>
                            </p:nvSpPr>
                            <p:spPr bwMode="auto">
                              <a:xfrm>
                                <a:off x="2829" y="3320"/>
                                <a:ext cx="3" cy="26"/>
                              </a:xfrm>
                              <a:prstGeom prst="rect">
                                <a:avLst/>
                              </a:prstGeom>
                              <a:solidFill>
                                <a:srgbClr val="000000"/>
                              </a:solidFill>
                              <a:ln w="9525">
                                <a:noFill/>
                                <a:miter lim="800000"/>
                                <a:headEnd/>
                                <a:tailEnd/>
                              </a:ln>
                            </p:spPr>
                            <p:txBody>
                              <a:bodyPr/>
                              <a:lstStyle/>
                              <a:p>
                                <a:endParaRPr lang="en-US"/>
                              </a:p>
                            </p:txBody>
                          </p:sp>
                          <p:sp>
                            <p:nvSpPr>
                              <p:cNvPr id="65225" name="Rectangle 713"/>
                              <p:cNvSpPr>
                                <a:spLocks noChangeArrowheads="1"/>
                              </p:cNvSpPr>
                              <p:nvPr/>
                            </p:nvSpPr>
                            <p:spPr bwMode="auto">
                              <a:xfrm>
                                <a:off x="2835" y="3320"/>
                                <a:ext cx="2" cy="26"/>
                              </a:xfrm>
                              <a:prstGeom prst="rect">
                                <a:avLst/>
                              </a:prstGeom>
                              <a:solidFill>
                                <a:srgbClr val="000000"/>
                              </a:solidFill>
                              <a:ln w="9525">
                                <a:noFill/>
                                <a:miter lim="800000"/>
                                <a:headEnd/>
                                <a:tailEnd/>
                              </a:ln>
                            </p:spPr>
                            <p:txBody>
                              <a:bodyPr/>
                              <a:lstStyle/>
                              <a:p>
                                <a:endParaRPr lang="en-US"/>
                              </a:p>
                            </p:txBody>
                          </p:sp>
                        </p:grpSp>
                        <p:grpSp>
                          <p:nvGrpSpPr>
                            <p:cNvPr id="64673" name="Group 717"/>
                            <p:cNvGrpSpPr>
                              <a:grpSpLocks/>
                            </p:cNvGrpSpPr>
                            <p:nvPr/>
                          </p:nvGrpSpPr>
                          <p:grpSpPr bwMode="auto">
                            <a:xfrm>
                              <a:off x="2840" y="3320"/>
                              <a:ext cx="9" cy="26"/>
                              <a:chOff x="2840" y="3320"/>
                              <a:chExt cx="9" cy="26"/>
                            </a:xfrm>
                          </p:grpSpPr>
                          <p:sp>
                            <p:nvSpPr>
                              <p:cNvPr id="65227" name="Rectangle 715"/>
                              <p:cNvSpPr>
                                <a:spLocks noChangeArrowheads="1"/>
                              </p:cNvSpPr>
                              <p:nvPr/>
                            </p:nvSpPr>
                            <p:spPr bwMode="auto">
                              <a:xfrm>
                                <a:off x="2840" y="3320"/>
                                <a:ext cx="3" cy="26"/>
                              </a:xfrm>
                              <a:prstGeom prst="rect">
                                <a:avLst/>
                              </a:prstGeom>
                              <a:solidFill>
                                <a:srgbClr val="000000"/>
                              </a:solidFill>
                              <a:ln w="9525">
                                <a:noFill/>
                                <a:miter lim="800000"/>
                                <a:headEnd/>
                                <a:tailEnd/>
                              </a:ln>
                            </p:spPr>
                            <p:txBody>
                              <a:bodyPr/>
                              <a:lstStyle/>
                              <a:p>
                                <a:endParaRPr lang="en-US"/>
                              </a:p>
                            </p:txBody>
                          </p:sp>
                          <p:sp>
                            <p:nvSpPr>
                              <p:cNvPr id="65228" name="Rectangle 716"/>
                              <p:cNvSpPr>
                                <a:spLocks noChangeArrowheads="1"/>
                              </p:cNvSpPr>
                              <p:nvPr/>
                            </p:nvSpPr>
                            <p:spPr bwMode="auto">
                              <a:xfrm>
                                <a:off x="2846" y="3320"/>
                                <a:ext cx="3" cy="26"/>
                              </a:xfrm>
                              <a:prstGeom prst="rect">
                                <a:avLst/>
                              </a:prstGeom>
                              <a:solidFill>
                                <a:srgbClr val="000000"/>
                              </a:solidFill>
                              <a:ln w="9525">
                                <a:noFill/>
                                <a:miter lim="800000"/>
                                <a:headEnd/>
                                <a:tailEnd/>
                              </a:ln>
                            </p:spPr>
                            <p:txBody>
                              <a:bodyPr/>
                              <a:lstStyle/>
                              <a:p>
                                <a:endParaRPr lang="en-US"/>
                              </a:p>
                            </p:txBody>
                          </p:sp>
                        </p:grpSp>
                      </p:grpSp>
                    </p:grpSp>
                  </p:grpSp>
                </p:grpSp>
                <p:grpSp>
                  <p:nvGrpSpPr>
                    <p:cNvPr id="64674" name="Group 784"/>
                    <p:cNvGrpSpPr>
                      <a:grpSpLocks/>
                    </p:cNvGrpSpPr>
                    <p:nvPr/>
                  </p:nvGrpSpPr>
                  <p:grpSpPr bwMode="auto">
                    <a:xfrm>
                      <a:off x="2852" y="3320"/>
                      <a:ext cx="185" cy="26"/>
                      <a:chOff x="2852" y="3320"/>
                      <a:chExt cx="185" cy="26"/>
                    </a:xfrm>
                  </p:grpSpPr>
                  <p:grpSp>
                    <p:nvGrpSpPr>
                      <p:cNvPr id="64675" name="Group 752"/>
                      <p:cNvGrpSpPr>
                        <a:grpSpLocks/>
                      </p:cNvGrpSpPr>
                      <p:nvPr/>
                    </p:nvGrpSpPr>
                    <p:grpSpPr bwMode="auto">
                      <a:xfrm>
                        <a:off x="2852" y="3320"/>
                        <a:ext cx="91" cy="26"/>
                        <a:chOff x="2852" y="3320"/>
                        <a:chExt cx="91" cy="26"/>
                      </a:xfrm>
                    </p:grpSpPr>
                    <p:grpSp>
                      <p:nvGrpSpPr>
                        <p:cNvPr id="64676" name="Group 736"/>
                        <p:cNvGrpSpPr>
                          <a:grpSpLocks/>
                        </p:cNvGrpSpPr>
                        <p:nvPr/>
                      </p:nvGrpSpPr>
                      <p:grpSpPr bwMode="auto">
                        <a:xfrm>
                          <a:off x="2852" y="3320"/>
                          <a:ext cx="44" cy="26"/>
                          <a:chOff x="2852" y="3320"/>
                          <a:chExt cx="44" cy="26"/>
                        </a:xfrm>
                      </p:grpSpPr>
                      <p:grpSp>
                        <p:nvGrpSpPr>
                          <p:cNvPr id="64679" name="Group 728"/>
                          <p:cNvGrpSpPr>
                            <a:grpSpLocks/>
                          </p:cNvGrpSpPr>
                          <p:nvPr/>
                        </p:nvGrpSpPr>
                        <p:grpSpPr bwMode="auto">
                          <a:xfrm>
                            <a:off x="2852" y="3320"/>
                            <a:ext cx="21" cy="26"/>
                            <a:chOff x="2852" y="3320"/>
                            <a:chExt cx="21" cy="26"/>
                          </a:xfrm>
                        </p:grpSpPr>
                        <p:grpSp>
                          <p:nvGrpSpPr>
                            <p:cNvPr id="64682" name="Group 724"/>
                            <p:cNvGrpSpPr>
                              <a:grpSpLocks/>
                            </p:cNvGrpSpPr>
                            <p:nvPr/>
                          </p:nvGrpSpPr>
                          <p:grpSpPr bwMode="auto">
                            <a:xfrm>
                              <a:off x="2852" y="3320"/>
                              <a:ext cx="9" cy="26"/>
                              <a:chOff x="2852" y="3320"/>
                              <a:chExt cx="9" cy="26"/>
                            </a:xfrm>
                          </p:grpSpPr>
                          <p:sp>
                            <p:nvSpPr>
                              <p:cNvPr id="65234" name="Rectangle 722"/>
                              <p:cNvSpPr>
                                <a:spLocks noChangeArrowheads="1"/>
                              </p:cNvSpPr>
                              <p:nvPr/>
                            </p:nvSpPr>
                            <p:spPr bwMode="auto">
                              <a:xfrm>
                                <a:off x="2852" y="3320"/>
                                <a:ext cx="3" cy="26"/>
                              </a:xfrm>
                              <a:prstGeom prst="rect">
                                <a:avLst/>
                              </a:prstGeom>
                              <a:solidFill>
                                <a:srgbClr val="000000"/>
                              </a:solidFill>
                              <a:ln w="9525">
                                <a:noFill/>
                                <a:miter lim="800000"/>
                                <a:headEnd/>
                                <a:tailEnd/>
                              </a:ln>
                            </p:spPr>
                            <p:txBody>
                              <a:bodyPr/>
                              <a:lstStyle/>
                              <a:p>
                                <a:endParaRPr lang="en-US"/>
                              </a:p>
                            </p:txBody>
                          </p:sp>
                          <p:sp>
                            <p:nvSpPr>
                              <p:cNvPr id="65235" name="Rectangle 723"/>
                              <p:cNvSpPr>
                                <a:spLocks noChangeArrowheads="1"/>
                              </p:cNvSpPr>
                              <p:nvPr/>
                            </p:nvSpPr>
                            <p:spPr bwMode="auto">
                              <a:xfrm>
                                <a:off x="2858" y="3320"/>
                                <a:ext cx="3" cy="26"/>
                              </a:xfrm>
                              <a:prstGeom prst="rect">
                                <a:avLst/>
                              </a:prstGeom>
                              <a:solidFill>
                                <a:srgbClr val="000000"/>
                              </a:solidFill>
                              <a:ln w="9525">
                                <a:noFill/>
                                <a:miter lim="800000"/>
                                <a:headEnd/>
                                <a:tailEnd/>
                              </a:ln>
                            </p:spPr>
                            <p:txBody>
                              <a:bodyPr/>
                              <a:lstStyle/>
                              <a:p>
                                <a:endParaRPr lang="en-US"/>
                              </a:p>
                            </p:txBody>
                          </p:sp>
                        </p:grpSp>
                        <p:grpSp>
                          <p:nvGrpSpPr>
                            <p:cNvPr id="64683" name="Group 727"/>
                            <p:cNvGrpSpPr>
                              <a:grpSpLocks/>
                            </p:cNvGrpSpPr>
                            <p:nvPr/>
                          </p:nvGrpSpPr>
                          <p:grpSpPr bwMode="auto">
                            <a:xfrm>
                              <a:off x="2864" y="3320"/>
                              <a:ext cx="9" cy="26"/>
                              <a:chOff x="2864" y="3320"/>
                              <a:chExt cx="9" cy="26"/>
                            </a:xfrm>
                          </p:grpSpPr>
                          <p:sp>
                            <p:nvSpPr>
                              <p:cNvPr id="65237" name="Rectangle 725"/>
                              <p:cNvSpPr>
                                <a:spLocks noChangeArrowheads="1"/>
                              </p:cNvSpPr>
                              <p:nvPr/>
                            </p:nvSpPr>
                            <p:spPr bwMode="auto">
                              <a:xfrm>
                                <a:off x="2864" y="3320"/>
                                <a:ext cx="3" cy="26"/>
                              </a:xfrm>
                              <a:prstGeom prst="rect">
                                <a:avLst/>
                              </a:prstGeom>
                              <a:solidFill>
                                <a:srgbClr val="000000"/>
                              </a:solidFill>
                              <a:ln w="9525">
                                <a:noFill/>
                                <a:miter lim="800000"/>
                                <a:headEnd/>
                                <a:tailEnd/>
                              </a:ln>
                            </p:spPr>
                            <p:txBody>
                              <a:bodyPr/>
                              <a:lstStyle/>
                              <a:p>
                                <a:endParaRPr lang="en-US"/>
                              </a:p>
                            </p:txBody>
                          </p:sp>
                          <p:sp>
                            <p:nvSpPr>
                              <p:cNvPr id="65238" name="Rectangle 726"/>
                              <p:cNvSpPr>
                                <a:spLocks noChangeArrowheads="1"/>
                              </p:cNvSpPr>
                              <p:nvPr/>
                            </p:nvSpPr>
                            <p:spPr bwMode="auto">
                              <a:xfrm>
                                <a:off x="2870" y="3320"/>
                                <a:ext cx="3" cy="26"/>
                              </a:xfrm>
                              <a:prstGeom prst="rect">
                                <a:avLst/>
                              </a:prstGeom>
                              <a:solidFill>
                                <a:srgbClr val="000000"/>
                              </a:solidFill>
                              <a:ln w="9525">
                                <a:noFill/>
                                <a:miter lim="800000"/>
                                <a:headEnd/>
                                <a:tailEnd/>
                              </a:ln>
                            </p:spPr>
                            <p:txBody>
                              <a:bodyPr/>
                              <a:lstStyle/>
                              <a:p>
                                <a:endParaRPr lang="en-US"/>
                              </a:p>
                            </p:txBody>
                          </p:sp>
                        </p:grpSp>
                      </p:grpSp>
                      <p:grpSp>
                        <p:nvGrpSpPr>
                          <p:cNvPr id="64686" name="Group 735"/>
                          <p:cNvGrpSpPr>
                            <a:grpSpLocks/>
                          </p:cNvGrpSpPr>
                          <p:nvPr/>
                        </p:nvGrpSpPr>
                        <p:grpSpPr bwMode="auto">
                          <a:xfrm>
                            <a:off x="2876" y="3320"/>
                            <a:ext cx="20" cy="26"/>
                            <a:chOff x="2876" y="3320"/>
                            <a:chExt cx="20" cy="26"/>
                          </a:xfrm>
                        </p:grpSpPr>
                        <p:grpSp>
                          <p:nvGrpSpPr>
                            <p:cNvPr id="64689" name="Group 731"/>
                            <p:cNvGrpSpPr>
                              <a:grpSpLocks/>
                            </p:cNvGrpSpPr>
                            <p:nvPr/>
                          </p:nvGrpSpPr>
                          <p:grpSpPr bwMode="auto">
                            <a:xfrm>
                              <a:off x="2876" y="3320"/>
                              <a:ext cx="8" cy="26"/>
                              <a:chOff x="2876" y="3320"/>
                              <a:chExt cx="8" cy="26"/>
                            </a:xfrm>
                          </p:grpSpPr>
                          <p:sp>
                            <p:nvSpPr>
                              <p:cNvPr id="65241" name="Rectangle 729"/>
                              <p:cNvSpPr>
                                <a:spLocks noChangeArrowheads="1"/>
                              </p:cNvSpPr>
                              <p:nvPr/>
                            </p:nvSpPr>
                            <p:spPr bwMode="auto">
                              <a:xfrm>
                                <a:off x="2876" y="3320"/>
                                <a:ext cx="2" cy="26"/>
                              </a:xfrm>
                              <a:prstGeom prst="rect">
                                <a:avLst/>
                              </a:prstGeom>
                              <a:solidFill>
                                <a:srgbClr val="000000"/>
                              </a:solidFill>
                              <a:ln w="9525">
                                <a:noFill/>
                                <a:miter lim="800000"/>
                                <a:headEnd/>
                                <a:tailEnd/>
                              </a:ln>
                            </p:spPr>
                            <p:txBody>
                              <a:bodyPr/>
                              <a:lstStyle/>
                              <a:p>
                                <a:endParaRPr lang="en-US"/>
                              </a:p>
                            </p:txBody>
                          </p:sp>
                          <p:sp>
                            <p:nvSpPr>
                              <p:cNvPr id="65242" name="Rectangle 730"/>
                              <p:cNvSpPr>
                                <a:spLocks noChangeArrowheads="1"/>
                              </p:cNvSpPr>
                              <p:nvPr/>
                            </p:nvSpPr>
                            <p:spPr bwMode="auto">
                              <a:xfrm>
                                <a:off x="2882" y="3320"/>
                                <a:ext cx="2" cy="26"/>
                              </a:xfrm>
                              <a:prstGeom prst="rect">
                                <a:avLst/>
                              </a:prstGeom>
                              <a:solidFill>
                                <a:srgbClr val="000000"/>
                              </a:solidFill>
                              <a:ln w="9525">
                                <a:noFill/>
                                <a:miter lim="800000"/>
                                <a:headEnd/>
                                <a:tailEnd/>
                              </a:ln>
                            </p:spPr>
                            <p:txBody>
                              <a:bodyPr/>
                              <a:lstStyle/>
                              <a:p>
                                <a:endParaRPr lang="en-US"/>
                              </a:p>
                            </p:txBody>
                          </p:sp>
                        </p:grpSp>
                        <p:grpSp>
                          <p:nvGrpSpPr>
                            <p:cNvPr id="64690" name="Group 734"/>
                            <p:cNvGrpSpPr>
                              <a:grpSpLocks/>
                            </p:cNvGrpSpPr>
                            <p:nvPr/>
                          </p:nvGrpSpPr>
                          <p:grpSpPr bwMode="auto">
                            <a:xfrm>
                              <a:off x="2887" y="3320"/>
                              <a:ext cx="9" cy="26"/>
                              <a:chOff x="2887" y="3320"/>
                              <a:chExt cx="9" cy="26"/>
                            </a:xfrm>
                          </p:grpSpPr>
                          <p:sp>
                            <p:nvSpPr>
                              <p:cNvPr id="65244" name="Rectangle 732"/>
                              <p:cNvSpPr>
                                <a:spLocks noChangeArrowheads="1"/>
                              </p:cNvSpPr>
                              <p:nvPr/>
                            </p:nvSpPr>
                            <p:spPr bwMode="auto">
                              <a:xfrm>
                                <a:off x="2887" y="3320"/>
                                <a:ext cx="3" cy="26"/>
                              </a:xfrm>
                              <a:prstGeom prst="rect">
                                <a:avLst/>
                              </a:prstGeom>
                              <a:solidFill>
                                <a:srgbClr val="000000"/>
                              </a:solidFill>
                              <a:ln w="9525">
                                <a:noFill/>
                                <a:miter lim="800000"/>
                                <a:headEnd/>
                                <a:tailEnd/>
                              </a:ln>
                            </p:spPr>
                            <p:txBody>
                              <a:bodyPr/>
                              <a:lstStyle/>
                              <a:p>
                                <a:endParaRPr lang="en-US"/>
                              </a:p>
                            </p:txBody>
                          </p:sp>
                          <p:sp>
                            <p:nvSpPr>
                              <p:cNvPr id="65245" name="Rectangle 733"/>
                              <p:cNvSpPr>
                                <a:spLocks noChangeArrowheads="1"/>
                              </p:cNvSpPr>
                              <p:nvPr/>
                            </p:nvSpPr>
                            <p:spPr bwMode="auto">
                              <a:xfrm>
                                <a:off x="2893"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4691" name="Group 751"/>
                        <p:cNvGrpSpPr>
                          <a:grpSpLocks/>
                        </p:cNvGrpSpPr>
                        <p:nvPr/>
                      </p:nvGrpSpPr>
                      <p:grpSpPr bwMode="auto">
                        <a:xfrm>
                          <a:off x="2899" y="3320"/>
                          <a:ext cx="44" cy="26"/>
                          <a:chOff x="2899" y="3320"/>
                          <a:chExt cx="44" cy="26"/>
                        </a:xfrm>
                      </p:grpSpPr>
                      <p:grpSp>
                        <p:nvGrpSpPr>
                          <p:cNvPr id="64694" name="Group 743"/>
                          <p:cNvGrpSpPr>
                            <a:grpSpLocks/>
                          </p:cNvGrpSpPr>
                          <p:nvPr/>
                        </p:nvGrpSpPr>
                        <p:grpSpPr bwMode="auto">
                          <a:xfrm>
                            <a:off x="2899" y="3320"/>
                            <a:ext cx="21" cy="26"/>
                            <a:chOff x="2899" y="3320"/>
                            <a:chExt cx="21" cy="26"/>
                          </a:xfrm>
                        </p:grpSpPr>
                        <p:grpSp>
                          <p:nvGrpSpPr>
                            <p:cNvPr id="64697" name="Group 739"/>
                            <p:cNvGrpSpPr>
                              <a:grpSpLocks/>
                            </p:cNvGrpSpPr>
                            <p:nvPr/>
                          </p:nvGrpSpPr>
                          <p:grpSpPr bwMode="auto">
                            <a:xfrm>
                              <a:off x="2899" y="3320"/>
                              <a:ext cx="9" cy="26"/>
                              <a:chOff x="2899" y="3320"/>
                              <a:chExt cx="9" cy="26"/>
                            </a:xfrm>
                          </p:grpSpPr>
                          <p:sp>
                            <p:nvSpPr>
                              <p:cNvPr id="65249" name="Rectangle 737"/>
                              <p:cNvSpPr>
                                <a:spLocks noChangeArrowheads="1"/>
                              </p:cNvSpPr>
                              <p:nvPr/>
                            </p:nvSpPr>
                            <p:spPr bwMode="auto">
                              <a:xfrm>
                                <a:off x="2899" y="3320"/>
                                <a:ext cx="3" cy="26"/>
                              </a:xfrm>
                              <a:prstGeom prst="rect">
                                <a:avLst/>
                              </a:prstGeom>
                              <a:solidFill>
                                <a:srgbClr val="000000"/>
                              </a:solidFill>
                              <a:ln w="9525">
                                <a:noFill/>
                                <a:miter lim="800000"/>
                                <a:headEnd/>
                                <a:tailEnd/>
                              </a:ln>
                            </p:spPr>
                            <p:txBody>
                              <a:bodyPr/>
                              <a:lstStyle/>
                              <a:p>
                                <a:endParaRPr lang="en-US"/>
                              </a:p>
                            </p:txBody>
                          </p:sp>
                          <p:sp>
                            <p:nvSpPr>
                              <p:cNvPr id="65250" name="Rectangle 738"/>
                              <p:cNvSpPr>
                                <a:spLocks noChangeArrowheads="1"/>
                              </p:cNvSpPr>
                              <p:nvPr/>
                            </p:nvSpPr>
                            <p:spPr bwMode="auto">
                              <a:xfrm>
                                <a:off x="2905" y="3320"/>
                                <a:ext cx="3" cy="26"/>
                              </a:xfrm>
                              <a:prstGeom prst="rect">
                                <a:avLst/>
                              </a:prstGeom>
                              <a:solidFill>
                                <a:srgbClr val="000000"/>
                              </a:solidFill>
                              <a:ln w="9525">
                                <a:noFill/>
                                <a:miter lim="800000"/>
                                <a:headEnd/>
                                <a:tailEnd/>
                              </a:ln>
                            </p:spPr>
                            <p:txBody>
                              <a:bodyPr/>
                              <a:lstStyle/>
                              <a:p>
                                <a:endParaRPr lang="en-US"/>
                              </a:p>
                            </p:txBody>
                          </p:sp>
                        </p:grpSp>
                        <p:grpSp>
                          <p:nvGrpSpPr>
                            <p:cNvPr id="64698" name="Group 742"/>
                            <p:cNvGrpSpPr>
                              <a:grpSpLocks/>
                            </p:cNvGrpSpPr>
                            <p:nvPr/>
                          </p:nvGrpSpPr>
                          <p:grpSpPr bwMode="auto">
                            <a:xfrm>
                              <a:off x="2911" y="3320"/>
                              <a:ext cx="9" cy="26"/>
                              <a:chOff x="2911" y="3320"/>
                              <a:chExt cx="9" cy="26"/>
                            </a:xfrm>
                          </p:grpSpPr>
                          <p:sp>
                            <p:nvSpPr>
                              <p:cNvPr id="65252" name="Rectangle 740"/>
                              <p:cNvSpPr>
                                <a:spLocks noChangeArrowheads="1"/>
                              </p:cNvSpPr>
                              <p:nvPr/>
                            </p:nvSpPr>
                            <p:spPr bwMode="auto">
                              <a:xfrm>
                                <a:off x="2911" y="3320"/>
                                <a:ext cx="3" cy="26"/>
                              </a:xfrm>
                              <a:prstGeom prst="rect">
                                <a:avLst/>
                              </a:prstGeom>
                              <a:solidFill>
                                <a:srgbClr val="000000"/>
                              </a:solidFill>
                              <a:ln w="9525">
                                <a:noFill/>
                                <a:miter lim="800000"/>
                                <a:headEnd/>
                                <a:tailEnd/>
                              </a:ln>
                            </p:spPr>
                            <p:txBody>
                              <a:bodyPr/>
                              <a:lstStyle/>
                              <a:p>
                                <a:endParaRPr lang="en-US"/>
                              </a:p>
                            </p:txBody>
                          </p:sp>
                          <p:sp>
                            <p:nvSpPr>
                              <p:cNvPr id="65253" name="Rectangle 741"/>
                              <p:cNvSpPr>
                                <a:spLocks noChangeArrowheads="1"/>
                              </p:cNvSpPr>
                              <p:nvPr/>
                            </p:nvSpPr>
                            <p:spPr bwMode="auto">
                              <a:xfrm>
                                <a:off x="2917" y="3320"/>
                                <a:ext cx="3" cy="26"/>
                              </a:xfrm>
                              <a:prstGeom prst="rect">
                                <a:avLst/>
                              </a:prstGeom>
                              <a:solidFill>
                                <a:srgbClr val="000000"/>
                              </a:solidFill>
                              <a:ln w="9525">
                                <a:noFill/>
                                <a:miter lim="800000"/>
                                <a:headEnd/>
                                <a:tailEnd/>
                              </a:ln>
                            </p:spPr>
                            <p:txBody>
                              <a:bodyPr/>
                              <a:lstStyle/>
                              <a:p>
                                <a:endParaRPr lang="en-US"/>
                              </a:p>
                            </p:txBody>
                          </p:sp>
                        </p:grpSp>
                      </p:grpSp>
                      <p:grpSp>
                        <p:nvGrpSpPr>
                          <p:cNvPr id="64701" name="Group 750"/>
                          <p:cNvGrpSpPr>
                            <a:grpSpLocks/>
                          </p:cNvGrpSpPr>
                          <p:nvPr/>
                        </p:nvGrpSpPr>
                        <p:grpSpPr bwMode="auto">
                          <a:xfrm>
                            <a:off x="2923" y="3320"/>
                            <a:ext cx="20" cy="26"/>
                            <a:chOff x="2923" y="3320"/>
                            <a:chExt cx="20" cy="26"/>
                          </a:xfrm>
                        </p:grpSpPr>
                        <p:grpSp>
                          <p:nvGrpSpPr>
                            <p:cNvPr id="64707" name="Group 746"/>
                            <p:cNvGrpSpPr>
                              <a:grpSpLocks/>
                            </p:cNvGrpSpPr>
                            <p:nvPr/>
                          </p:nvGrpSpPr>
                          <p:grpSpPr bwMode="auto">
                            <a:xfrm>
                              <a:off x="2923" y="3320"/>
                              <a:ext cx="9" cy="26"/>
                              <a:chOff x="2923" y="3320"/>
                              <a:chExt cx="9" cy="26"/>
                            </a:xfrm>
                          </p:grpSpPr>
                          <p:sp>
                            <p:nvSpPr>
                              <p:cNvPr id="65256" name="Rectangle 744"/>
                              <p:cNvSpPr>
                                <a:spLocks noChangeArrowheads="1"/>
                              </p:cNvSpPr>
                              <p:nvPr/>
                            </p:nvSpPr>
                            <p:spPr bwMode="auto">
                              <a:xfrm>
                                <a:off x="2923" y="3320"/>
                                <a:ext cx="3" cy="26"/>
                              </a:xfrm>
                              <a:prstGeom prst="rect">
                                <a:avLst/>
                              </a:prstGeom>
                              <a:solidFill>
                                <a:srgbClr val="000000"/>
                              </a:solidFill>
                              <a:ln w="9525">
                                <a:noFill/>
                                <a:miter lim="800000"/>
                                <a:headEnd/>
                                <a:tailEnd/>
                              </a:ln>
                            </p:spPr>
                            <p:txBody>
                              <a:bodyPr/>
                              <a:lstStyle/>
                              <a:p>
                                <a:endParaRPr lang="en-US"/>
                              </a:p>
                            </p:txBody>
                          </p:sp>
                          <p:sp>
                            <p:nvSpPr>
                              <p:cNvPr id="65257" name="Rectangle 745"/>
                              <p:cNvSpPr>
                                <a:spLocks noChangeArrowheads="1"/>
                              </p:cNvSpPr>
                              <p:nvPr/>
                            </p:nvSpPr>
                            <p:spPr bwMode="auto">
                              <a:xfrm>
                                <a:off x="2929" y="3320"/>
                                <a:ext cx="3" cy="26"/>
                              </a:xfrm>
                              <a:prstGeom prst="rect">
                                <a:avLst/>
                              </a:prstGeom>
                              <a:solidFill>
                                <a:srgbClr val="000000"/>
                              </a:solidFill>
                              <a:ln w="9525">
                                <a:noFill/>
                                <a:miter lim="800000"/>
                                <a:headEnd/>
                                <a:tailEnd/>
                              </a:ln>
                            </p:spPr>
                            <p:txBody>
                              <a:bodyPr/>
                              <a:lstStyle/>
                              <a:p>
                                <a:endParaRPr lang="en-US"/>
                              </a:p>
                            </p:txBody>
                          </p:sp>
                        </p:grpSp>
                        <p:grpSp>
                          <p:nvGrpSpPr>
                            <p:cNvPr id="64708" name="Group 749"/>
                            <p:cNvGrpSpPr>
                              <a:grpSpLocks/>
                            </p:cNvGrpSpPr>
                            <p:nvPr/>
                          </p:nvGrpSpPr>
                          <p:grpSpPr bwMode="auto">
                            <a:xfrm>
                              <a:off x="2934" y="3320"/>
                              <a:ext cx="9" cy="26"/>
                              <a:chOff x="2934" y="3320"/>
                              <a:chExt cx="9" cy="26"/>
                            </a:xfrm>
                          </p:grpSpPr>
                          <p:sp>
                            <p:nvSpPr>
                              <p:cNvPr id="65259" name="Rectangle 747"/>
                              <p:cNvSpPr>
                                <a:spLocks noChangeArrowheads="1"/>
                              </p:cNvSpPr>
                              <p:nvPr/>
                            </p:nvSpPr>
                            <p:spPr bwMode="auto">
                              <a:xfrm>
                                <a:off x="2934" y="3320"/>
                                <a:ext cx="3" cy="26"/>
                              </a:xfrm>
                              <a:prstGeom prst="rect">
                                <a:avLst/>
                              </a:prstGeom>
                              <a:solidFill>
                                <a:srgbClr val="000000"/>
                              </a:solidFill>
                              <a:ln w="9525">
                                <a:noFill/>
                                <a:miter lim="800000"/>
                                <a:headEnd/>
                                <a:tailEnd/>
                              </a:ln>
                            </p:spPr>
                            <p:txBody>
                              <a:bodyPr/>
                              <a:lstStyle/>
                              <a:p>
                                <a:endParaRPr lang="en-US"/>
                              </a:p>
                            </p:txBody>
                          </p:sp>
                          <p:sp>
                            <p:nvSpPr>
                              <p:cNvPr id="65260" name="Rectangle 748"/>
                              <p:cNvSpPr>
                                <a:spLocks noChangeArrowheads="1"/>
                              </p:cNvSpPr>
                              <p:nvPr/>
                            </p:nvSpPr>
                            <p:spPr bwMode="auto">
                              <a:xfrm>
                                <a:off x="2940" y="3320"/>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4709" name="Group 783"/>
                      <p:cNvGrpSpPr>
                        <a:grpSpLocks/>
                      </p:cNvGrpSpPr>
                      <p:nvPr/>
                    </p:nvGrpSpPr>
                    <p:grpSpPr bwMode="auto">
                      <a:xfrm>
                        <a:off x="2946" y="3320"/>
                        <a:ext cx="91" cy="26"/>
                        <a:chOff x="2946" y="3320"/>
                        <a:chExt cx="91" cy="26"/>
                      </a:xfrm>
                    </p:grpSpPr>
                    <p:grpSp>
                      <p:nvGrpSpPr>
                        <p:cNvPr id="64711" name="Group 767"/>
                        <p:cNvGrpSpPr>
                          <a:grpSpLocks/>
                        </p:cNvGrpSpPr>
                        <p:nvPr/>
                      </p:nvGrpSpPr>
                      <p:grpSpPr bwMode="auto">
                        <a:xfrm>
                          <a:off x="2946" y="3320"/>
                          <a:ext cx="44" cy="26"/>
                          <a:chOff x="2946" y="3320"/>
                          <a:chExt cx="44" cy="26"/>
                        </a:xfrm>
                      </p:grpSpPr>
                      <p:grpSp>
                        <p:nvGrpSpPr>
                          <p:cNvPr id="64714" name="Group 759"/>
                          <p:cNvGrpSpPr>
                            <a:grpSpLocks/>
                          </p:cNvGrpSpPr>
                          <p:nvPr/>
                        </p:nvGrpSpPr>
                        <p:grpSpPr bwMode="auto">
                          <a:xfrm>
                            <a:off x="2946" y="3320"/>
                            <a:ext cx="21" cy="26"/>
                            <a:chOff x="2946" y="3320"/>
                            <a:chExt cx="21" cy="26"/>
                          </a:xfrm>
                        </p:grpSpPr>
                        <p:grpSp>
                          <p:nvGrpSpPr>
                            <p:cNvPr id="64715" name="Group 755"/>
                            <p:cNvGrpSpPr>
                              <a:grpSpLocks/>
                            </p:cNvGrpSpPr>
                            <p:nvPr/>
                          </p:nvGrpSpPr>
                          <p:grpSpPr bwMode="auto">
                            <a:xfrm>
                              <a:off x="2946" y="3320"/>
                              <a:ext cx="9" cy="26"/>
                              <a:chOff x="2946" y="3320"/>
                              <a:chExt cx="9" cy="26"/>
                            </a:xfrm>
                          </p:grpSpPr>
                          <p:sp>
                            <p:nvSpPr>
                              <p:cNvPr id="65265" name="Rectangle 753"/>
                              <p:cNvSpPr>
                                <a:spLocks noChangeArrowheads="1"/>
                              </p:cNvSpPr>
                              <p:nvPr/>
                            </p:nvSpPr>
                            <p:spPr bwMode="auto">
                              <a:xfrm>
                                <a:off x="2946" y="3320"/>
                                <a:ext cx="3" cy="26"/>
                              </a:xfrm>
                              <a:prstGeom prst="rect">
                                <a:avLst/>
                              </a:prstGeom>
                              <a:solidFill>
                                <a:srgbClr val="000000"/>
                              </a:solidFill>
                              <a:ln w="9525">
                                <a:noFill/>
                                <a:miter lim="800000"/>
                                <a:headEnd/>
                                <a:tailEnd/>
                              </a:ln>
                            </p:spPr>
                            <p:txBody>
                              <a:bodyPr/>
                              <a:lstStyle/>
                              <a:p>
                                <a:endParaRPr lang="en-US"/>
                              </a:p>
                            </p:txBody>
                          </p:sp>
                          <p:sp>
                            <p:nvSpPr>
                              <p:cNvPr id="65266" name="Rectangle 754"/>
                              <p:cNvSpPr>
                                <a:spLocks noChangeArrowheads="1"/>
                              </p:cNvSpPr>
                              <p:nvPr/>
                            </p:nvSpPr>
                            <p:spPr bwMode="auto">
                              <a:xfrm>
                                <a:off x="2952" y="3320"/>
                                <a:ext cx="3" cy="26"/>
                              </a:xfrm>
                              <a:prstGeom prst="rect">
                                <a:avLst/>
                              </a:prstGeom>
                              <a:solidFill>
                                <a:srgbClr val="000000"/>
                              </a:solidFill>
                              <a:ln w="9525">
                                <a:noFill/>
                                <a:miter lim="800000"/>
                                <a:headEnd/>
                                <a:tailEnd/>
                              </a:ln>
                            </p:spPr>
                            <p:txBody>
                              <a:bodyPr/>
                              <a:lstStyle/>
                              <a:p>
                                <a:endParaRPr lang="en-US"/>
                              </a:p>
                            </p:txBody>
                          </p:sp>
                        </p:grpSp>
                        <p:grpSp>
                          <p:nvGrpSpPr>
                            <p:cNvPr id="64716" name="Group 758"/>
                            <p:cNvGrpSpPr>
                              <a:grpSpLocks/>
                            </p:cNvGrpSpPr>
                            <p:nvPr/>
                          </p:nvGrpSpPr>
                          <p:grpSpPr bwMode="auto">
                            <a:xfrm>
                              <a:off x="2958" y="3320"/>
                              <a:ext cx="9" cy="26"/>
                              <a:chOff x="2958" y="3320"/>
                              <a:chExt cx="9" cy="26"/>
                            </a:xfrm>
                          </p:grpSpPr>
                          <p:sp>
                            <p:nvSpPr>
                              <p:cNvPr id="65268" name="Rectangle 756"/>
                              <p:cNvSpPr>
                                <a:spLocks noChangeArrowheads="1"/>
                              </p:cNvSpPr>
                              <p:nvPr/>
                            </p:nvSpPr>
                            <p:spPr bwMode="auto">
                              <a:xfrm>
                                <a:off x="2958" y="3320"/>
                                <a:ext cx="3" cy="26"/>
                              </a:xfrm>
                              <a:prstGeom prst="rect">
                                <a:avLst/>
                              </a:prstGeom>
                              <a:solidFill>
                                <a:srgbClr val="000000"/>
                              </a:solidFill>
                              <a:ln w="9525">
                                <a:noFill/>
                                <a:miter lim="800000"/>
                                <a:headEnd/>
                                <a:tailEnd/>
                              </a:ln>
                            </p:spPr>
                            <p:txBody>
                              <a:bodyPr/>
                              <a:lstStyle/>
                              <a:p>
                                <a:endParaRPr lang="en-US"/>
                              </a:p>
                            </p:txBody>
                          </p:sp>
                          <p:sp>
                            <p:nvSpPr>
                              <p:cNvPr id="65269" name="Rectangle 757"/>
                              <p:cNvSpPr>
                                <a:spLocks noChangeArrowheads="1"/>
                              </p:cNvSpPr>
                              <p:nvPr/>
                            </p:nvSpPr>
                            <p:spPr bwMode="auto">
                              <a:xfrm>
                                <a:off x="2964" y="3320"/>
                                <a:ext cx="3" cy="26"/>
                              </a:xfrm>
                              <a:prstGeom prst="rect">
                                <a:avLst/>
                              </a:prstGeom>
                              <a:solidFill>
                                <a:srgbClr val="000000"/>
                              </a:solidFill>
                              <a:ln w="9525">
                                <a:noFill/>
                                <a:miter lim="800000"/>
                                <a:headEnd/>
                                <a:tailEnd/>
                              </a:ln>
                            </p:spPr>
                            <p:txBody>
                              <a:bodyPr/>
                              <a:lstStyle/>
                              <a:p>
                                <a:endParaRPr lang="en-US"/>
                              </a:p>
                            </p:txBody>
                          </p:sp>
                        </p:grpSp>
                      </p:grpSp>
                      <p:grpSp>
                        <p:nvGrpSpPr>
                          <p:cNvPr id="64717" name="Group 766"/>
                          <p:cNvGrpSpPr>
                            <a:grpSpLocks/>
                          </p:cNvGrpSpPr>
                          <p:nvPr/>
                        </p:nvGrpSpPr>
                        <p:grpSpPr bwMode="auto">
                          <a:xfrm>
                            <a:off x="2970" y="3320"/>
                            <a:ext cx="20" cy="26"/>
                            <a:chOff x="2970" y="3320"/>
                            <a:chExt cx="20" cy="26"/>
                          </a:xfrm>
                        </p:grpSpPr>
                        <p:grpSp>
                          <p:nvGrpSpPr>
                            <p:cNvPr id="64718" name="Group 762"/>
                            <p:cNvGrpSpPr>
                              <a:grpSpLocks/>
                            </p:cNvGrpSpPr>
                            <p:nvPr/>
                          </p:nvGrpSpPr>
                          <p:grpSpPr bwMode="auto">
                            <a:xfrm>
                              <a:off x="2970" y="3320"/>
                              <a:ext cx="9" cy="26"/>
                              <a:chOff x="2970" y="3320"/>
                              <a:chExt cx="9" cy="26"/>
                            </a:xfrm>
                          </p:grpSpPr>
                          <p:sp>
                            <p:nvSpPr>
                              <p:cNvPr id="65272" name="Rectangle 760"/>
                              <p:cNvSpPr>
                                <a:spLocks noChangeArrowheads="1"/>
                              </p:cNvSpPr>
                              <p:nvPr/>
                            </p:nvSpPr>
                            <p:spPr bwMode="auto">
                              <a:xfrm>
                                <a:off x="2970" y="3320"/>
                                <a:ext cx="3" cy="26"/>
                              </a:xfrm>
                              <a:prstGeom prst="rect">
                                <a:avLst/>
                              </a:prstGeom>
                              <a:solidFill>
                                <a:srgbClr val="000000"/>
                              </a:solidFill>
                              <a:ln w="9525">
                                <a:noFill/>
                                <a:miter lim="800000"/>
                                <a:headEnd/>
                                <a:tailEnd/>
                              </a:ln>
                            </p:spPr>
                            <p:txBody>
                              <a:bodyPr/>
                              <a:lstStyle/>
                              <a:p>
                                <a:endParaRPr lang="en-US"/>
                              </a:p>
                            </p:txBody>
                          </p:sp>
                          <p:sp>
                            <p:nvSpPr>
                              <p:cNvPr id="65273" name="Rectangle 761"/>
                              <p:cNvSpPr>
                                <a:spLocks noChangeArrowheads="1"/>
                              </p:cNvSpPr>
                              <p:nvPr/>
                            </p:nvSpPr>
                            <p:spPr bwMode="auto">
                              <a:xfrm>
                                <a:off x="2976" y="3320"/>
                                <a:ext cx="3" cy="26"/>
                              </a:xfrm>
                              <a:prstGeom prst="rect">
                                <a:avLst/>
                              </a:prstGeom>
                              <a:solidFill>
                                <a:srgbClr val="000000"/>
                              </a:solidFill>
                              <a:ln w="9525">
                                <a:noFill/>
                                <a:miter lim="800000"/>
                                <a:headEnd/>
                                <a:tailEnd/>
                              </a:ln>
                            </p:spPr>
                            <p:txBody>
                              <a:bodyPr/>
                              <a:lstStyle/>
                              <a:p>
                                <a:endParaRPr lang="en-US"/>
                              </a:p>
                            </p:txBody>
                          </p:sp>
                        </p:grpSp>
                        <p:grpSp>
                          <p:nvGrpSpPr>
                            <p:cNvPr id="64719" name="Group 765"/>
                            <p:cNvGrpSpPr>
                              <a:grpSpLocks/>
                            </p:cNvGrpSpPr>
                            <p:nvPr/>
                          </p:nvGrpSpPr>
                          <p:grpSpPr bwMode="auto">
                            <a:xfrm>
                              <a:off x="2981" y="3320"/>
                              <a:ext cx="9" cy="26"/>
                              <a:chOff x="2981" y="3320"/>
                              <a:chExt cx="9" cy="26"/>
                            </a:xfrm>
                          </p:grpSpPr>
                          <p:sp>
                            <p:nvSpPr>
                              <p:cNvPr id="65275" name="Rectangle 763"/>
                              <p:cNvSpPr>
                                <a:spLocks noChangeArrowheads="1"/>
                              </p:cNvSpPr>
                              <p:nvPr/>
                            </p:nvSpPr>
                            <p:spPr bwMode="auto">
                              <a:xfrm>
                                <a:off x="2981" y="3320"/>
                                <a:ext cx="4" cy="26"/>
                              </a:xfrm>
                              <a:prstGeom prst="rect">
                                <a:avLst/>
                              </a:prstGeom>
                              <a:solidFill>
                                <a:srgbClr val="000000"/>
                              </a:solidFill>
                              <a:ln w="9525">
                                <a:noFill/>
                                <a:miter lim="800000"/>
                                <a:headEnd/>
                                <a:tailEnd/>
                              </a:ln>
                            </p:spPr>
                            <p:txBody>
                              <a:bodyPr/>
                              <a:lstStyle/>
                              <a:p>
                                <a:endParaRPr lang="en-US"/>
                              </a:p>
                            </p:txBody>
                          </p:sp>
                          <p:sp>
                            <p:nvSpPr>
                              <p:cNvPr id="65276" name="Rectangle 764"/>
                              <p:cNvSpPr>
                                <a:spLocks noChangeArrowheads="1"/>
                              </p:cNvSpPr>
                              <p:nvPr/>
                            </p:nvSpPr>
                            <p:spPr bwMode="auto">
                              <a:xfrm>
                                <a:off x="2987"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4722" name="Group 782"/>
                        <p:cNvGrpSpPr>
                          <a:grpSpLocks/>
                        </p:cNvGrpSpPr>
                        <p:nvPr/>
                      </p:nvGrpSpPr>
                      <p:grpSpPr bwMode="auto">
                        <a:xfrm>
                          <a:off x="2993" y="3320"/>
                          <a:ext cx="44" cy="26"/>
                          <a:chOff x="2993" y="3320"/>
                          <a:chExt cx="44" cy="26"/>
                        </a:xfrm>
                      </p:grpSpPr>
                      <p:grpSp>
                        <p:nvGrpSpPr>
                          <p:cNvPr id="64723" name="Group 774"/>
                          <p:cNvGrpSpPr>
                            <a:grpSpLocks/>
                          </p:cNvGrpSpPr>
                          <p:nvPr/>
                        </p:nvGrpSpPr>
                        <p:grpSpPr bwMode="auto">
                          <a:xfrm>
                            <a:off x="2993" y="3320"/>
                            <a:ext cx="21" cy="26"/>
                            <a:chOff x="2993" y="3320"/>
                            <a:chExt cx="21" cy="26"/>
                          </a:xfrm>
                        </p:grpSpPr>
                        <p:grpSp>
                          <p:nvGrpSpPr>
                            <p:cNvPr id="64727" name="Group 770"/>
                            <p:cNvGrpSpPr>
                              <a:grpSpLocks/>
                            </p:cNvGrpSpPr>
                            <p:nvPr/>
                          </p:nvGrpSpPr>
                          <p:grpSpPr bwMode="auto">
                            <a:xfrm>
                              <a:off x="2993" y="3320"/>
                              <a:ext cx="9" cy="26"/>
                              <a:chOff x="2993" y="3320"/>
                              <a:chExt cx="9" cy="26"/>
                            </a:xfrm>
                          </p:grpSpPr>
                          <p:sp>
                            <p:nvSpPr>
                              <p:cNvPr id="65280" name="Rectangle 768"/>
                              <p:cNvSpPr>
                                <a:spLocks noChangeArrowheads="1"/>
                              </p:cNvSpPr>
                              <p:nvPr/>
                            </p:nvSpPr>
                            <p:spPr bwMode="auto">
                              <a:xfrm>
                                <a:off x="2993" y="3320"/>
                                <a:ext cx="3" cy="26"/>
                              </a:xfrm>
                              <a:prstGeom prst="rect">
                                <a:avLst/>
                              </a:prstGeom>
                              <a:solidFill>
                                <a:srgbClr val="000000"/>
                              </a:solidFill>
                              <a:ln w="9525">
                                <a:noFill/>
                                <a:miter lim="800000"/>
                                <a:headEnd/>
                                <a:tailEnd/>
                              </a:ln>
                            </p:spPr>
                            <p:txBody>
                              <a:bodyPr/>
                              <a:lstStyle/>
                              <a:p>
                                <a:endParaRPr lang="en-US"/>
                              </a:p>
                            </p:txBody>
                          </p:sp>
                          <p:sp>
                            <p:nvSpPr>
                              <p:cNvPr id="65281" name="Rectangle 769"/>
                              <p:cNvSpPr>
                                <a:spLocks noChangeArrowheads="1"/>
                              </p:cNvSpPr>
                              <p:nvPr/>
                            </p:nvSpPr>
                            <p:spPr bwMode="auto">
                              <a:xfrm>
                                <a:off x="2999" y="3320"/>
                                <a:ext cx="3" cy="26"/>
                              </a:xfrm>
                              <a:prstGeom prst="rect">
                                <a:avLst/>
                              </a:prstGeom>
                              <a:solidFill>
                                <a:srgbClr val="000000"/>
                              </a:solidFill>
                              <a:ln w="9525">
                                <a:noFill/>
                                <a:miter lim="800000"/>
                                <a:headEnd/>
                                <a:tailEnd/>
                              </a:ln>
                            </p:spPr>
                            <p:txBody>
                              <a:bodyPr/>
                              <a:lstStyle/>
                              <a:p>
                                <a:endParaRPr lang="en-US"/>
                              </a:p>
                            </p:txBody>
                          </p:sp>
                        </p:grpSp>
                        <p:grpSp>
                          <p:nvGrpSpPr>
                            <p:cNvPr id="64728" name="Group 773"/>
                            <p:cNvGrpSpPr>
                              <a:grpSpLocks/>
                            </p:cNvGrpSpPr>
                            <p:nvPr/>
                          </p:nvGrpSpPr>
                          <p:grpSpPr bwMode="auto">
                            <a:xfrm>
                              <a:off x="3005" y="3320"/>
                              <a:ext cx="9" cy="26"/>
                              <a:chOff x="3005" y="3320"/>
                              <a:chExt cx="9" cy="26"/>
                            </a:xfrm>
                          </p:grpSpPr>
                          <p:sp>
                            <p:nvSpPr>
                              <p:cNvPr id="65283" name="Rectangle 771"/>
                              <p:cNvSpPr>
                                <a:spLocks noChangeArrowheads="1"/>
                              </p:cNvSpPr>
                              <p:nvPr/>
                            </p:nvSpPr>
                            <p:spPr bwMode="auto">
                              <a:xfrm>
                                <a:off x="3005" y="3320"/>
                                <a:ext cx="3" cy="26"/>
                              </a:xfrm>
                              <a:prstGeom prst="rect">
                                <a:avLst/>
                              </a:prstGeom>
                              <a:solidFill>
                                <a:srgbClr val="000000"/>
                              </a:solidFill>
                              <a:ln w="9525">
                                <a:noFill/>
                                <a:miter lim="800000"/>
                                <a:headEnd/>
                                <a:tailEnd/>
                              </a:ln>
                            </p:spPr>
                            <p:txBody>
                              <a:bodyPr/>
                              <a:lstStyle/>
                              <a:p>
                                <a:endParaRPr lang="en-US"/>
                              </a:p>
                            </p:txBody>
                          </p:sp>
                          <p:sp>
                            <p:nvSpPr>
                              <p:cNvPr id="65284" name="Rectangle 772"/>
                              <p:cNvSpPr>
                                <a:spLocks noChangeArrowheads="1"/>
                              </p:cNvSpPr>
                              <p:nvPr/>
                            </p:nvSpPr>
                            <p:spPr bwMode="auto">
                              <a:xfrm>
                                <a:off x="3011" y="3320"/>
                                <a:ext cx="3" cy="26"/>
                              </a:xfrm>
                              <a:prstGeom prst="rect">
                                <a:avLst/>
                              </a:prstGeom>
                              <a:solidFill>
                                <a:srgbClr val="000000"/>
                              </a:solidFill>
                              <a:ln w="9525">
                                <a:noFill/>
                                <a:miter lim="800000"/>
                                <a:headEnd/>
                                <a:tailEnd/>
                              </a:ln>
                            </p:spPr>
                            <p:txBody>
                              <a:bodyPr/>
                              <a:lstStyle/>
                              <a:p>
                                <a:endParaRPr lang="en-US"/>
                              </a:p>
                            </p:txBody>
                          </p:sp>
                        </p:grpSp>
                      </p:grpSp>
                      <p:grpSp>
                        <p:nvGrpSpPr>
                          <p:cNvPr id="64729" name="Group 781"/>
                          <p:cNvGrpSpPr>
                            <a:grpSpLocks/>
                          </p:cNvGrpSpPr>
                          <p:nvPr/>
                        </p:nvGrpSpPr>
                        <p:grpSpPr bwMode="auto">
                          <a:xfrm>
                            <a:off x="3017" y="3320"/>
                            <a:ext cx="20" cy="26"/>
                            <a:chOff x="3017" y="3320"/>
                            <a:chExt cx="20" cy="26"/>
                          </a:xfrm>
                        </p:grpSpPr>
                        <p:grpSp>
                          <p:nvGrpSpPr>
                            <p:cNvPr id="64730" name="Group 777"/>
                            <p:cNvGrpSpPr>
                              <a:grpSpLocks/>
                            </p:cNvGrpSpPr>
                            <p:nvPr/>
                          </p:nvGrpSpPr>
                          <p:grpSpPr bwMode="auto">
                            <a:xfrm>
                              <a:off x="3017" y="3320"/>
                              <a:ext cx="9" cy="26"/>
                              <a:chOff x="3017" y="3320"/>
                              <a:chExt cx="9" cy="26"/>
                            </a:xfrm>
                          </p:grpSpPr>
                          <p:sp>
                            <p:nvSpPr>
                              <p:cNvPr id="65287" name="Rectangle 775"/>
                              <p:cNvSpPr>
                                <a:spLocks noChangeArrowheads="1"/>
                              </p:cNvSpPr>
                              <p:nvPr/>
                            </p:nvSpPr>
                            <p:spPr bwMode="auto">
                              <a:xfrm>
                                <a:off x="3017" y="3320"/>
                                <a:ext cx="3" cy="26"/>
                              </a:xfrm>
                              <a:prstGeom prst="rect">
                                <a:avLst/>
                              </a:prstGeom>
                              <a:solidFill>
                                <a:srgbClr val="000000"/>
                              </a:solidFill>
                              <a:ln w="9525">
                                <a:noFill/>
                                <a:miter lim="800000"/>
                                <a:headEnd/>
                                <a:tailEnd/>
                              </a:ln>
                            </p:spPr>
                            <p:txBody>
                              <a:bodyPr/>
                              <a:lstStyle/>
                              <a:p>
                                <a:endParaRPr lang="en-US"/>
                              </a:p>
                            </p:txBody>
                          </p:sp>
                          <p:sp>
                            <p:nvSpPr>
                              <p:cNvPr id="65288" name="Rectangle 776"/>
                              <p:cNvSpPr>
                                <a:spLocks noChangeArrowheads="1"/>
                              </p:cNvSpPr>
                              <p:nvPr/>
                            </p:nvSpPr>
                            <p:spPr bwMode="auto">
                              <a:xfrm>
                                <a:off x="3023" y="3320"/>
                                <a:ext cx="3" cy="26"/>
                              </a:xfrm>
                              <a:prstGeom prst="rect">
                                <a:avLst/>
                              </a:prstGeom>
                              <a:solidFill>
                                <a:srgbClr val="000000"/>
                              </a:solidFill>
                              <a:ln w="9525">
                                <a:noFill/>
                                <a:miter lim="800000"/>
                                <a:headEnd/>
                                <a:tailEnd/>
                              </a:ln>
                            </p:spPr>
                            <p:txBody>
                              <a:bodyPr/>
                              <a:lstStyle/>
                              <a:p>
                                <a:endParaRPr lang="en-US"/>
                              </a:p>
                            </p:txBody>
                          </p:sp>
                        </p:grpSp>
                        <p:grpSp>
                          <p:nvGrpSpPr>
                            <p:cNvPr id="64731" name="Group 780"/>
                            <p:cNvGrpSpPr>
                              <a:grpSpLocks/>
                            </p:cNvGrpSpPr>
                            <p:nvPr/>
                          </p:nvGrpSpPr>
                          <p:grpSpPr bwMode="auto">
                            <a:xfrm>
                              <a:off x="3028" y="3320"/>
                              <a:ext cx="9" cy="26"/>
                              <a:chOff x="3028" y="3320"/>
                              <a:chExt cx="9" cy="26"/>
                            </a:xfrm>
                          </p:grpSpPr>
                          <p:sp>
                            <p:nvSpPr>
                              <p:cNvPr id="65290" name="Rectangle 778"/>
                              <p:cNvSpPr>
                                <a:spLocks noChangeArrowheads="1"/>
                              </p:cNvSpPr>
                              <p:nvPr/>
                            </p:nvSpPr>
                            <p:spPr bwMode="auto">
                              <a:xfrm>
                                <a:off x="3028" y="3320"/>
                                <a:ext cx="4" cy="26"/>
                              </a:xfrm>
                              <a:prstGeom prst="rect">
                                <a:avLst/>
                              </a:prstGeom>
                              <a:solidFill>
                                <a:srgbClr val="000000"/>
                              </a:solidFill>
                              <a:ln w="9525">
                                <a:noFill/>
                                <a:miter lim="800000"/>
                                <a:headEnd/>
                                <a:tailEnd/>
                              </a:ln>
                            </p:spPr>
                            <p:txBody>
                              <a:bodyPr/>
                              <a:lstStyle/>
                              <a:p>
                                <a:endParaRPr lang="en-US"/>
                              </a:p>
                            </p:txBody>
                          </p:sp>
                          <p:sp>
                            <p:nvSpPr>
                              <p:cNvPr id="65291" name="Rectangle 779"/>
                              <p:cNvSpPr>
                                <a:spLocks noChangeArrowheads="1"/>
                              </p:cNvSpPr>
                              <p:nvPr/>
                            </p:nvSpPr>
                            <p:spPr bwMode="auto">
                              <a:xfrm>
                                <a:off x="3035" y="3320"/>
                                <a:ext cx="2" cy="26"/>
                              </a:xfrm>
                              <a:prstGeom prst="rect">
                                <a:avLst/>
                              </a:prstGeom>
                              <a:solidFill>
                                <a:srgbClr val="000000"/>
                              </a:solidFill>
                              <a:ln w="9525">
                                <a:noFill/>
                                <a:miter lim="800000"/>
                                <a:headEnd/>
                                <a:tailEnd/>
                              </a:ln>
                            </p:spPr>
                            <p:txBody>
                              <a:bodyPr/>
                              <a:lstStyle/>
                              <a:p>
                                <a:endParaRPr lang="en-US"/>
                              </a:p>
                            </p:txBody>
                          </p:sp>
                        </p:grpSp>
                      </p:grpSp>
                    </p:grpSp>
                  </p:grpSp>
                </p:grpSp>
              </p:grpSp>
            </p:grpSp>
            <p:grpSp>
              <p:nvGrpSpPr>
                <p:cNvPr id="64735" name="Group 791"/>
                <p:cNvGrpSpPr>
                  <a:grpSpLocks/>
                </p:cNvGrpSpPr>
                <p:nvPr/>
              </p:nvGrpSpPr>
              <p:grpSpPr bwMode="auto">
                <a:xfrm>
                  <a:off x="2658" y="3241"/>
                  <a:ext cx="377" cy="61"/>
                  <a:chOff x="2658" y="3241"/>
                  <a:chExt cx="377" cy="61"/>
                </a:xfrm>
              </p:grpSpPr>
              <p:sp>
                <p:nvSpPr>
                  <p:cNvPr id="65299" name="Rectangle 787"/>
                  <p:cNvSpPr>
                    <a:spLocks noChangeArrowheads="1"/>
                  </p:cNvSpPr>
                  <p:nvPr/>
                </p:nvSpPr>
                <p:spPr bwMode="auto">
                  <a:xfrm>
                    <a:off x="2658" y="3241"/>
                    <a:ext cx="82" cy="61"/>
                  </a:xfrm>
                  <a:prstGeom prst="rect">
                    <a:avLst/>
                  </a:prstGeom>
                  <a:solidFill>
                    <a:srgbClr val="C0C0C0"/>
                  </a:solidFill>
                  <a:ln w="3175">
                    <a:solidFill>
                      <a:srgbClr val="000000"/>
                    </a:solidFill>
                    <a:miter lim="800000"/>
                    <a:headEnd/>
                    <a:tailEnd/>
                  </a:ln>
                </p:spPr>
                <p:txBody>
                  <a:bodyPr/>
                  <a:lstStyle/>
                  <a:p>
                    <a:endParaRPr lang="en-US"/>
                  </a:p>
                </p:txBody>
              </p:sp>
              <p:sp>
                <p:nvSpPr>
                  <p:cNvPr id="65300" name="Rectangle 788"/>
                  <p:cNvSpPr>
                    <a:spLocks noChangeArrowheads="1"/>
                  </p:cNvSpPr>
                  <p:nvPr/>
                </p:nvSpPr>
                <p:spPr bwMode="auto">
                  <a:xfrm>
                    <a:off x="2740" y="3241"/>
                    <a:ext cx="116" cy="61"/>
                  </a:xfrm>
                  <a:prstGeom prst="rect">
                    <a:avLst/>
                  </a:prstGeom>
                  <a:solidFill>
                    <a:srgbClr val="C0C0C0"/>
                  </a:solidFill>
                  <a:ln w="3175">
                    <a:solidFill>
                      <a:srgbClr val="000000"/>
                    </a:solidFill>
                    <a:miter lim="800000"/>
                    <a:headEnd/>
                    <a:tailEnd/>
                  </a:ln>
                </p:spPr>
                <p:txBody>
                  <a:bodyPr/>
                  <a:lstStyle/>
                  <a:p>
                    <a:endParaRPr lang="en-US"/>
                  </a:p>
                </p:txBody>
              </p:sp>
              <p:sp>
                <p:nvSpPr>
                  <p:cNvPr id="65301" name="Rectangle 789"/>
                  <p:cNvSpPr>
                    <a:spLocks noChangeArrowheads="1"/>
                  </p:cNvSpPr>
                  <p:nvPr/>
                </p:nvSpPr>
                <p:spPr bwMode="auto">
                  <a:xfrm>
                    <a:off x="2856" y="3241"/>
                    <a:ext cx="125" cy="61"/>
                  </a:xfrm>
                  <a:prstGeom prst="rect">
                    <a:avLst/>
                  </a:prstGeom>
                  <a:solidFill>
                    <a:srgbClr val="C0C0C0"/>
                  </a:solidFill>
                  <a:ln w="3175">
                    <a:solidFill>
                      <a:srgbClr val="000000"/>
                    </a:solidFill>
                    <a:miter lim="800000"/>
                    <a:headEnd/>
                    <a:tailEnd/>
                  </a:ln>
                </p:spPr>
                <p:txBody>
                  <a:bodyPr/>
                  <a:lstStyle/>
                  <a:p>
                    <a:endParaRPr lang="en-US"/>
                  </a:p>
                </p:txBody>
              </p:sp>
              <p:sp>
                <p:nvSpPr>
                  <p:cNvPr id="65302" name="Rectangle 790"/>
                  <p:cNvSpPr>
                    <a:spLocks noChangeArrowheads="1"/>
                  </p:cNvSpPr>
                  <p:nvPr/>
                </p:nvSpPr>
                <p:spPr bwMode="auto">
                  <a:xfrm>
                    <a:off x="2981" y="3241"/>
                    <a:ext cx="54" cy="61"/>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4736" name="Group 798"/>
              <p:cNvGrpSpPr>
                <a:grpSpLocks/>
              </p:cNvGrpSpPr>
              <p:nvPr/>
            </p:nvGrpSpPr>
            <p:grpSpPr bwMode="auto">
              <a:xfrm>
                <a:off x="2987" y="3248"/>
                <a:ext cx="37" cy="29"/>
                <a:chOff x="2987" y="3248"/>
                <a:chExt cx="37" cy="29"/>
              </a:xfrm>
            </p:grpSpPr>
            <p:sp>
              <p:nvSpPr>
                <p:cNvPr id="65305" name="Rectangle 793"/>
                <p:cNvSpPr>
                  <a:spLocks noChangeArrowheads="1"/>
                </p:cNvSpPr>
                <p:nvPr/>
              </p:nvSpPr>
              <p:spPr bwMode="auto">
                <a:xfrm>
                  <a:off x="3004" y="3248"/>
                  <a:ext cx="20" cy="29"/>
                </a:xfrm>
                <a:prstGeom prst="rect">
                  <a:avLst/>
                </a:prstGeom>
                <a:solidFill>
                  <a:srgbClr val="000000"/>
                </a:solidFill>
                <a:ln w="3175">
                  <a:solidFill>
                    <a:srgbClr val="000000"/>
                  </a:solidFill>
                  <a:miter lim="800000"/>
                  <a:headEnd/>
                  <a:tailEnd/>
                </a:ln>
              </p:spPr>
              <p:txBody>
                <a:bodyPr/>
                <a:lstStyle/>
                <a:p>
                  <a:endParaRPr lang="en-US"/>
                </a:p>
              </p:txBody>
            </p:sp>
            <p:sp>
              <p:nvSpPr>
                <p:cNvPr id="65306" name="Rectangle 794"/>
                <p:cNvSpPr>
                  <a:spLocks noChangeArrowheads="1"/>
                </p:cNvSpPr>
                <p:nvPr/>
              </p:nvSpPr>
              <p:spPr bwMode="auto">
                <a:xfrm>
                  <a:off x="3006" y="3257"/>
                  <a:ext cx="16" cy="5"/>
                </a:xfrm>
                <a:prstGeom prst="rect">
                  <a:avLst/>
                </a:prstGeom>
                <a:solidFill>
                  <a:srgbClr val="C0C0C0"/>
                </a:solidFill>
                <a:ln w="3175">
                  <a:solidFill>
                    <a:srgbClr val="000000"/>
                  </a:solidFill>
                  <a:miter lim="800000"/>
                  <a:headEnd/>
                  <a:tailEnd/>
                </a:ln>
              </p:spPr>
              <p:txBody>
                <a:bodyPr/>
                <a:lstStyle/>
                <a:p>
                  <a:endParaRPr lang="en-US"/>
                </a:p>
              </p:txBody>
            </p:sp>
            <p:grpSp>
              <p:nvGrpSpPr>
                <p:cNvPr id="64737" name="Group 797"/>
                <p:cNvGrpSpPr>
                  <a:grpSpLocks/>
                </p:cNvGrpSpPr>
                <p:nvPr/>
              </p:nvGrpSpPr>
              <p:grpSpPr bwMode="auto">
                <a:xfrm>
                  <a:off x="2987" y="3251"/>
                  <a:ext cx="8" cy="19"/>
                  <a:chOff x="2987" y="3251"/>
                  <a:chExt cx="8" cy="19"/>
                </a:xfrm>
              </p:grpSpPr>
              <p:sp>
                <p:nvSpPr>
                  <p:cNvPr id="65307" name="Rectangle 795"/>
                  <p:cNvSpPr>
                    <a:spLocks noChangeArrowheads="1"/>
                  </p:cNvSpPr>
                  <p:nvPr/>
                </p:nvSpPr>
                <p:spPr bwMode="auto">
                  <a:xfrm>
                    <a:off x="2987" y="3251"/>
                    <a:ext cx="8" cy="2"/>
                  </a:xfrm>
                  <a:prstGeom prst="rect">
                    <a:avLst/>
                  </a:prstGeom>
                  <a:solidFill>
                    <a:srgbClr val="C0C0C0"/>
                  </a:solidFill>
                  <a:ln w="3175">
                    <a:solidFill>
                      <a:srgbClr val="000000"/>
                    </a:solidFill>
                    <a:miter lim="800000"/>
                    <a:headEnd/>
                    <a:tailEnd/>
                  </a:ln>
                </p:spPr>
                <p:txBody>
                  <a:bodyPr/>
                  <a:lstStyle/>
                  <a:p>
                    <a:endParaRPr lang="en-US"/>
                  </a:p>
                </p:txBody>
              </p:sp>
              <p:sp>
                <p:nvSpPr>
                  <p:cNvPr id="65308" name="Rectangle 796"/>
                  <p:cNvSpPr>
                    <a:spLocks noChangeArrowheads="1"/>
                  </p:cNvSpPr>
                  <p:nvPr/>
                </p:nvSpPr>
                <p:spPr bwMode="auto">
                  <a:xfrm>
                    <a:off x="2987" y="3267"/>
                    <a:ext cx="8" cy="3"/>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4738" name="Group 805"/>
              <p:cNvGrpSpPr>
                <a:grpSpLocks/>
              </p:cNvGrpSpPr>
              <p:nvPr/>
            </p:nvGrpSpPr>
            <p:grpSpPr bwMode="auto">
              <a:xfrm>
                <a:off x="2745" y="3249"/>
                <a:ext cx="105" cy="41"/>
                <a:chOff x="2745" y="3249"/>
                <a:chExt cx="105" cy="41"/>
              </a:xfrm>
            </p:grpSpPr>
            <p:grpSp>
              <p:nvGrpSpPr>
                <p:cNvPr id="64739" name="Group 802"/>
                <p:cNvGrpSpPr>
                  <a:grpSpLocks/>
                </p:cNvGrpSpPr>
                <p:nvPr/>
              </p:nvGrpSpPr>
              <p:grpSpPr bwMode="auto">
                <a:xfrm>
                  <a:off x="2748" y="3249"/>
                  <a:ext cx="102" cy="22"/>
                  <a:chOff x="2748" y="3249"/>
                  <a:chExt cx="102" cy="22"/>
                </a:xfrm>
              </p:grpSpPr>
              <p:sp>
                <p:nvSpPr>
                  <p:cNvPr id="65311" name="Rectangle 799"/>
                  <p:cNvSpPr>
                    <a:spLocks noChangeArrowheads="1"/>
                  </p:cNvSpPr>
                  <p:nvPr/>
                </p:nvSpPr>
                <p:spPr bwMode="auto">
                  <a:xfrm>
                    <a:off x="2779" y="3249"/>
                    <a:ext cx="40" cy="22"/>
                  </a:xfrm>
                  <a:prstGeom prst="rect">
                    <a:avLst/>
                  </a:prstGeom>
                  <a:solidFill>
                    <a:srgbClr val="808080"/>
                  </a:solidFill>
                  <a:ln w="3175">
                    <a:solidFill>
                      <a:srgbClr val="000000"/>
                    </a:solidFill>
                    <a:miter lim="800000"/>
                    <a:headEnd/>
                    <a:tailEnd/>
                  </a:ln>
                </p:spPr>
                <p:txBody>
                  <a:bodyPr/>
                  <a:lstStyle/>
                  <a:p>
                    <a:endParaRPr lang="en-US"/>
                  </a:p>
                </p:txBody>
              </p:sp>
              <p:sp>
                <p:nvSpPr>
                  <p:cNvPr id="65312" name="Rectangle 800"/>
                  <p:cNvSpPr>
                    <a:spLocks noChangeArrowheads="1"/>
                  </p:cNvSpPr>
                  <p:nvPr/>
                </p:nvSpPr>
                <p:spPr bwMode="auto">
                  <a:xfrm>
                    <a:off x="2779" y="3259"/>
                    <a:ext cx="40" cy="12"/>
                  </a:xfrm>
                  <a:prstGeom prst="rect">
                    <a:avLst/>
                  </a:prstGeom>
                  <a:solidFill>
                    <a:srgbClr val="000000"/>
                  </a:solidFill>
                  <a:ln w="3175">
                    <a:solidFill>
                      <a:srgbClr val="000000"/>
                    </a:solidFill>
                    <a:miter lim="800000"/>
                    <a:headEnd/>
                    <a:tailEnd/>
                  </a:ln>
                </p:spPr>
                <p:txBody>
                  <a:bodyPr/>
                  <a:lstStyle/>
                  <a:p>
                    <a:endParaRPr lang="en-US"/>
                  </a:p>
                </p:txBody>
              </p:sp>
              <p:sp>
                <p:nvSpPr>
                  <p:cNvPr id="65313" name="Rectangle 801"/>
                  <p:cNvSpPr>
                    <a:spLocks noChangeArrowheads="1"/>
                  </p:cNvSpPr>
                  <p:nvPr/>
                </p:nvSpPr>
                <p:spPr bwMode="auto">
                  <a:xfrm>
                    <a:off x="2748" y="3259"/>
                    <a:ext cx="102" cy="7"/>
                  </a:xfrm>
                  <a:prstGeom prst="rect">
                    <a:avLst/>
                  </a:prstGeom>
                  <a:solidFill>
                    <a:srgbClr val="000000"/>
                  </a:solidFill>
                  <a:ln w="9525">
                    <a:noFill/>
                    <a:miter lim="800000"/>
                    <a:headEnd/>
                    <a:tailEnd/>
                  </a:ln>
                </p:spPr>
                <p:txBody>
                  <a:bodyPr/>
                  <a:lstStyle/>
                  <a:p>
                    <a:endParaRPr lang="en-US"/>
                  </a:p>
                </p:txBody>
              </p:sp>
            </p:grpSp>
            <p:sp>
              <p:nvSpPr>
                <p:cNvPr id="65315" name="Rectangle 803"/>
                <p:cNvSpPr>
                  <a:spLocks noChangeArrowheads="1"/>
                </p:cNvSpPr>
                <p:nvPr/>
              </p:nvSpPr>
              <p:spPr bwMode="auto">
                <a:xfrm>
                  <a:off x="2745" y="3250"/>
                  <a:ext cx="9" cy="3"/>
                </a:xfrm>
                <a:prstGeom prst="rect">
                  <a:avLst/>
                </a:prstGeom>
                <a:solidFill>
                  <a:srgbClr val="008000"/>
                </a:solidFill>
                <a:ln w="3175">
                  <a:solidFill>
                    <a:srgbClr val="000000"/>
                  </a:solidFill>
                  <a:miter lim="800000"/>
                  <a:headEnd/>
                  <a:tailEnd/>
                </a:ln>
              </p:spPr>
              <p:txBody>
                <a:bodyPr/>
                <a:lstStyle/>
                <a:p>
                  <a:endParaRPr lang="en-US"/>
                </a:p>
              </p:txBody>
            </p:sp>
            <p:sp>
              <p:nvSpPr>
                <p:cNvPr id="65316" name="Rectangle 804"/>
                <p:cNvSpPr>
                  <a:spLocks noChangeArrowheads="1"/>
                </p:cNvSpPr>
                <p:nvPr/>
              </p:nvSpPr>
              <p:spPr bwMode="auto">
                <a:xfrm>
                  <a:off x="2830" y="3279"/>
                  <a:ext cx="13" cy="11"/>
                </a:xfrm>
                <a:prstGeom prst="rect">
                  <a:avLst/>
                </a:prstGeom>
                <a:solidFill>
                  <a:srgbClr val="000000"/>
                </a:solidFill>
                <a:ln w="3175">
                  <a:solidFill>
                    <a:srgbClr val="000000"/>
                  </a:solidFill>
                  <a:miter lim="800000"/>
                  <a:headEnd/>
                  <a:tailEnd/>
                </a:ln>
              </p:spPr>
              <p:txBody>
                <a:bodyPr/>
                <a:lstStyle/>
                <a:p>
                  <a:endParaRPr lang="en-US"/>
                </a:p>
              </p:txBody>
            </p:sp>
          </p:grpSp>
          <p:grpSp>
            <p:nvGrpSpPr>
              <p:cNvPr id="64740" name="Group 836"/>
              <p:cNvGrpSpPr>
                <a:grpSpLocks/>
              </p:cNvGrpSpPr>
              <p:nvPr/>
            </p:nvGrpSpPr>
            <p:grpSpPr bwMode="auto">
              <a:xfrm>
                <a:off x="2665" y="3285"/>
                <a:ext cx="69" cy="14"/>
                <a:chOff x="2665" y="3285"/>
                <a:chExt cx="69" cy="14"/>
              </a:xfrm>
            </p:grpSpPr>
            <p:grpSp>
              <p:nvGrpSpPr>
                <p:cNvPr id="64743" name="Group 820"/>
                <p:cNvGrpSpPr>
                  <a:grpSpLocks/>
                </p:cNvGrpSpPr>
                <p:nvPr/>
              </p:nvGrpSpPr>
              <p:grpSpPr bwMode="auto">
                <a:xfrm>
                  <a:off x="2665" y="3285"/>
                  <a:ext cx="33" cy="14"/>
                  <a:chOff x="2665" y="3285"/>
                  <a:chExt cx="33" cy="14"/>
                </a:xfrm>
              </p:grpSpPr>
              <p:grpSp>
                <p:nvGrpSpPr>
                  <p:cNvPr id="64746" name="Group 812"/>
                  <p:cNvGrpSpPr>
                    <a:grpSpLocks/>
                  </p:cNvGrpSpPr>
                  <p:nvPr/>
                </p:nvGrpSpPr>
                <p:grpSpPr bwMode="auto">
                  <a:xfrm>
                    <a:off x="2665" y="3285"/>
                    <a:ext cx="16" cy="14"/>
                    <a:chOff x="2665" y="3285"/>
                    <a:chExt cx="16" cy="14"/>
                  </a:xfrm>
                </p:grpSpPr>
                <p:grpSp>
                  <p:nvGrpSpPr>
                    <p:cNvPr id="64747" name="Group 808"/>
                    <p:cNvGrpSpPr>
                      <a:grpSpLocks/>
                    </p:cNvGrpSpPr>
                    <p:nvPr/>
                  </p:nvGrpSpPr>
                  <p:grpSpPr bwMode="auto">
                    <a:xfrm>
                      <a:off x="2665" y="3285"/>
                      <a:ext cx="7" cy="14"/>
                      <a:chOff x="2665" y="3285"/>
                      <a:chExt cx="7" cy="14"/>
                    </a:xfrm>
                  </p:grpSpPr>
                  <p:sp>
                    <p:nvSpPr>
                      <p:cNvPr id="65318" name="Rectangle 806"/>
                      <p:cNvSpPr>
                        <a:spLocks noChangeArrowheads="1"/>
                      </p:cNvSpPr>
                      <p:nvPr/>
                    </p:nvSpPr>
                    <p:spPr bwMode="auto">
                      <a:xfrm>
                        <a:off x="2665" y="3285"/>
                        <a:ext cx="2" cy="14"/>
                      </a:xfrm>
                      <a:prstGeom prst="rect">
                        <a:avLst/>
                      </a:prstGeom>
                      <a:solidFill>
                        <a:srgbClr val="000000"/>
                      </a:solidFill>
                      <a:ln w="9525">
                        <a:noFill/>
                        <a:miter lim="800000"/>
                        <a:headEnd/>
                        <a:tailEnd/>
                      </a:ln>
                    </p:spPr>
                    <p:txBody>
                      <a:bodyPr/>
                      <a:lstStyle/>
                      <a:p>
                        <a:endParaRPr lang="en-US"/>
                      </a:p>
                    </p:txBody>
                  </p:sp>
                  <p:sp>
                    <p:nvSpPr>
                      <p:cNvPr id="65319" name="Rectangle 807"/>
                      <p:cNvSpPr>
                        <a:spLocks noChangeArrowheads="1"/>
                      </p:cNvSpPr>
                      <p:nvPr/>
                    </p:nvSpPr>
                    <p:spPr bwMode="auto">
                      <a:xfrm>
                        <a:off x="2670" y="3285"/>
                        <a:ext cx="2" cy="14"/>
                      </a:xfrm>
                      <a:prstGeom prst="rect">
                        <a:avLst/>
                      </a:prstGeom>
                      <a:solidFill>
                        <a:srgbClr val="000000"/>
                      </a:solidFill>
                      <a:ln w="9525">
                        <a:noFill/>
                        <a:miter lim="800000"/>
                        <a:headEnd/>
                        <a:tailEnd/>
                      </a:ln>
                    </p:spPr>
                    <p:txBody>
                      <a:bodyPr/>
                      <a:lstStyle/>
                      <a:p>
                        <a:endParaRPr lang="en-US"/>
                      </a:p>
                    </p:txBody>
                  </p:sp>
                </p:grpSp>
                <p:grpSp>
                  <p:nvGrpSpPr>
                    <p:cNvPr id="64750" name="Group 811"/>
                    <p:cNvGrpSpPr>
                      <a:grpSpLocks/>
                    </p:cNvGrpSpPr>
                    <p:nvPr/>
                  </p:nvGrpSpPr>
                  <p:grpSpPr bwMode="auto">
                    <a:xfrm>
                      <a:off x="2674" y="3285"/>
                      <a:ext cx="7" cy="14"/>
                      <a:chOff x="2674" y="3285"/>
                      <a:chExt cx="7" cy="14"/>
                    </a:xfrm>
                  </p:grpSpPr>
                  <p:sp>
                    <p:nvSpPr>
                      <p:cNvPr id="65321" name="Rectangle 809"/>
                      <p:cNvSpPr>
                        <a:spLocks noChangeArrowheads="1"/>
                      </p:cNvSpPr>
                      <p:nvPr/>
                    </p:nvSpPr>
                    <p:spPr bwMode="auto">
                      <a:xfrm>
                        <a:off x="2674" y="3285"/>
                        <a:ext cx="2" cy="14"/>
                      </a:xfrm>
                      <a:prstGeom prst="rect">
                        <a:avLst/>
                      </a:prstGeom>
                      <a:solidFill>
                        <a:srgbClr val="000000"/>
                      </a:solidFill>
                      <a:ln w="9525">
                        <a:noFill/>
                        <a:miter lim="800000"/>
                        <a:headEnd/>
                        <a:tailEnd/>
                      </a:ln>
                    </p:spPr>
                    <p:txBody>
                      <a:bodyPr/>
                      <a:lstStyle/>
                      <a:p>
                        <a:endParaRPr lang="en-US"/>
                      </a:p>
                    </p:txBody>
                  </p:sp>
                  <p:sp>
                    <p:nvSpPr>
                      <p:cNvPr id="65322" name="Rectangle 810"/>
                      <p:cNvSpPr>
                        <a:spLocks noChangeArrowheads="1"/>
                      </p:cNvSpPr>
                      <p:nvPr/>
                    </p:nvSpPr>
                    <p:spPr bwMode="auto">
                      <a:xfrm>
                        <a:off x="2678" y="3285"/>
                        <a:ext cx="3" cy="14"/>
                      </a:xfrm>
                      <a:prstGeom prst="rect">
                        <a:avLst/>
                      </a:prstGeom>
                      <a:solidFill>
                        <a:srgbClr val="000000"/>
                      </a:solidFill>
                      <a:ln w="9525">
                        <a:noFill/>
                        <a:miter lim="800000"/>
                        <a:headEnd/>
                        <a:tailEnd/>
                      </a:ln>
                    </p:spPr>
                    <p:txBody>
                      <a:bodyPr/>
                      <a:lstStyle/>
                      <a:p>
                        <a:endParaRPr lang="en-US"/>
                      </a:p>
                    </p:txBody>
                  </p:sp>
                </p:grpSp>
              </p:grpSp>
              <p:grpSp>
                <p:nvGrpSpPr>
                  <p:cNvPr id="64753" name="Group 819"/>
                  <p:cNvGrpSpPr>
                    <a:grpSpLocks/>
                  </p:cNvGrpSpPr>
                  <p:nvPr/>
                </p:nvGrpSpPr>
                <p:grpSpPr bwMode="auto">
                  <a:xfrm>
                    <a:off x="2683" y="3285"/>
                    <a:ext cx="15" cy="14"/>
                    <a:chOff x="2683" y="3285"/>
                    <a:chExt cx="15" cy="14"/>
                  </a:xfrm>
                </p:grpSpPr>
                <p:grpSp>
                  <p:nvGrpSpPr>
                    <p:cNvPr id="64754" name="Group 815"/>
                    <p:cNvGrpSpPr>
                      <a:grpSpLocks/>
                    </p:cNvGrpSpPr>
                    <p:nvPr/>
                  </p:nvGrpSpPr>
                  <p:grpSpPr bwMode="auto">
                    <a:xfrm>
                      <a:off x="2683" y="3285"/>
                      <a:ext cx="6" cy="14"/>
                      <a:chOff x="2683" y="3285"/>
                      <a:chExt cx="6" cy="14"/>
                    </a:xfrm>
                  </p:grpSpPr>
                  <p:sp>
                    <p:nvSpPr>
                      <p:cNvPr id="65325" name="Rectangle 813"/>
                      <p:cNvSpPr>
                        <a:spLocks noChangeArrowheads="1"/>
                      </p:cNvSpPr>
                      <p:nvPr/>
                    </p:nvSpPr>
                    <p:spPr bwMode="auto">
                      <a:xfrm>
                        <a:off x="2683" y="3285"/>
                        <a:ext cx="2" cy="14"/>
                      </a:xfrm>
                      <a:prstGeom prst="rect">
                        <a:avLst/>
                      </a:prstGeom>
                      <a:solidFill>
                        <a:srgbClr val="000000"/>
                      </a:solidFill>
                      <a:ln w="9525">
                        <a:noFill/>
                        <a:miter lim="800000"/>
                        <a:headEnd/>
                        <a:tailEnd/>
                      </a:ln>
                    </p:spPr>
                    <p:txBody>
                      <a:bodyPr/>
                      <a:lstStyle/>
                      <a:p>
                        <a:endParaRPr lang="en-US"/>
                      </a:p>
                    </p:txBody>
                  </p:sp>
                  <p:sp>
                    <p:nvSpPr>
                      <p:cNvPr id="65326" name="Rectangle 814"/>
                      <p:cNvSpPr>
                        <a:spLocks noChangeArrowheads="1"/>
                      </p:cNvSpPr>
                      <p:nvPr/>
                    </p:nvSpPr>
                    <p:spPr bwMode="auto">
                      <a:xfrm>
                        <a:off x="2687" y="3285"/>
                        <a:ext cx="2" cy="14"/>
                      </a:xfrm>
                      <a:prstGeom prst="rect">
                        <a:avLst/>
                      </a:prstGeom>
                      <a:solidFill>
                        <a:srgbClr val="000000"/>
                      </a:solidFill>
                      <a:ln w="9525">
                        <a:noFill/>
                        <a:miter lim="800000"/>
                        <a:headEnd/>
                        <a:tailEnd/>
                      </a:ln>
                    </p:spPr>
                    <p:txBody>
                      <a:bodyPr/>
                      <a:lstStyle/>
                      <a:p>
                        <a:endParaRPr lang="en-US"/>
                      </a:p>
                    </p:txBody>
                  </p:sp>
                </p:grpSp>
                <p:grpSp>
                  <p:nvGrpSpPr>
                    <p:cNvPr id="64755" name="Group 818"/>
                    <p:cNvGrpSpPr>
                      <a:grpSpLocks/>
                    </p:cNvGrpSpPr>
                    <p:nvPr/>
                  </p:nvGrpSpPr>
                  <p:grpSpPr bwMode="auto">
                    <a:xfrm>
                      <a:off x="2692" y="3285"/>
                      <a:ext cx="6" cy="14"/>
                      <a:chOff x="2692" y="3285"/>
                      <a:chExt cx="6" cy="14"/>
                    </a:xfrm>
                  </p:grpSpPr>
                  <p:sp>
                    <p:nvSpPr>
                      <p:cNvPr id="65328" name="Rectangle 816"/>
                      <p:cNvSpPr>
                        <a:spLocks noChangeArrowheads="1"/>
                      </p:cNvSpPr>
                      <p:nvPr/>
                    </p:nvSpPr>
                    <p:spPr bwMode="auto">
                      <a:xfrm>
                        <a:off x="2692" y="3285"/>
                        <a:ext cx="2" cy="14"/>
                      </a:xfrm>
                      <a:prstGeom prst="rect">
                        <a:avLst/>
                      </a:prstGeom>
                      <a:solidFill>
                        <a:srgbClr val="000000"/>
                      </a:solidFill>
                      <a:ln w="9525">
                        <a:noFill/>
                        <a:miter lim="800000"/>
                        <a:headEnd/>
                        <a:tailEnd/>
                      </a:ln>
                    </p:spPr>
                    <p:txBody>
                      <a:bodyPr/>
                      <a:lstStyle/>
                      <a:p>
                        <a:endParaRPr lang="en-US"/>
                      </a:p>
                    </p:txBody>
                  </p:sp>
                  <p:sp>
                    <p:nvSpPr>
                      <p:cNvPr id="65329" name="Rectangle 817"/>
                      <p:cNvSpPr>
                        <a:spLocks noChangeArrowheads="1"/>
                      </p:cNvSpPr>
                      <p:nvPr/>
                    </p:nvSpPr>
                    <p:spPr bwMode="auto">
                      <a:xfrm>
                        <a:off x="2696" y="3285"/>
                        <a:ext cx="2" cy="14"/>
                      </a:xfrm>
                      <a:prstGeom prst="rect">
                        <a:avLst/>
                      </a:prstGeom>
                      <a:solidFill>
                        <a:srgbClr val="000000"/>
                      </a:solidFill>
                      <a:ln w="9525">
                        <a:noFill/>
                        <a:miter lim="800000"/>
                        <a:headEnd/>
                        <a:tailEnd/>
                      </a:ln>
                    </p:spPr>
                    <p:txBody>
                      <a:bodyPr/>
                      <a:lstStyle/>
                      <a:p>
                        <a:endParaRPr lang="en-US"/>
                      </a:p>
                    </p:txBody>
                  </p:sp>
                </p:grpSp>
              </p:grpSp>
            </p:grpSp>
            <p:grpSp>
              <p:nvGrpSpPr>
                <p:cNvPr id="64758" name="Group 835"/>
                <p:cNvGrpSpPr>
                  <a:grpSpLocks/>
                </p:cNvGrpSpPr>
                <p:nvPr/>
              </p:nvGrpSpPr>
              <p:grpSpPr bwMode="auto">
                <a:xfrm>
                  <a:off x="2701" y="3285"/>
                  <a:ext cx="33" cy="14"/>
                  <a:chOff x="2701" y="3285"/>
                  <a:chExt cx="33" cy="14"/>
                </a:xfrm>
              </p:grpSpPr>
              <p:grpSp>
                <p:nvGrpSpPr>
                  <p:cNvPr id="64761" name="Group 827"/>
                  <p:cNvGrpSpPr>
                    <a:grpSpLocks/>
                  </p:cNvGrpSpPr>
                  <p:nvPr/>
                </p:nvGrpSpPr>
                <p:grpSpPr bwMode="auto">
                  <a:xfrm>
                    <a:off x="2701" y="3285"/>
                    <a:ext cx="15" cy="14"/>
                    <a:chOff x="2701" y="3285"/>
                    <a:chExt cx="15" cy="14"/>
                  </a:xfrm>
                </p:grpSpPr>
                <p:grpSp>
                  <p:nvGrpSpPr>
                    <p:cNvPr id="64762" name="Group 823"/>
                    <p:cNvGrpSpPr>
                      <a:grpSpLocks/>
                    </p:cNvGrpSpPr>
                    <p:nvPr/>
                  </p:nvGrpSpPr>
                  <p:grpSpPr bwMode="auto">
                    <a:xfrm>
                      <a:off x="2701" y="3285"/>
                      <a:ext cx="6" cy="14"/>
                      <a:chOff x="2701" y="3285"/>
                      <a:chExt cx="6" cy="14"/>
                    </a:xfrm>
                  </p:grpSpPr>
                  <p:sp>
                    <p:nvSpPr>
                      <p:cNvPr id="65333" name="Rectangle 821"/>
                      <p:cNvSpPr>
                        <a:spLocks noChangeArrowheads="1"/>
                      </p:cNvSpPr>
                      <p:nvPr/>
                    </p:nvSpPr>
                    <p:spPr bwMode="auto">
                      <a:xfrm>
                        <a:off x="2701" y="3285"/>
                        <a:ext cx="2" cy="14"/>
                      </a:xfrm>
                      <a:prstGeom prst="rect">
                        <a:avLst/>
                      </a:prstGeom>
                      <a:solidFill>
                        <a:srgbClr val="000000"/>
                      </a:solidFill>
                      <a:ln w="9525">
                        <a:noFill/>
                        <a:miter lim="800000"/>
                        <a:headEnd/>
                        <a:tailEnd/>
                      </a:ln>
                    </p:spPr>
                    <p:txBody>
                      <a:bodyPr/>
                      <a:lstStyle/>
                      <a:p>
                        <a:endParaRPr lang="en-US"/>
                      </a:p>
                    </p:txBody>
                  </p:sp>
                  <p:sp>
                    <p:nvSpPr>
                      <p:cNvPr id="65334" name="Rectangle 822"/>
                      <p:cNvSpPr>
                        <a:spLocks noChangeArrowheads="1"/>
                      </p:cNvSpPr>
                      <p:nvPr/>
                    </p:nvSpPr>
                    <p:spPr bwMode="auto">
                      <a:xfrm>
                        <a:off x="2705" y="3285"/>
                        <a:ext cx="2" cy="14"/>
                      </a:xfrm>
                      <a:prstGeom prst="rect">
                        <a:avLst/>
                      </a:prstGeom>
                      <a:solidFill>
                        <a:srgbClr val="000000"/>
                      </a:solidFill>
                      <a:ln w="9525">
                        <a:noFill/>
                        <a:miter lim="800000"/>
                        <a:headEnd/>
                        <a:tailEnd/>
                      </a:ln>
                    </p:spPr>
                    <p:txBody>
                      <a:bodyPr/>
                      <a:lstStyle/>
                      <a:p>
                        <a:endParaRPr lang="en-US"/>
                      </a:p>
                    </p:txBody>
                  </p:sp>
                </p:grpSp>
                <p:grpSp>
                  <p:nvGrpSpPr>
                    <p:cNvPr id="64765" name="Group 826"/>
                    <p:cNvGrpSpPr>
                      <a:grpSpLocks/>
                    </p:cNvGrpSpPr>
                    <p:nvPr/>
                  </p:nvGrpSpPr>
                  <p:grpSpPr bwMode="auto">
                    <a:xfrm>
                      <a:off x="2710" y="3285"/>
                      <a:ext cx="6" cy="14"/>
                      <a:chOff x="2710" y="3285"/>
                      <a:chExt cx="6" cy="14"/>
                    </a:xfrm>
                  </p:grpSpPr>
                  <p:sp>
                    <p:nvSpPr>
                      <p:cNvPr id="65336" name="Rectangle 824"/>
                      <p:cNvSpPr>
                        <a:spLocks noChangeArrowheads="1"/>
                      </p:cNvSpPr>
                      <p:nvPr/>
                    </p:nvSpPr>
                    <p:spPr bwMode="auto">
                      <a:xfrm>
                        <a:off x="2710" y="3285"/>
                        <a:ext cx="2" cy="14"/>
                      </a:xfrm>
                      <a:prstGeom prst="rect">
                        <a:avLst/>
                      </a:prstGeom>
                      <a:solidFill>
                        <a:srgbClr val="000000"/>
                      </a:solidFill>
                      <a:ln w="9525">
                        <a:noFill/>
                        <a:miter lim="800000"/>
                        <a:headEnd/>
                        <a:tailEnd/>
                      </a:ln>
                    </p:spPr>
                    <p:txBody>
                      <a:bodyPr/>
                      <a:lstStyle/>
                      <a:p>
                        <a:endParaRPr lang="en-US"/>
                      </a:p>
                    </p:txBody>
                  </p:sp>
                  <p:sp>
                    <p:nvSpPr>
                      <p:cNvPr id="65337" name="Rectangle 825"/>
                      <p:cNvSpPr>
                        <a:spLocks noChangeArrowheads="1"/>
                      </p:cNvSpPr>
                      <p:nvPr/>
                    </p:nvSpPr>
                    <p:spPr bwMode="auto">
                      <a:xfrm>
                        <a:off x="2714" y="3285"/>
                        <a:ext cx="2" cy="14"/>
                      </a:xfrm>
                      <a:prstGeom prst="rect">
                        <a:avLst/>
                      </a:prstGeom>
                      <a:solidFill>
                        <a:srgbClr val="000000"/>
                      </a:solidFill>
                      <a:ln w="9525">
                        <a:noFill/>
                        <a:miter lim="800000"/>
                        <a:headEnd/>
                        <a:tailEnd/>
                      </a:ln>
                    </p:spPr>
                    <p:txBody>
                      <a:bodyPr/>
                      <a:lstStyle/>
                      <a:p>
                        <a:endParaRPr lang="en-US"/>
                      </a:p>
                    </p:txBody>
                  </p:sp>
                </p:grpSp>
              </p:grpSp>
              <p:grpSp>
                <p:nvGrpSpPr>
                  <p:cNvPr id="64768" name="Group 834"/>
                  <p:cNvGrpSpPr>
                    <a:grpSpLocks/>
                  </p:cNvGrpSpPr>
                  <p:nvPr/>
                </p:nvGrpSpPr>
                <p:grpSpPr bwMode="auto">
                  <a:xfrm>
                    <a:off x="2719" y="3285"/>
                    <a:ext cx="15" cy="14"/>
                    <a:chOff x="2719" y="3285"/>
                    <a:chExt cx="15" cy="14"/>
                  </a:xfrm>
                </p:grpSpPr>
                <p:grpSp>
                  <p:nvGrpSpPr>
                    <p:cNvPr id="64769" name="Group 830"/>
                    <p:cNvGrpSpPr>
                      <a:grpSpLocks/>
                    </p:cNvGrpSpPr>
                    <p:nvPr/>
                  </p:nvGrpSpPr>
                  <p:grpSpPr bwMode="auto">
                    <a:xfrm>
                      <a:off x="2719" y="3285"/>
                      <a:ext cx="6" cy="14"/>
                      <a:chOff x="2719" y="3285"/>
                      <a:chExt cx="6" cy="14"/>
                    </a:xfrm>
                  </p:grpSpPr>
                  <p:sp>
                    <p:nvSpPr>
                      <p:cNvPr id="65340" name="Rectangle 828"/>
                      <p:cNvSpPr>
                        <a:spLocks noChangeArrowheads="1"/>
                      </p:cNvSpPr>
                      <p:nvPr/>
                    </p:nvSpPr>
                    <p:spPr bwMode="auto">
                      <a:xfrm>
                        <a:off x="2719" y="3285"/>
                        <a:ext cx="2" cy="14"/>
                      </a:xfrm>
                      <a:prstGeom prst="rect">
                        <a:avLst/>
                      </a:prstGeom>
                      <a:solidFill>
                        <a:srgbClr val="000000"/>
                      </a:solidFill>
                      <a:ln w="9525">
                        <a:noFill/>
                        <a:miter lim="800000"/>
                        <a:headEnd/>
                        <a:tailEnd/>
                      </a:ln>
                    </p:spPr>
                    <p:txBody>
                      <a:bodyPr/>
                      <a:lstStyle/>
                      <a:p>
                        <a:endParaRPr lang="en-US"/>
                      </a:p>
                    </p:txBody>
                  </p:sp>
                  <p:sp>
                    <p:nvSpPr>
                      <p:cNvPr id="65341" name="Rectangle 829"/>
                      <p:cNvSpPr>
                        <a:spLocks noChangeArrowheads="1"/>
                      </p:cNvSpPr>
                      <p:nvPr/>
                    </p:nvSpPr>
                    <p:spPr bwMode="auto">
                      <a:xfrm>
                        <a:off x="2723" y="3285"/>
                        <a:ext cx="2" cy="14"/>
                      </a:xfrm>
                      <a:prstGeom prst="rect">
                        <a:avLst/>
                      </a:prstGeom>
                      <a:solidFill>
                        <a:srgbClr val="000000"/>
                      </a:solidFill>
                      <a:ln w="9525">
                        <a:noFill/>
                        <a:miter lim="800000"/>
                        <a:headEnd/>
                        <a:tailEnd/>
                      </a:ln>
                    </p:spPr>
                    <p:txBody>
                      <a:bodyPr/>
                      <a:lstStyle/>
                      <a:p>
                        <a:endParaRPr lang="en-US"/>
                      </a:p>
                    </p:txBody>
                  </p:sp>
                </p:grpSp>
                <p:grpSp>
                  <p:nvGrpSpPr>
                    <p:cNvPr id="64770" name="Group 833"/>
                    <p:cNvGrpSpPr>
                      <a:grpSpLocks/>
                    </p:cNvGrpSpPr>
                    <p:nvPr/>
                  </p:nvGrpSpPr>
                  <p:grpSpPr bwMode="auto">
                    <a:xfrm>
                      <a:off x="2727" y="3285"/>
                      <a:ext cx="7" cy="14"/>
                      <a:chOff x="2727" y="3285"/>
                      <a:chExt cx="7" cy="14"/>
                    </a:xfrm>
                  </p:grpSpPr>
                  <p:sp>
                    <p:nvSpPr>
                      <p:cNvPr id="65343" name="Rectangle 831"/>
                      <p:cNvSpPr>
                        <a:spLocks noChangeArrowheads="1"/>
                      </p:cNvSpPr>
                      <p:nvPr/>
                    </p:nvSpPr>
                    <p:spPr bwMode="auto">
                      <a:xfrm>
                        <a:off x="2727" y="3285"/>
                        <a:ext cx="3" cy="14"/>
                      </a:xfrm>
                      <a:prstGeom prst="rect">
                        <a:avLst/>
                      </a:prstGeom>
                      <a:solidFill>
                        <a:srgbClr val="000000"/>
                      </a:solidFill>
                      <a:ln w="9525">
                        <a:noFill/>
                        <a:miter lim="800000"/>
                        <a:headEnd/>
                        <a:tailEnd/>
                      </a:ln>
                    </p:spPr>
                    <p:txBody>
                      <a:bodyPr/>
                      <a:lstStyle/>
                      <a:p>
                        <a:endParaRPr lang="en-US"/>
                      </a:p>
                    </p:txBody>
                  </p:sp>
                  <p:sp>
                    <p:nvSpPr>
                      <p:cNvPr id="65344" name="Rectangle 832"/>
                      <p:cNvSpPr>
                        <a:spLocks noChangeArrowheads="1"/>
                      </p:cNvSpPr>
                      <p:nvPr/>
                    </p:nvSpPr>
                    <p:spPr bwMode="auto">
                      <a:xfrm>
                        <a:off x="2732" y="3285"/>
                        <a:ext cx="2" cy="14"/>
                      </a:xfrm>
                      <a:prstGeom prst="rect">
                        <a:avLst/>
                      </a:prstGeom>
                      <a:solidFill>
                        <a:srgbClr val="000000"/>
                      </a:solidFill>
                      <a:ln w="9525">
                        <a:noFill/>
                        <a:miter lim="800000"/>
                        <a:headEnd/>
                        <a:tailEnd/>
                      </a:ln>
                    </p:spPr>
                    <p:txBody>
                      <a:bodyPr/>
                      <a:lstStyle/>
                      <a:p>
                        <a:endParaRPr lang="en-US"/>
                      </a:p>
                    </p:txBody>
                  </p:sp>
                </p:grpSp>
              </p:grpSp>
            </p:grpSp>
          </p:grpSp>
          <p:sp>
            <p:nvSpPr>
              <p:cNvPr id="65349" name="Freeform 837"/>
              <p:cNvSpPr>
                <a:spLocks/>
              </p:cNvSpPr>
              <p:nvPr/>
            </p:nvSpPr>
            <p:spPr bwMode="auto">
              <a:xfrm>
                <a:off x="2659" y="3275"/>
                <a:ext cx="377" cy="9"/>
              </a:xfrm>
              <a:custGeom>
                <a:avLst/>
                <a:gdLst/>
                <a:ahLst/>
                <a:cxnLst>
                  <a:cxn ang="0">
                    <a:pos x="0" y="35"/>
                  </a:cxn>
                  <a:cxn ang="0">
                    <a:pos x="827" y="35"/>
                  </a:cxn>
                  <a:cxn ang="0">
                    <a:pos x="827" y="0"/>
                  </a:cxn>
                  <a:cxn ang="0">
                    <a:pos x="957" y="0"/>
                  </a:cxn>
                  <a:cxn ang="0">
                    <a:pos x="957" y="47"/>
                  </a:cxn>
                  <a:cxn ang="0">
                    <a:pos x="1884" y="47"/>
                  </a:cxn>
                </a:cxnLst>
                <a:rect l="0" t="0" r="r" b="b"/>
                <a:pathLst>
                  <a:path w="1884" h="47">
                    <a:moveTo>
                      <a:pt x="0" y="35"/>
                    </a:moveTo>
                    <a:lnTo>
                      <a:pt x="827" y="35"/>
                    </a:lnTo>
                    <a:lnTo>
                      <a:pt x="827" y="0"/>
                    </a:lnTo>
                    <a:lnTo>
                      <a:pt x="957" y="0"/>
                    </a:lnTo>
                    <a:lnTo>
                      <a:pt x="957" y="47"/>
                    </a:lnTo>
                    <a:lnTo>
                      <a:pt x="1884" y="47"/>
                    </a:lnTo>
                  </a:path>
                </a:pathLst>
              </a:custGeom>
              <a:noFill/>
              <a:ln w="3175">
                <a:solidFill>
                  <a:srgbClr val="000000"/>
                </a:solidFill>
                <a:prstDash val="solid"/>
                <a:round/>
                <a:headEnd/>
                <a:tailEnd/>
              </a:ln>
            </p:spPr>
            <p:txBody>
              <a:bodyPr/>
              <a:lstStyle/>
              <a:p>
                <a:endParaRPr lang="en-US"/>
              </a:p>
            </p:txBody>
          </p:sp>
        </p:grpSp>
        <p:grpSp>
          <p:nvGrpSpPr>
            <p:cNvPr id="64771" name="Group 878"/>
            <p:cNvGrpSpPr>
              <a:grpSpLocks/>
            </p:cNvGrpSpPr>
            <p:nvPr/>
          </p:nvGrpSpPr>
          <p:grpSpPr bwMode="auto">
            <a:xfrm>
              <a:off x="2527" y="3342"/>
              <a:ext cx="625" cy="86"/>
              <a:chOff x="2527" y="3342"/>
              <a:chExt cx="625" cy="86"/>
            </a:xfrm>
          </p:grpSpPr>
          <p:grpSp>
            <p:nvGrpSpPr>
              <p:cNvPr id="64774" name="Group 842"/>
              <p:cNvGrpSpPr>
                <a:grpSpLocks/>
              </p:cNvGrpSpPr>
              <p:nvPr/>
            </p:nvGrpSpPr>
            <p:grpSpPr bwMode="auto">
              <a:xfrm>
                <a:off x="2527" y="3342"/>
                <a:ext cx="625" cy="86"/>
                <a:chOff x="2527" y="3342"/>
                <a:chExt cx="625" cy="86"/>
              </a:xfrm>
            </p:grpSpPr>
            <p:sp>
              <p:nvSpPr>
                <p:cNvPr id="65351" name="Rectangle 839"/>
                <p:cNvSpPr>
                  <a:spLocks noChangeArrowheads="1"/>
                </p:cNvSpPr>
                <p:nvPr/>
              </p:nvSpPr>
              <p:spPr bwMode="auto">
                <a:xfrm>
                  <a:off x="2528" y="3411"/>
                  <a:ext cx="624" cy="17"/>
                </a:xfrm>
                <a:prstGeom prst="rect">
                  <a:avLst/>
                </a:prstGeom>
                <a:solidFill>
                  <a:srgbClr val="C0C0C0"/>
                </a:solidFill>
                <a:ln w="3175">
                  <a:solidFill>
                    <a:srgbClr val="000000"/>
                  </a:solidFill>
                  <a:miter lim="800000"/>
                  <a:headEnd/>
                  <a:tailEnd/>
                </a:ln>
              </p:spPr>
              <p:txBody>
                <a:bodyPr/>
                <a:lstStyle/>
                <a:p>
                  <a:endParaRPr lang="en-US"/>
                </a:p>
              </p:txBody>
            </p:sp>
            <p:sp>
              <p:nvSpPr>
                <p:cNvPr id="65352" name="Freeform 840"/>
                <p:cNvSpPr>
                  <a:spLocks/>
                </p:cNvSpPr>
                <p:nvPr/>
              </p:nvSpPr>
              <p:spPr bwMode="auto">
                <a:xfrm>
                  <a:off x="2527" y="3342"/>
                  <a:ext cx="625" cy="69"/>
                </a:xfrm>
                <a:custGeom>
                  <a:avLst/>
                  <a:gdLst/>
                  <a:ahLst/>
                  <a:cxnLst>
                    <a:cxn ang="0">
                      <a:pos x="0" y="348"/>
                    </a:cxn>
                    <a:cxn ang="0">
                      <a:pos x="3124" y="348"/>
                    </a:cxn>
                    <a:cxn ang="0">
                      <a:pos x="2942" y="2"/>
                    </a:cxn>
                    <a:cxn ang="0">
                      <a:pos x="227" y="0"/>
                    </a:cxn>
                    <a:cxn ang="0">
                      <a:pos x="0" y="348"/>
                    </a:cxn>
                  </a:cxnLst>
                  <a:rect l="0" t="0" r="r" b="b"/>
                  <a:pathLst>
                    <a:path w="3124" h="348">
                      <a:moveTo>
                        <a:pt x="0" y="348"/>
                      </a:moveTo>
                      <a:lnTo>
                        <a:pt x="3124" y="348"/>
                      </a:lnTo>
                      <a:lnTo>
                        <a:pt x="2942" y="2"/>
                      </a:lnTo>
                      <a:lnTo>
                        <a:pt x="227" y="0"/>
                      </a:lnTo>
                      <a:lnTo>
                        <a:pt x="0" y="348"/>
                      </a:lnTo>
                      <a:close/>
                    </a:path>
                  </a:pathLst>
                </a:custGeom>
                <a:solidFill>
                  <a:srgbClr val="C0C0C0"/>
                </a:solidFill>
                <a:ln w="3175">
                  <a:solidFill>
                    <a:srgbClr val="000000"/>
                  </a:solidFill>
                  <a:prstDash val="solid"/>
                  <a:round/>
                  <a:headEnd/>
                  <a:tailEnd/>
                </a:ln>
              </p:spPr>
              <p:txBody>
                <a:bodyPr/>
                <a:lstStyle/>
                <a:p>
                  <a:endParaRPr lang="en-US"/>
                </a:p>
              </p:txBody>
            </p:sp>
            <p:sp>
              <p:nvSpPr>
                <p:cNvPr id="65353" name="Freeform 841"/>
                <p:cNvSpPr>
                  <a:spLocks/>
                </p:cNvSpPr>
                <p:nvPr/>
              </p:nvSpPr>
              <p:spPr bwMode="auto">
                <a:xfrm>
                  <a:off x="2545" y="3350"/>
                  <a:ext cx="586" cy="53"/>
                </a:xfrm>
                <a:custGeom>
                  <a:avLst/>
                  <a:gdLst/>
                  <a:ahLst/>
                  <a:cxnLst>
                    <a:cxn ang="0">
                      <a:pos x="168" y="0"/>
                    </a:cxn>
                    <a:cxn ang="0">
                      <a:pos x="0" y="267"/>
                    </a:cxn>
                    <a:cxn ang="0">
                      <a:pos x="2927" y="267"/>
                    </a:cxn>
                    <a:cxn ang="0">
                      <a:pos x="2793" y="0"/>
                    </a:cxn>
                  </a:cxnLst>
                  <a:rect l="0" t="0" r="r" b="b"/>
                  <a:pathLst>
                    <a:path w="2927" h="267">
                      <a:moveTo>
                        <a:pt x="168" y="0"/>
                      </a:moveTo>
                      <a:lnTo>
                        <a:pt x="0" y="267"/>
                      </a:lnTo>
                      <a:lnTo>
                        <a:pt x="2927" y="267"/>
                      </a:lnTo>
                      <a:lnTo>
                        <a:pt x="2793" y="0"/>
                      </a:lnTo>
                    </a:path>
                  </a:pathLst>
                </a:custGeom>
                <a:noFill/>
                <a:ln w="3175">
                  <a:solidFill>
                    <a:srgbClr val="000000"/>
                  </a:solidFill>
                  <a:prstDash val="solid"/>
                  <a:round/>
                  <a:headEnd/>
                  <a:tailEnd/>
                </a:ln>
              </p:spPr>
              <p:txBody>
                <a:bodyPr/>
                <a:lstStyle/>
                <a:p>
                  <a:endParaRPr lang="en-US"/>
                </a:p>
              </p:txBody>
            </p:sp>
          </p:grpSp>
          <p:grpSp>
            <p:nvGrpSpPr>
              <p:cNvPr id="64777" name="Group 849"/>
              <p:cNvGrpSpPr>
                <a:grpSpLocks/>
              </p:cNvGrpSpPr>
              <p:nvPr/>
            </p:nvGrpSpPr>
            <p:grpSpPr bwMode="auto">
              <a:xfrm>
                <a:off x="2596" y="3348"/>
                <a:ext cx="492" cy="16"/>
                <a:chOff x="2596" y="3348"/>
                <a:chExt cx="492" cy="16"/>
              </a:xfrm>
            </p:grpSpPr>
            <p:sp>
              <p:nvSpPr>
                <p:cNvPr id="65355" name="Freeform 843"/>
                <p:cNvSpPr>
                  <a:spLocks/>
                </p:cNvSpPr>
                <p:nvPr/>
              </p:nvSpPr>
              <p:spPr bwMode="auto">
                <a:xfrm>
                  <a:off x="2596" y="3348"/>
                  <a:ext cx="20" cy="10"/>
                </a:xfrm>
                <a:custGeom>
                  <a:avLst/>
                  <a:gdLst/>
                  <a:ahLst/>
                  <a:cxnLst>
                    <a:cxn ang="0">
                      <a:pos x="26" y="0"/>
                    </a:cxn>
                    <a:cxn ang="0">
                      <a:pos x="98" y="0"/>
                    </a:cxn>
                    <a:cxn ang="0">
                      <a:pos x="74" y="50"/>
                    </a:cxn>
                    <a:cxn ang="0">
                      <a:pos x="0" y="50"/>
                    </a:cxn>
                    <a:cxn ang="0">
                      <a:pos x="26" y="0"/>
                    </a:cxn>
                  </a:cxnLst>
                  <a:rect l="0" t="0" r="r" b="b"/>
                  <a:pathLst>
                    <a:path w="98" h="50">
                      <a:moveTo>
                        <a:pt x="26" y="0"/>
                      </a:moveTo>
                      <a:lnTo>
                        <a:pt x="98" y="0"/>
                      </a:lnTo>
                      <a:lnTo>
                        <a:pt x="74" y="50"/>
                      </a:lnTo>
                      <a:lnTo>
                        <a:pt x="0" y="50"/>
                      </a:lnTo>
                      <a:lnTo>
                        <a:pt x="26" y="0"/>
                      </a:lnTo>
                      <a:close/>
                    </a:path>
                  </a:pathLst>
                </a:custGeom>
                <a:solidFill>
                  <a:srgbClr val="808080"/>
                </a:solidFill>
                <a:ln w="3175">
                  <a:solidFill>
                    <a:srgbClr val="000000"/>
                  </a:solidFill>
                  <a:prstDash val="solid"/>
                  <a:round/>
                  <a:headEnd/>
                  <a:tailEnd/>
                </a:ln>
              </p:spPr>
              <p:txBody>
                <a:bodyPr/>
                <a:lstStyle/>
                <a:p>
                  <a:endParaRPr lang="en-US"/>
                </a:p>
              </p:txBody>
            </p:sp>
            <p:sp>
              <p:nvSpPr>
                <p:cNvPr id="65356" name="Freeform 844"/>
                <p:cNvSpPr>
                  <a:spLocks/>
                </p:cNvSpPr>
                <p:nvPr/>
              </p:nvSpPr>
              <p:spPr bwMode="auto">
                <a:xfrm>
                  <a:off x="2644" y="3348"/>
                  <a:ext cx="77" cy="10"/>
                </a:xfrm>
                <a:custGeom>
                  <a:avLst/>
                  <a:gdLst/>
                  <a:ahLst/>
                  <a:cxnLst>
                    <a:cxn ang="0">
                      <a:pos x="17" y="0"/>
                    </a:cxn>
                    <a:cxn ang="0">
                      <a:pos x="387" y="0"/>
                    </a:cxn>
                    <a:cxn ang="0">
                      <a:pos x="373" y="47"/>
                    </a:cxn>
                    <a:cxn ang="0">
                      <a:pos x="0" y="47"/>
                    </a:cxn>
                    <a:cxn ang="0">
                      <a:pos x="17" y="0"/>
                    </a:cxn>
                  </a:cxnLst>
                  <a:rect l="0" t="0" r="r" b="b"/>
                  <a:pathLst>
                    <a:path w="387" h="47">
                      <a:moveTo>
                        <a:pt x="17" y="0"/>
                      </a:moveTo>
                      <a:lnTo>
                        <a:pt x="387" y="0"/>
                      </a:lnTo>
                      <a:lnTo>
                        <a:pt x="373" y="47"/>
                      </a:lnTo>
                      <a:lnTo>
                        <a:pt x="0" y="47"/>
                      </a:lnTo>
                      <a:lnTo>
                        <a:pt x="17" y="0"/>
                      </a:lnTo>
                      <a:close/>
                    </a:path>
                  </a:pathLst>
                </a:custGeom>
                <a:solidFill>
                  <a:srgbClr val="808080"/>
                </a:solidFill>
                <a:ln w="3175">
                  <a:solidFill>
                    <a:srgbClr val="000000"/>
                  </a:solidFill>
                  <a:prstDash val="solid"/>
                  <a:round/>
                  <a:headEnd/>
                  <a:tailEnd/>
                </a:ln>
              </p:spPr>
              <p:txBody>
                <a:bodyPr/>
                <a:lstStyle/>
                <a:p>
                  <a:endParaRPr lang="en-US"/>
                </a:p>
              </p:txBody>
            </p:sp>
            <p:sp>
              <p:nvSpPr>
                <p:cNvPr id="65357" name="Freeform 845"/>
                <p:cNvSpPr>
                  <a:spLocks/>
                </p:cNvSpPr>
                <p:nvPr/>
              </p:nvSpPr>
              <p:spPr bwMode="auto">
                <a:xfrm>
                  <a:off x="2744" y="3348"/>
                  <a:ext cx="73" cy="10"/>
                </a:xfrm>
                <a:custGeom>
                  <a:avLst/>
                  <a:gdLst/>
                  <a:ahLst/>
                  <a:cxnLst>
                    <a:cxn ang="0">
                      <a:pos x="12" y="0"/>
                    </a:cxn>
                    <a:cxn ang="0">
                      <a:pos x="368" y="0"/>
                    </a:cxn>
                    <a:cxn ang="0">
                      <a:pos x="366" y="50"/>
                    </a:cxn>
                    <a:cxn ang="0">
                      <a:pos x="0" y="50"/>
                    </a:cxn>
                    <a:cxn ang="0">
                      <a:pos x="12" y="0"/>
                    </a:cxn>
                  </a:cxnLst>
                  <a:rect l="0" t="0" r="r" b="b"/>
                  <a:pathLst>
                    <a:path w="368" h="50">
                      <a:moveTo>
                        <a:pt x="12" y="0"/>
                      </a:moveTo>
                      <a:lnTo>
                        <a:pt x="368" y="0"/>
                      </a:lnTo>
                      <a:lnTo>
                        <a:pt x="366" y="50"/>
                      </a:lnTo>
                      <a:lnTo>
                        <a:pt x="0" y="50"/>
                      </a:lnTo>
                      <a:lnTo>
                        <a:pt x="12" y="0"/>
                      </a:lnTo>
                      <a:close/>
                    </a:path>
                  </a:pathLst>
                </a:custGeom>
                <a:solidFill>
                  <a:srgbClr val="808080"/>
                </a:solidFill>
                <a:ln w="3175">
                  <a:solidFill>
                    <a:srgbClr val="000000"/>
                  </a:solidFill>
                  <a:prstDash val="solid"/>
                  <a:round/>
                  <a:headEnd/>
                  <a:tailEnd/>
                </a:ln>
              </p:spPr>
              <p:txBody>
                <a:bodyPr/>
                <a:lstStyle/>
                <a:p>
                  <a:endParaRPr lang="en-US"/>
                </a:p>
              </p:txBody>
            </p:sp>
            <p:sp>
              <p:nvSpPr>
                <p:cNvPr id="65358" name="Freeform 846"/>
                <p:cNvSpPr>
                  <a:spLocks/>
                </p:cNvSpPr>
                <p:nvPr/>
              </p:nvSpPr>
              <p:spPr bwMode="auto">
                <a:xfrm>
                  <a:off x="2832" y="3348"/>
                  <a:ext cx="76" cy="10"/>
                </a:xfrm>
                <a:custGeom>
                  <a:avLst/>
                  <a:gdLst/>
                  <a:ahLst/>
                  <a:cxnLst>
                    <a:cxn ang="0">
                      <a:pos x="3" y="0"/>
                    </a:cxn>
                    <a:cxn ang="0">
                      <a:pos x="378" y="0"/>
                    </a:cxn>
                    <a:cxn ang="0">
                      <a:pos x="378" y="50"/>
                    </a:cxn>
                    <a:cxn ang="0">
                      <a:pos x="0" y="50"/>
                    </a:cxn>
                    <a:cxn ang="0">
                      <a:pos x="3" y="0"/>
                    </a:cxn>
                  </a:cxnLst>
                  <a:rect l="0" t="0" r="r" b="b"/>
                  <a:pathLst>
                    <a:path w="378" h="50">
                      <a:moveTo>
                        <a:pt x="3" y="0"/>
                      </a:moveTo>
                      <a:lnTo>
                        <a:pt x="378" y="0"/>
                      </a:lnTo>
                      <a:lnTo>
                        <a:pt x="378" y="50"/>
                      </a:lnTo>
                      <a:lnTo>
                        <a:pt x="0" y="50"/>
                      </a:lnTo>
                      <a:lnTo>
                        <a:pt x="3" y="0"/>
                      </a:lnTo>
                      <a:close/>
                    </a:path>
                  </a:pathLst>
                </a:custGeom>
                <a:solidFill>
                  <a:srgbClr val="808080"/>
                </a:solidFill>
                <a:ln w="3175">
                  <a:solidFill>
                    <a:srgbClr val="000000"/>
                  </a:solidFill>
                  <a:prstDash val="solid"/>
                  <a:round/>
                  <a:headEnd/>
                  <a:tailEnd/>
                </a:ln>
              </p:spPr>
              <p:txBody>
                <a:bodyPr/>
                <a:lstStyle/>
                <a:p>
                  <a:endParaRPr lang="en-US"/>
                </a:p>
              </p:txBody>
            </p:sp>
            <p:sp>
              <p:nvSpPr>
                <p:cNvPr id="65359" name="Freeform 847"/>
                <p:cNvSpPr>
                  <a:spLocks/>
                </p:cNvSpPr>
                <p:nvPr/>
              </p:nvSpPr>
              <p:spPr bwMode="auto">
                <a:xfrm>
                  <a:off x="2924" y="3348"/>
                  <a:ext cx="66" cy="11"/>
                </a:xfrm>
                <a:custGeom>
                  <a:avLst/>
                  <a:gdLst/>
                  <a:ahLst/>
                  <a:cxnLst>
                    <a:cxn ang="0">
                      <a:pos x="0" y="0"/>
                    </a:cxn>
                    <a:cxn ang="0">
                      <a:pos x="322" y="0"/>
                    </a:cxn>
                    <a:cxn ang="0">
                      <a:pos x="331" y="54"/>
                    </a:cxn>
                    <a:cxn ang="0">
                      <a:pos x="0" y="54"/>
                    </a:cxn>
                    <a:cxn ang="0">
                      <a:pos x="0" y="0"/>
                    </a:cxn>
                  </a:cxnLst>
                  <a:rect l="0" t="0" r="r" b="b"/>
                  <a:pathLst>
                    <a:path w="331" h="54">
                      <a:moveTo>
                        <a:pt x="0" y="0"/>
                      </a:moveTo>
                      <a:lnTo>
                        <a:pt x="322" y="0"/>
                      </a:lnTo>
                      <a:lnTo>
                        <a:pt x="331" y="54"/>
                      </a:lnTo>
                      <a:lnTo>
                        <a:pt x="0" y="54"/>
                      </a:lnTo>
                      <a:lnTo>
                        <a:pt x="0" y="0"/>
                      </a:lnTo>
                      <a:close/>
                    </a:path>
                  </a:pathLst>
                </a:custGeom>
                <a:solidFill>
                  <a:srgbClr val="808080"/>
                </a:solidFill>
                <a:ln w="3175">
                  <a:solidFill>
                    <a:srgbClr val="000000"/>
                  </a:solidFill>
                  <a:prstDash val="solid"/>
                  <a:round/>
                  <a:headEnd/>
                  <a:tailEnd/>
                </a:ln>
              </p:spPr>
              <p:txBody>
                <a:bodyPr/>
                <a:lstStyle/>
                <a:p>
                  <a:endParaRPr lang="en-US"/>
                </a:p>
              </p:txBody>
            </p:sp>
            <p:sp>
              <p:nvSpPr>
                <p:cNvPr id="65360" name="Freeform 848"/>
                <p:cNvSpPr>
                  <a:spLocks/>
                </p:cNvSpPr>
                <p:nvPr/>
              </p:nvSpPr>
              <p:spPr bwMode="auto">
                <a:xfrm>
                  <a:off x="3006" y="3354"/>
                  <a:ext cx="82" cy="10"/>
                </a:xfrm>
                <a:custGeom>
                  <a:avLst/>
                  <a:gdLst/>
                  <a:ahLst/>
                  <a:cxnLst>
                    <a:cxn ang="0">
                      <a:pos x="0" y="0"/>
                    </a:cxn>
                    <a:cxn ang="0">
                      <a:pos x="374" y="0"/>
                    </a:cxn>
                    <a:cxn ang="0">
                      <a:pos x="410" y="47"/>
                    </a:cxn>
                    <a:cxn ang="0">
                      <a:pos x="17" y="47"/>
                    </a:cxn>
                    <a:cxn ang="0">
                      <a:pos x="0" y="0"/>
                    </a:cxn>
                  </a:cxnLst>
                  <a:rect l="0" t="0" r="r" b="b"/>
                  <a:pathLst>
                    <a:path w="410" h="47">
                      <a:moveTo>
                        <a:pt x="0" y="0"/>
                      </a:moveTo>
                      <a:lnTo>
                        <a:pt x="374" y="0"/>
                      </a:lnTo>
                      <a:lnTo>
                        <a:pt x="410" y="47"/>
                      </a:lnTo>
                      <a:lnTo>
                        <a:pt x="17" y="47"/>
                      </a:lnTo>
                      <a:lnTo>
                        <a:pt x="0" y="0"/>
                      </a:lnTo>
                      <a:close/>
                    </a:path>
                  </a:pathLst>
                </a:custGeom>
                <a:solidFill>
                  <a:srgbClr val="808080"/>
                </a:solidFill>
                <a:ln w="3175">
                  <a:solidFill>
                    <a:srgbClr val="000000"/>
                  </a:solidFill>
                  <a:prstDash val="solid"/>
                  <a:round/>
                  <a:headEnd/>
                  <a:tailEnd/>
                </a:ln>
              </p:spPr>
              <p:txBody>
                <a:bodyPr/>
                <a:lstStyle/>
                <a:p>
                  <a:endParaRPr lang="en-US"/>
                </a:p>
              </p:txBody>
            </p:sp>
          </p:grpSp>
          <p:grpSp>
            <p:nvGrpSpPr>
              <p:cNvPr id="64778" name="Group 877"/>
              <p:cNvGrpSpPr>
                <a:grpSpLocks/>
              </p:cNvGrpSpPr>
              <p:nvPr/>
            </p:nvGrpSpPr>
            <p:grpSpPr bwMode="auto">
              <a:xfrm>
                <a:off x="2577" y="3367"/>
                <a:ext cx="517" cy="29"/>
                <a:chOff x="2577" y="3367"/>
                <a:chExt cx="517" cy="29"/>
              </a:xfrm>
            </p:grpSpPr>
            <p:grpSp>
              <p:nvGrpSpPr>
                <p:cNvPr id="64781" name="Group 854"/>
                <p:cNvGrpSpPr>
                  <a:grpSpLocks/>
                </p:cNvGrpSpPr>
                <p:nvPr/>
              </p:nvGrpSpPr>
              <p:grpSpPr bwMode="auto">
                <a:xfrm>
                  <a:off x="2622" y="3368"/>
                  <a:ext cx="255" cy="25"/>
                  <a:chOff x="2622" y="3368"/>
                  <a:chExt cx="255" cy="25"/>
                </a:xfrm>
              </p:grpSpPr>
              <p:sp>
                <p:nvSpPr>
                  <p:cNvPr id="65362" name="Line 850"/>
                  <p:cNvSpPr>
                    <a:spLocks noChangeShapeType="1"/>
                  </p:cNvSpPr>
                  <p:nvPr/>
                </p:nvSpPr>
                <p:spPr bwMode="auto">
                  <a:xfrm>
                    <a:off x="2622" y="3368"/>
                    <a:ext cx="242" cy="1"/>
                  </a:xfrm>
                  <a:prstGeom prst="line">
                    <a:avLst/>
                  </a:prstGeom>
                  <a:noFill/>
                  <a:ln w="3175">
                    <a:solidFill>
                      <a:srgbClr val="000000"/>
                    </a:solidFill>
                    <a:round/>
                    <a:headEnd/>
                    <a:tailEnd/>
                  </a:ln>
                </p:spPr>
                <p:txBody>
                  <a:bodyPr/>
                  <a:lstStyle/>
                  <a:p>
                    <a:endParaRPr lang="en-US"/>
                  </a:p>
                </p:txBody>
              </p:sp>
              <p:sp>
                <p:nvSpPr>
                  <p:cNvPr id="65363" name="Line 851"/>
                  <p:cNvSpPr>
                    <a:spLocks noChangeShapeType="1"/>
                  </p:cNvSpPr>
                  <p:nvPr/>
                </p:nvSpPr>
                <p:spPr bwMode="auto">
                  <a:xfrm>
                    <a:off x="2632" y="3376"/>
                    <a:ext cx="245" cy="1"/>
                  </a:xfrm>
                  <a:prstGeom prst="line">
                    <a:avLst/>
                  </a:prstGeom>
                  <a:noFill/>
                  <a:ln w="3175">
                    <a:solidFill>
                      <a:srgbClr val="000000"/>
                    </a:solidFill>
                    <a:round/>
                    <a:headEnd/>
                    <a:tailEnd/>
                  </a:ln>
                </p:spPr>
                <p:txBody>
                  <a:bodyPr/>
                  <a:lstStyle/>
                  <a:p>
                    <a:endParaRPr lang="en-US"/>
                  </a:p>
                </p:txBody>
              </p:sp>
              <p:sp>
                <p:nvSpPr>
                  <p:cNvPr id="65364" name="Line 852"/>
                  <p:cNvSpPr>
                    <a:spLocks noChangeShapeType="1"/>
                  </p:cNvSpPr>
                  <p:nvPr/>
                </p:nvSpPr>
                <p:spPr bwMode="auto">
                  <a:xfrm>
                    <a:off x="2634" y="3384"/>
                    <a:ext cx="215" cy="1"/>
                  </a:xfrm>
                  <a:prstGeom prst="line">
                    <a:avLst/>
                  </a:prstGeom>
                  <a:noFill/>
                  <a:ln w="3175">
                    <a:solidFill>
                      <a:srgbClr val="000000"/>
                    </a:solidFill>
                    <a:round/>
                    <a:headEnd/>
                    <a:tailEnd/>
                  </a:ln>
                </p:spPr>
                <p:txBody>
                  <a:bodyPr/>
                  <a:lstStyle/>
                  <a:p>
                    <a:endParaRPr lang="en-US"/>
                  </a:p>
                </p:txBody>
              </p:sp>
              <p:sp>
                <p:nvSpPr>
                  <p:cNvPr id="65365" name="Line 853"/>
                  <p:cNvSpPr>
                    <a:spLocks noChangeShapeType="1"/>
                  </p:cNvSpPr>
                  <p:nvPr/>
                </p:nvSpPr>
                <p:spPr bwMode="auto">
                  <a:xfrm>
                    <a:off x="2640" y="3392"/>
                    <a:ext cx="28" cy="1"/>
                  </a:xfrm>
                  <a:prstGeom prst="line">
                    <a:avLst/>
                  </a:prstGeom>
                  <a:noFill/>
                  <a:ln w="3175">
                    <a:solidFill>
                      <a:srgbClr val="000000"/>
                    </a:solidFill>
                    <a:round/>
                    <a:headEnd/>
                    <a:tailEnd/>
                  </a:ln>
                </p:spPr>
                <p:txBody>
                  <a:bodyPr/>
                  <a:lstStyle/>
                  <a:p>
                    <a:endParaRPr lang="en-US"/>
                  </a:p>
                </p:txBody>
              </p:sp>
            </p:grpSp>
            <p:grpSp>
              <p:nvGrpSpPr>
                <p:cNvPr id="64784" name="Group 858"/>
                <p:cNvGrpSpPr>
                  <a:grpSpLocks/>
                </p:cNvGrpSpPr>
                <p:nvPr/>
              </p:nvGrpSpPr>
              <p:grpSpPr bwMode="auto">
                <a:xfrm>
                  <a:off x="2577" y="3371"/>
                  <a:ext cx="43" cy="17"/>
                  <a:chOff x="2577" y="3371"/>
                  <a:chExt cx="43" cy="17"/>
                </a:xfrm>
              </p:grpSpPr>
              <p:sp>
                <p:nvSpPr>
                  <p:cNvPr id="65367" name="Line 855"/>
                  <p:cNvSpPr>
                    <a:spLocks noChangeShapeType="1"/>
                  </p:cNvSpPr>
                  <p:nvPr/>
                </p:nvSpPr>
                <p:spPr bwMode="auto">
                  <a:xfrm>
                    <a:off x="2588" y="3371"/>
                    <a:ext cx="24" cy="1"/>
                  </a:xfrm>
                  <a:prstGeom prst="line">
                    <a:avLst/>
                  </a:prstGeom>
                  <a:noFill/>
                  <a:ln w="3175">
                    <a:solidFill>
                      <a:srgbClr val="000000"/>
                    </a:solidFill>
                    <a:round/>
                    <a:headEnd/>
                    <a:tailEnd/>
                  </a:ln>
                </p:spPr>
                <p:txBody>
                  <a:bodyPr/>
                  <a:lstStyle/>
                  <a:p>
                    <a:endParaRPr lang="en-US"/>
                  </a:p>
                </p:txBody>
              </p:sp>
              <p:sp>
                <p:nvSpPr>
                  <p:cNvPr id="65368" name="Line 856"/>
                  <p:cNvSpPr>
                    <a:spLocks noChangeShapeType="1"/>
                  </p:cNvSpPr>
                  <p:nvPr/>
                </p:nvSpPr>
                <p:spPr bwMode="auto">
                  <a:xfrm>
                    <a:off x="2584" y="3380"/>
                    <a:ext cx="23" cy="1"/>
                  </a:xfrm>
                  <a:prstGeom prst="line">
                    <a:avLst/>
                  </a:prstGeom>
                  <a:noFill/>
                  <a:ln w="3175">
                    <a:solidFill>
                      <a:srgbClr val="000000"/>
                    </a:solidFill>
                    <a:round/>
                    <a:headEnd/>
                    <a:tailEnd/>
                  </a:ln>
                </p:spPr>
                <p:txBody>
                  <a:bodyPr/>
                  <a:lstStyle/>
                  <a:p>
                    <a:endParaRPr lang="en-US"/>
                  </a:p>
                </p:txBody>
              </p:sp>
              <p:sp>
                <p:nvSpPr>
                  <p:cNvPr id="65369" name="Line 857"/>
                  <p:cNvSpPr>
                    <a:spLocks noChangeShapeType="1"/>
                  </p:cNvSpPr>
                  <p:nvPr/>
                </p:nvSpPr>
                <p:spPr bwMode="auto">
                  <a:xfrm>
                    <a:off x="2577" y="3387"/>
                    <a:ext cx="43" cy="1"/>
                  </a:xfrm>
                  <a:prstGeom prst="line">
                    <a:avLst/>
                  </a:prstGeom>
                  <a:noFill/>
                  <a:ln w="3175">
                    <a:solidFill>
                      <a:srgbClr val="000000"/>
                    </a:solidFill>
                    <a:round/>
                    <a:headEnd/>
                    <a:tailEnd/>
                  </a:ln>
                </p:spPr>
                <p:txBody>
                  <a:bodyPr/>
                  <a:lstStyle/>
                  <a:p>
                    <a:endParaRPr lang="en-US"/>
                  </a:p>
                </p:txBody>
              </p:sp>
            </p:grpSp>
            <p:grpSp>
              <p:nvGrpSpPr>
                <p:cNvPr id="64785" name="Group 865"/>
                <p:cNvGrpSpPr>
                  <a:grpSpLocks/>
                </p:cNvGrpSpPr>
                <p:nvPr/>
              </p:nvGrpSpPr>
              <p:grpSpPr bwMode="auto">
                <a:xfrm>
                  <a:off x="2677" y="3367"/>
                  <a:ext cx="234" cy="27"/>
                  <a:chOff x="2677" y="3367"/>
                  <a:chExt cx="234" cy="27"/>
                </a:xfrm>
              </p:grpSpPr>
              <p:sp>
                <p:nvSpPr>
                  <p:cNvPr id="65371" name="Line 859"/>
                  <p:cNvSpPr>
                    <a:spLocks noChangeShapeType="1"/>
                  </p:cNvSpPr>
                  <p:nvPr/>
                </p:nvSpPr>
                <p:spPr bwMode="auto">
                  <a:xfrm>
                    <a:off x="2677" y="3392"/>
                    <a:ext cx="145" cy="1"/>
                  </a:xfrm>
                  <a:prstGeom prst="line">
                    <a:avLst/>
                  </a:prstGeom>
                  <a:noFill/>
                  <a:ln w="3175">
                    <a:solidFill>
                      <a:srgbClr val="000000"/>
                    </a:solidFill>
                    <a:round/>
                    <a:headEnd/>
                    <a:tailEnd/>
                  </a:ln>
                </p:spPr>
                <p:txBody>
                  <a:bodyPr/>
                  <a:lstStyle/>
                  <a:p>
                    <a:endParaRPr lang="en-US"/>
                  </a:p>
                </p:txBody>
              </p:sp>
              <p:sp>
                <p:nvSpPr>
                  <p:cNvPr id="65372" name="Line 860"/>
                  <p:cNvSpPr>
                    <a:spLocks noChangeShapeType="1"/>
                  </p:cNvSpPr>
                  <p:nvPr/>
                </p:nvSpPr>
                <p:spPr bwMode="auto">
                  <a:xfrm>
                    <a:off x="2876" y="3367"/>
                    <a:ext cx="33" cy="1"/>
                  </a:xfrm>
                  <a:prstGeom prst="line">
                    <a:avLst/>
                  </a:prstGeom>
                  <a:noFill/>
                  <a:ln w="3175">
                    <a:solidFill>
                      <a:srgbClr val="000000"/>
                    </a:solidFill>
                    <a:round/>
                    <a:headEnd/>
                    <a:tailEnd/>
                  </a:ln>
                </p:spPr>
                <p:txBody>
                  <a:bodyPr/>
                  <a:lstStyle/>
                  <a:p>
                    <a:endParaRPr lang="en-US"/>
                  </a:p>
                </p:txBody>
              </p:sp>
              <p:sp>
                <p:nvSpPr>
                  <p:cNvPr id="65373" name="Line 861"/>
                  <p:cNvSpPr>
                    <a:spLocks noChangeShapeType="1"/>
                  </p:cNvSpPr>
                  <p:nvPr/>
                </p:nvSpPr>
                <p:spPr bwMode="auto">
                  <a:xfrm>
                    <a:off x="2884" y="3376"/>
                    <a:ext cx="27" cy="1"/>
                  </a:xfrm>
                  <a:prstGeom prst="line">
                    <a:avLst/>
                  </a:prstGeom>
                  <a:noFill/>
                  <a:ln w="3175">
                    <a:solidFill>
                      <a:srgbClr val="000000"/>
                    </a:solidFill>
                    <a:round/>
                    <a:headEnd/>
                    <a:tailEnd/>
                  </a:ln>
                </p:spPr>
                <p:txBody>
                  <a:bodyPr/>
                  <a:lstStyle/>
                  <a:p>
                    <a:endParaRPr lang="en-US"/>
                  </a:p>
                </p:txBody>
              </p:sp>
              <p:sp>
                <p:nvSpPr>
                  <p:cNvPr id="65374" name="Line 862"/>
                  <p:cNvSpPr>
                    <a:spLocks noChangeShapeType="1"/>
                  </p:cNvSpPr>
                  <p:nvPr/>
                </p:nvSpPr>
                <p:spPr bwMode="auto">
                  <a:xfrm>
                    <a:off x="2866" y="3384"/>
                    <a:ext cx="45" cy="1"/>
                  </a:xfrm>
                  <a:prstGeom prst="line">
                    <a:avLst/>
                  </a:prstGeom>
                  <a:noFill/>
                  <a:ln w="3175">
                    <a:solidFill>
                      <a:srgbClr val="000000"/>
                    </a:solidFill>
                    <a:round/>
                    <a:headEnd/>
                    <a:tailEnd/>
                  </a:ln>
                </p:spPr>
                <p:txBody>
                  <a:bodyPr/>
                  <a:lstStyle/>
                  <a:p>
                    <a:endParaRPr lang="en-US"/>
                  </a:p>
                </p:txBody>
              </p:sp>
              <p:sp>
                <p:nvSpPr>
                  <p:cNvPr id="65375" name="Line 863"/>
                  <p:cNvSpPr>
                    <a:spLocks noChangeShapeType="1"/>
                  </p:cNvSpPr>
                  <p:nvPr/>
                </p:nvSpPr>
                <p:spPr bwMode="auto">
                  <a:xfrm>
                    <a:off x="2829" y="3392"/>
                    <a:ext cx="23" cy="1"/>
                  </a:xfrm>
                  <a:prstGeom prst="line">
                    <a:avLst/>
                  </a:prstGeom>
                  <a:noFill/>
                  <a:ln w="3175">
                    <a:solidFill>
                      <a:srgbClr val="000000"/>
                    </a:solidFill>
                    <a:round/>
                    <a:headEnd/>
                    <a:tailEnd/>
                  </a:ln>
                </p:spPr>
                <p:txBody>
                  <a:bodyPr/>
                  <a:lstStyle/>
                  <a:p>
                    <a:endParaRPr lang="en-US"/>
                  </a:p>
                </p:txBody>
              </p:sp>
              <p:sp>
                <p:nvSpPr>
                  <p:cNvPr id="65376" name="Line 864"/>
                  <p:cNvSpPr>
                    <a:spLocks noChangeShapeType="1"/>
                  </p:cNvSpPr>
                  <p:nvPr/>
                </p:nvSpPr>
                <p:spPr bwMode="auto">
                  <a:xfrm>
                    <a:off x="2859" y="3393"/>
                    <a:ext cx="50" cy="1"/>
                  </a:xfrm>
                  <a:prstGeom prst="line">
                    <a:avLst/>
                  </a:prstGeom>
                  <a:noFill/>
                  <a:ln w="3175">
                    <a:solidFill>
                      <a:srgbClr val="000000"/>
                    </a:solidFill>
                    <a:round/>
                    <a:headEnd/>
                    <a:tailEnd/>
                  </a:ln>
                </p:spPr>
                <p:txBody>
                  <a:bodyPr/>
                  <a:lstStyle/>
                  <a:p>
                    <a:endParaRPr lang="en-US"/>
                  </a:p>
                </p:txBody>
              </p:sp>
            </p:grpSp>
            <p:grpSp>
              <p:nvGrpSpPr>
                <p:cNvPr id="64786" name="Group 869"/>
                <p:cNvGrpSpPr>
                  <a:grpSpLocks/>
                </p:cNvGrpSpPr>
                <p:nvPr/>
              </p:nvGrpSpPr>
              <p:grpSpPr bwMode="auto">
                <a:xfrm>
                  <a:off x="2923" y="3371"/>
                  <a:ext cx="73" cy="24"/>
                  <a:chOff x="2923" y="3371"/>
                  <a:chExt cx="73" cy="24"/>
                </a:xfrm>
              </p:grpSpPr>
              <p:sp>
                <p:nvSpPr>
                  <p:cNvPr id="65378" name="Line 866"/>
                  <p:cNvSpPr>
                    <a:spLocks noChangeShapeType="1"/>
                  </p:cNvSpPr>
                  <p:nvPr/>
                </p:nvSpPr>
                <p:spPr bwMode="auto">
                  <a:xfrm>
                    <a:off x="2923" y="3371"/>
                    <a:ext cx="68" cy="1"/>
                  </a:xfrm>
                  <a:prstGeom prst="line">
                    <a:avLst/>
                  </a:prstGeom>
                  <a:noFill/>
                  <a:ln w="3175">
                    <a:solidFill>
                      <a:srgbClr val="000000"/>
                    </a:solidFill>
                    <a:round/>
                    <a:headEnd/>
                    <a:tailEnd/>
                  </a:ln>
                </p:spPr>
                <p:txBody>
                  <a:bodyPr/>
                  <a:lstStyle/>
                  <a:p>
                    <a:endParaRPr lang="en-US"/>
                  </a:p>
                </p:txBody>
              </p:sp>
              <p:sp>
                <p:nvSpPr>
                  <p:cNvPr id="65379" name="Line 867"/>
                  <p:cNvSpPr>
                    <a:spLocks noChangeShapeType="1"/>
                  </p:cNvSpPr>
                  <p:nvPr/>
                </p:nvSpPr>
                <p:spPr bwMode="auto">
                  <a:xfrm>
                    <a:off x="2932" y="3381"/>
                    <a:ext cx="61" cy="1"/>
                  </a:xfrm>
                  <a:prstGeom prst="line">
                    <a:avLst/>
                  </a:prstGeom>
                  <a:noFill/>
                  <a:ln w="3175">
                    <a:solidFill>
                      <a:srgbClr val="000000"/>
                    </a:solidFill>
                    <a:round/>
                    <a:headEnd/>
                    <a:tailEnd/>
                  </a:ln>
                </p:spPr>
                <p:txBody>
                  <a:bodyPr/>
                  <a:lstStyle/>
                  <a:p>
                    <a:endParaRPr lang="en-US"/>
                  </a:p>
                </p:txBody>
              </p:sp>
              <p:sp>
                <p:nvSpPr>
                  <p:cNvPr id="65380" name="Line 868"/>
                  <p:cNvSpPr>
                    <a:spLocks noChangeShapeType="1"/>
                  </p:cNvSpPr>
                  <p:nvPr/>
                </p:nvSpPr>
                <p:spPr bwMode="auto">
                  <a:xfrm>
                    <a:off x="2933" y="3394"/>
                    <a:ext cx="63" cy="1"/>
                  </a:xfrm>
                  <a:prstGeom prst="line">
                    <a:avLst/>
                  </a:prstGeom>
                  <a:noFill/>
                  <a:ln w="3175">
                    <a:solidFill>
                      <a:srgbClr val="000000"/>
                    </a:solidFill>
                    <a:round/>
                    <a:headEnd/>
                    <a:tailEnd/>
                  </a:ln>
                </p:spPr>
                <p:txBody>
                  <a:bodyPr/>
                  <a:lstStyle/>
                  <a:p>
                    <a:endParaRPr lang="en-US"/>
                  </a:p>
                </p:txBody>
              </p:sp>
            </p:grpSp>
            <p:grpSp>
              <p:nvGrpSpPr>
                <p:cNvPr id="64789" name="Group 876"/>
                <p:cNvGrpSpPr>
                  <a:grpSpLocks/>
                </p:cNvGrpSpPr>
                <p:nvPr/>
              </p:nvGrpSpPr>
              <p:grpSpPr bwMode="auto">
                <a:xfrm>
                  <a:off x="3008" y="3371"/>
                  <a:ext cx="86" cy="25"/>
                  <a:chOff x="3008" y="3371"/>
                  <a:chExt cx="86" cy="25"/>
                </a:xfrm>
              </p:grpSpPr>
              <p:sp>
                <p:nvSpPr>
                  <p:cNvPr id="65382" name="Line 870"/>
                  <p:cNvSpPr>
                    <a:spLocks noChangeShapeType="1"/>
                  </p:cNvSpPr>
                  <p:nvPr/>
                </p:nvSpPr>
                <p:spPr bwMode="auto">
                  <a:xfrm>
                    <a:off x="3014" y="3371"/>
                    <a:ext cx="66" cy="1"/>
                  </a:xfrm>
                  <a:prstGeom prst="line">
                    <a:avLst/>
                  </a:prstGeom>
                  <a:noFill/>
                  <a:ln w="3175">
                    <a:solidFill>
                      <a:srgbClr val="000000"/>
                    </a:solidFill>
                    <a:round/>
                    <a:headEnd/>
                    <a:tailEnd/>
                  </a:ln>
                </p:spPr>
                <p:txBody>
                  <a:bodyPr/>
                  <a:lstStyle/>
                  <a:p>
                    <a:endParaRPr lang="en-US"/>
                  </a:p>
                </p:txBody>
              </p:sp>
              <p:sp>
                <p:nvSpPr>
                  <p:cNvPr id="65383" name="Line 871"/>
                  <p:cNvSpPr>
                    <a:spLocks noChangeShapeType="1"/>
                  </p:cNvSpPr>
                  <p:nvPr/>
                </p:nvSpPr>
                <p:spPr bwMode="auto">
                  <a:xfrm>
                    <a:off x="3008" y="3380"/>
                    <a:ext cx="53" cy="1"/>
                  </a:xfrm>
                  <a:prstGeom prst="line">
                    <a:avLst/>
                  </a:prstGeom>
                  <a:noFill/>
                  <a:ln w="3175">
                    <a:solidFill>
                      <a:srgbClr val="000000"/>
                    </a:solidFill>
                    <a:round/>
                    <a:headEnd/>
                    <a:tailEnd/>
                  </a:ln>
                </p:spPr>
                <p:txBody>
                  <a:bodyPr/>
                  <a:lstStyle/>
                  <a:p>
                    <a:endParaRPr lang="en-US"/>
                  </a:p>
                </p:txBody>
              </p:sp>
              <p:sp>
                <p:nvSpPr>
                  <p:cNvPr id="65384" name="Line 872"/>
                  <p:cNvSpPr>
                    <a:spLocks noChangeShapeType="1"/>
                  </p:cNvSpPr>
                  <p:nvPr/>
                </p:nvSpPr>
                <p:spPr bwMode="auto">
                  <a:xfrm>
                    <a:off x="3014" y="3387"/>
                    <a:ext cx="50" cy="1"/>
                  </a:xfrm>
                  <a:prstGeom prst="line">
                    <a:avLst/>
                  </a:prstGeom>
                  <a:noFill/>
                  <a:ln w="3175">
                    <a:solidFill>
                      <a:srgbClr val="000000"/>
                    </a:solidFill>
                    <a:round/>
                    <a:headEnd/>
                    <a:tailEnd/>
                  </a:ln>
                </p:spPr>
                <p:txBody>
                  <a:bodyPr/>
                  <a:lstStyle/>
                  <a:p>
                    <a:endParaRPr lang="en-US"/>
                  </a:p>
                </p:txBody>
              </p:sp>
              <p:sp>
                <p:nvSpPr>
                  <p:cNvPr id="65385" name="Line 873"/>
                  <p:cNvSpPr>
                    <a:spLocks noChangeShapeType="1"/>
                  </p:cNvSpPr>
                  <p:nvPr/>
                </p:nvSpPr>
                <p:spPr bwMode="auto">
                  <a:xfrm>
                    <a:off x="3012" y="3395"/>
                    <a:ext cx="62" cy="1"/>
                  </a:xfrm>
                  <a:prstGeom prst="line">
                    <a:avLst/>
                  </a:prstGeom>
                  <a:noFill/>
                  <a:ln w="3175">
                    <a:solidFill>
                      <a:srgbClr val="000000"/>
                    </a:solidFill>
                    <a:round/>
                    <a:headEnd/>
                    <a:tailEnd/>
                  </a:ln>
                </p:spPr>
                <p:txBody>
                  <a:bodyPr/>
                  <a:lstStyle/>
                  <a:p>
                    <a:endParaRPr lang="en-US"/>
                  </a:p>
                </p:txBody>
              </p:sp>
              <p:sp>
                <p:nvSpPr>
                  <p:cNvPr id="65386" name="Line 874"/>
                  <p:cNvSpPr>
                    <a:spLocks noChangeShapeType="1"/>
                  </p:cNvSpPr>
                  <p:nvPr/>
                </p:nvSpPr>
                <p:spPr bwMode="auto">
                  <a:xfrm>
                    <a:off x="3072" y="3381"/>
                    <a:ext cx="18" cy="1"/>
                  </a:xfrm>
                  <a:prstGeom prst="line">
                    <a:avLst/>
                  </a:prstGeom>
                  <a:noFill/>
                  <a:ln w="3175">
                    <a:solidFill>
                      <a:srgbClr val="000000"/>
                    </a:solidFill>
                    <a:round/>
                    <a:headEnd/>
                    <a:tailEnd/>
                  </a:ln>
                </p:spPr>
                <p:txBody>
                  <a:bodyPr/>
                  <a:lstStyle/>
                  <a:p>
                    <a:endParaRPr lang="en-US"/>
                  </a:p>
                </p:txBody>
              </p:sp>
              <p:sp>
                <p:nvSpPr>
                  <p:cNvPr id="65387" name="Line 875"/>
                  <p:cNvSpPr>
                    <a:spLocks noChangeShapeType="1"/>
                  </p:cNvSpPr>
                  <p:nvPr/>
                </p:nvSpPr>
                <p:spPr bwMode="auto">
                  <a:xfrm>
                    <a:off x="3078" y="3391"/>
                    <a:ext cx="16" cy="1"/>
                  </a:xfrm>
                  <a:prstGeom prst="line">
                    <a:avLst/>
                  </a:prstGeom>
                  <a:noFill/>
                  <a:ln w="3175">
                    <a:solidFill>
                      <a:srgbClr val="000000"/>
                    </a:solidFill>
                    <a:round/>
                    <a:headEnd/>
                    <a:tailEnd/>
                  </a:ln>
                </p:spPr>
                <p:txBody>
                  <a:bodyPr/>
                  <a:lstStyle/>
                  <a:p>
                    <a:endParaRPr lang="en-US"/>
                  </a:p>
                </p:txBody>
              </p:sp>
            </p:grpSp>
          </p:grpSp>
        </p:grpSp>
        <p:grpSp>
          <p:nvGrpSpPr>
            <p:cNvPr id="64792" name="Group 883"/>
            <p:cNvGrpSpPr>
              <a:grpSpLocks/>
            </p:cNvGrpSpPr>
            <p:nvPr/>
          </p:nvGrpSpPr>
          <p:grpSpPr bwMode="auto">
            <a:xfrm>
              <a:off x="2711" y="3167"/>
              <a:ext cx="272" cy="54"/>
              <a:chOff x="2711" y="3167"/>
              <a:chExt cx="272" cy="54"/>
            </a:xfrm>
          </p:grpSpPr>
          <p:grpSp>
            <p:nvGrpSpPr>
              <p:cNvPr id="64793" name="Group 881"/>
              <p:cNvGrpSpPr>
                <a:grpSpLocks/>
              </p:cNvGrpSpPr>
              <p:nvPr/>
            </p:nvGrpSpPr>
            <p:grpSpPr bwMode="auto">
              <a:xfrm>
                <a:off x="2711" y="3183"/>
                <a:ext cx="272" cy="38"/>
                <a:chOff x="2711" y="3183"/>
                <a:chExt cx="272" cy="38"/>
              </a:xfrm>
            </p:grpSpPr>
            <p:sp>
              <p:nvSpPr>
                <p:cNvPr id="65391" name="Freeform 879"/>
                <p:cNvSpPr>
                  <a:spLocks/>
                </p:cNvSpPr>
                <p:nvPr/>
              </p:nvSpPr>
              <p:spPr bwMode="auto">
                <a:xfrm>
                  <a:off x="2711" y="3183"/>
                  <a:ext cx="272" cy="20"/>
                </a:xfrm>
                <a:custGeom>
                  <a:avLst/>
                  <a:gdLst/>
                  <a:ahLst/>
                  <a:cxnLst>
                    <a:cxn ang="0">
                      <a:pos x="0" y="99"/>
                    </a:cxn>
                    <a:cxn ang="0">
                      <a:pos x="1358" y="99"/>
                    </a:cxn>
                    <a:cxn ang="0">
                      <a:pos x="1279" y="0"/>
                    </a:cxn>
                    <a:cxn ang="0">
                      <a:pos x="81" y="0"/>
                    </a:cxn>
                    <a:cxn ang="0">
                      <a:pos x="0" y="99"/>
                    </a:cxn>
                  </a:cxnLst>
                  <a:rect l="0" t="0" r="r" b="b"/>
                  <a:pathLst>
                    <a:path w="1358" h="99">
                      <a:moveTo>
                        <a:pt x="0" y="99"/>
                      </a:moveTo>
                      <a:lnTo>
                        <a:pt x="1358" y="99"/>
                      </a:lnTo>
                      <a:lnTo>
                        <a:pt x="1279" y="0"/>
                      </a:lnTo>
                      <a:lnTo>
                        <a:pt x="81" y="0"/>
                      </a:lnTo>
                      <a:lnTo>
                        <a:pt x="0" y="99"/>
                      </a:lnTo>
                      <a:close/>
                    </a:path>
                  </a:pathLst>
                </a:custGeom>
                <a:solidFill>
                  <a:srgbClr val="C0C0C0"/>
                </a:solidFill>
                <a:ln w="3175">
                  <a:solidFill>
                    <a:srgbClr val="000000"/>
                  </a:solidFill>
                  <a:prstDash val="solid"/>
                  <a:round/>
                  <a:headEnd/>
                  <a:tailEnd/>
                </a:ln>
              </p:spPr>
              <p:txBody>
                <a:bodyPr/>
                <a:lstStyle/>
                <a:p>
                  <a:endParaRPr lang="en-US"/>
                </a:p>
              </p:txBody>
            </p:sp>
            <p:sp>
              <p:nvSpPr>
                <p:cNvPr id="65392" name="Rectangle 880"/>
                <p:cNvSpPr>
                  <a:spLocks noChangeArrowheads="1"/>
                </p:cNvSpPr>
                <p:nvPr/>
              </p:nvSpPr>
              <p:spPr bwMode="auto">
                <a:xfrm>
                  <a:off x="2711" y="3203"/>
                  <a:ext cx="271" cy="18"/>
                </a:xfrm>
                <a:prstGeom prst="rect">
                  <a:avLst/>
                </a:prstGeom>
                <a:solidFill>
                  <a:srgbClr val="C0C0C0"/>
                </a:solidFill>
                <a:ln w="3175">
                  <a:solidFill>
                    <a:srgbClr val="000000"/>
                  </a:solidFill>
                  <a:miter lim="800000"/>
                  <a:headEnd/>
                  <a:tailEnd/>
                </a:ln>
              </p:spPr>
              <p:txBody>
                <a:bodyPr/>
                <a:lstStyle/>
                <a:p>
                  <a:endParaRPr lang="en-US"/>
                </a:p>
              </p:txBody>
            </p:sp>
          </p:grpSp>
          <p:sp>
            <p:nvSpPr>
              <p:cNvPr id="65394" name="Freeform 882"/>
              <p:cNvSpPr>
                <a:spLocks/>
              </p:cNvSpPr>
              <p:nvPr/>
            </p:nvSpPr>
            <p:spPr bwMode="auto">
              <a:xfrm>
                <a:off x="2774" y="3167"/>
                <a:ext cx="144" cy="36"/>
              </a:xfrm>
              <a:custGeom>
                <a:avLst/>
                <a:gdLst/>
                <a:ahLst/>
                <a:cxnLst>
                  <a:cxn ang="0">
                    <a:pos x="0" y="101"/>
                  </a:cxn>
                  <a:cxn ang="0">
                    <a:pos x="0" y="0"/>
                  </a:cxn>
                  <a:cxn ang="0">
                    <a:pos x="722" y="0"/>
                  </a:cxn>
                  <a:cxn ang="0">
                    <a:pos x="722" y="103"/>
                  </a:cxn>
                  <a:cxn ang="0">
                    <a:pos x="719" y="113"/>
                  </a:cxn>
                  <a:cxn ang="0">
                    <a:pos x="712" y="121"/>
                  </a:cxn>
                  <a:cxn ang="0">
                    <a:pos x="699" y="130"/>
                  </a:cxn>
                  <a:cxn ang="0">
                    <a:pos x="682" y="137"/>
                  </a:cxn>
                  <a:cxn ang="0">
                    <a:pos x="662" y="145"/>
                  </a:cxn>
                  <a:cxn ang="0">
                    <a:pos x="644" y="151"/>
                  </a:cxn>
                  <a:cxn ang="0">
                    <a:pos x="620" y="156"/>
                  </a:cxn>
                  <a:cxn ang="0">
                    <a:pos x="592" y="161"/>
                  </a:cxn>
                  <a:cxn ang="0">
                    <a:pos x="569" y="165"/>
                  </a:cxn>
                  <a:cxn ang="0">
                    <a:pos x="531" y="171"/>
                  </a:cxn>
                  <a:cxn ang="0">
                    <a:pos x="500" y="173"/>
                  </a:cxn>
                  <a:cxn ang="0">
                    <a:pos x="469" y="177"/>
                  </a:cxn>
                  <a:cxn ang="0">
                    <a:pos x="434" y="178"/>
                  </a:cxn>
                  <a:cxn ang="0">
                    <a:pos x="394" y="180"/>
                  </a:cxn>
                  <a:cxn ang="0">
                    <a:pos x="342" y="180"/>
                  </a:cxn>
                  <a:cxn ang="0">
                    <a:pos x="296" y="178"/>
                  </a:cxn>
                  <a:cxn ang="0">
                    <a:pos x="252" y="177"/>
                  </a:cxn>
                  <a:cxn ang="0">
                    <a:pos x="211" y="173"/>
                  </a:cxn>
                  <a:cxn ang="0">
                    <a:pos x="179" y="170"/>
                  </a:cxn>
                  <a:cxn ang="0">
                    <a:pos x="152" y="165"/>
                  </a:cxn>
                  <a:cxn ang="0">
                    <a:pos x="119" y="160"/>
                  </a:cxn>
                  <a:cxn ang="0">
                    <a:pos x="91" y="153"/>
                  </a:cxn>
                  <a:cxn ang="0">
                    <a:pos x="67" y="147"/>
                  </a:cxn>
                  <a:cxn ang="0">
                    <a:pos x="45" y="138"/>
                  </a:cxn>
                  <a:cxn ang="0">
                    <a:pos x="30" y="132"/>
                  </a:cxn>
                  <a:cxn ang="0">
                    <a:pos x="19" y="126"/>
                  </a:cxn>
                  <a:cxn ang="0">
                    <a:pos x="10" y="118"/>
                  </a:cxn>
                  <a:cxn ang="0">
                    <a:pos x="4" y="111"/>
                  </a:cxn>
                  <a:cxn ang="0">
                    <a:pos x="0" y="101"/>
                  </a:cxn>
                </a:cxnLst>
                <a:rect l="0" t="0" r="r" b="b"/>
                <a:pathLst>
                  <a:path w="722" h="180">
                    <a:moveTo>
                      <a:pt x="0" y="101"/>
                    </a:moveTo>
                    <a:lnTo>
                      <a:pt x="0" y="0"/>
                    </a:lnTo>
                    <a:lnTo>
                      <a:pt x="722" y="0"/>
                    </a:lnTo>
                    <a:lnTo>
                      <a:pt x="722" y="103"/>
                    </a:lnTo>
                    <a:lnTo>
                      <a:pt x="719" y="113"/>
                    </a:lnTo>
                    <a:lnTo>
                      <a:pt x="712" y="121"/>
                    </a:lnTo>
                    <a:lnTo>
                      <a:pt x="699" y="130"/>
                    </a:lnTo>
                    <a:lnTo>
                      <a:pt x="682" y="137"/>
                    </a:lnTo>
                    <a:lnTo>
                      <a:pt x="662" y="145"/>
                    </a:lnTo>
                    <a:lnTo>
                      <a:pt x="644" y="151"/>
                    </a:lnTo>
                    <a:lnTo>
                      <a:pt x="620" y="156"/>
                    </a:lnTo>
                    <a:lnTo>
                      <a:pt x="592" y="161"/>
                    </a:lnTo>
                    <a:lnTo>
                      <a:pt x="569" y="165"/>
                    </a:lnTo>
                    <a:lnTo>
                      <a:pt x="531" y="171"/>
                    </a:lnTo>
                    <a:lnTo>
                      <a:pt x="500" y="173"/>
                    </a:lnTo>
                    <a:lnTo>
                      <a:pt x="469" y="177"/>
                    </a:lnTo>
                    <a:lnTo>
                      <a:pt x="434" y="178"/>
                    </a:lnTo>
                    <a:lnTo>
                      <a:pt x="394" y="180"/>
                    </a:lnTo>
                    <a:lnTo>
                      <a:pt x="342" y="180"/>
                    </a:lnTo>
                    <a:lnTo>
                      <a:pt x="296" y="178"/>
                    </a:lnTo>
                    <a:lnTo>
                      <a:pt x="252" y="177"/>
                    </a:lnTo>
                    <a:lnTo>
                      <a:pt x="211" y="173"/>
                    </a:lnTo>
                    <a:lnTo>
                      <a:pt x="179" y="170"/>
                    </a:lnTo>
                    <a:lnTo>
                      <a:pt x="152" y="165"/>
                    </a:lnTo>
                    <a:lnTo>
                      <a:pt x="119" y="160"/>
                    </a:lnTo>
                    <a:lnTo>
                      <a:pt x="91" y="153"/>
                    </a:lnTo>
                    <a:lnTo>
                      <a:pt x="67" y="147"/>
                    </a:lnTo>
                    <a:lnTo>
                      <a:pt x="45" y="138"/>
                    </a:lnTo>
                    <a:lnTo>
                      <a:pt x="30" y="132"/>
                    </a:lnTo>
                    <a:lnTo>
                      <a:pt x="19" y="126"/>
                    </a:lnTo>
                    <a:lnTo>
                      <a:pt x="10" y="118"/>
                    </a:lnTo>
                    <a:lnTo>
                      <a:pt x="4" y="111"/>
                    </a:lnTo>
                    <a:lnTo>
                      <a:pt x="0" y="101"/>
                    </a:lnTo>
                    <a:close/>
                  </a:path>
                </a:pathLst>
              </a:custGeom>
              <a:solidFill>
                <a:srgbClr val="C0C0C0"/>
              </a:solidFill>
              <a:ln w="3175">
                <a:solidFill>
                  <a:srgbClr val="000000"/>
                </a:solidFill>
                <a:prstDash val="solid"/>
                <a:round/>
                <a:headEnd/>
                <a:tailEnd/>
              </a:ln>
            </p:spPr>
            <p:txBody>
              <a:bodyPr/>
              <a:lstStyle/>
              <a:p>
                <a:endParaRPr lang="en-US"/>
              </a:p>
            </p:txBody>
          </p:sp>
        </p:grpSp>
        <p:grpSp>
          <p:nvGrpSpPr>
            <p:cNvPr id="64796" name="Group 889"/>
            <p:cNvGrpSpPr>
              <a:grpSpLocks/>
            </p:cNvGrpSpPr>
            <p:nvPr/>
          </p:nvGrpSpPr>
          <p:grpSpPr bwMode="auto">
            <a:xfrm>
              <a:off x="2678" y="2931"/>
              <a:ext cx="337" cy="243"/>
              <a:chOff x="2678" y="2931"/>
              <a:chExt cx="337" cy="243"/>
            </a:xfrm>
          </p:grpSpPr>
          <p:grpSp>
            <p:nvGrpSpPr>
              <p:cNvPr id="64799" name="Group 887"/>
              <p:cNvGrpSpPr>
                <a:grpSpLocks/>
              </p:cNvGrpSpPr>
              <p:nvPr/>
            </p:nvGrpSpPr>
            <p:grpSpPr bwMode="auto">
              <a:xfrm>
                <a:off x="2678" y="2931"/>
                <a:ext cx="337" cy="243"/>
                <a:chOff x="2678" y="2931"/>
                <a:chExt cx="337" cy="243"/>
              </a:xfrm>
            </p:grpSpPr>
            <p:sp>
              <p:nvSpPr>
                <p:cNvPr id="65396" name="AutoShape 884"/>
                <p:cNvSpPr>
                  <a:spLocks noChangeArrowheads="1"/>
                </p:cNvSpPr>
                <p:nvPr/>
              </p:nvSpPr>
              <p:spPr bwMode="auto">
                <a:xfrm>
                  <a:off x="2678" y="2931"/>
                  <a:ext cx="337" cy="243"/>
                </a:xfrm>
                <a:prstGeom prst="roundRect">
                  <a:avLst>
                    <a:gd name="adj" fmla="val 12324"/>
                  </a:avLst>
                </a:prstGeom>
                <a:solidFill>
                  <a:srgbClr val="C0C0C0"/>
                </a:solidFill>
                <a:ln w="3175">
                  <a:solidFill>
                    <a:srgbClr val="000000"/>
                  </a:solidFill>
                  <a:round/>
                  <a:headEnd/>
                  <a:tailEnd/>
                </a:ln>
              </p:spPr>
              <p:txBody>
                <a:bodyPr/>
                <a:lstStyle/>
                <a:p>
                  <a:endParaRPr lang="en-US"/>
                </a:p>
              </p:txBody>
            </p:sp>
            <p:sp>
              <p:nvSpPr>
                <p:cNvPr id="65397" name="AutoShape 885"/>
                <p:cNvSpPr>
                  <a:spLocks noChangeArrowheads="1"/>
                </p:cNvSpPr>
                <p:nvPr/>
              </p:nvSpPr>
              <p:spPr bwMode="auto">
                <a:xfrm>
                  <a:off x="2716" y="2957"/>
                  <a:ext cx="262" cy="190"/>
                </a:xfrm>
                <a:prstGeom prst="roundRect">
                  <a:avLst>
                    <a:gd name="adj" fmla="val 12255"/>
                  </a:avLst>
                </a:prstGeom>
                <a:solidFill>
                  <a:srgbClr val="808080"/>
                </a:solidFill>
                <a:ln w="3175">
                  <a:solidFill>
                    <a:srgbClr val="000000"/>
                  </a:solidFill>
                  <a:round/>
                  <a:headEnd/>
                  <a:tailEnd/>
                </a:ln>
              </p:spPr>
              <p:txBody>
                <a:bodyPr/>
                <a:lstStyle/>
                <a:p>
                  <a:endParaRPr lang="en-US"/>
                </a:p>
              </p:txBody>
            </p:sp>
            <p:sp>
              <p:nvSpPr>
                <p:cNvPr id="65398" name="AutoShape 886"/>
                <p:cNvSpPr>
                  <a:spLocks noChangeArrowheads="1"/>
                </p:cNvSpPr>
                <p:nvPr/>
              </p:nvSpPr>
              <p:spPr bwMode="auto">
                <a:xfrm>
                  <a:off x="2730" y="2968"/>
                  <a:ext cx="233" cy="169"/>
                </a:xfrm>
                <a:prstGeom prst="roundRect">
                  <a:avLst>
                    <a:gd name="adj" fmla="val 12227"/>
                  </a:avLst>
                </a:prstGeom>
                <a:solidFill>
                  <a:srgbClr val="FF0000"/>
                </a:solidFill>
                <a:ln w="3175">
                  <a:solidFill>
                    <a:srgbClr val="000000"/>
                  </a:solidFill>
                  <a:round/>
                  <a:headEnd/>
                  <a:tailEnd/>
                </a:ln>
              </p:spPr>
              <p:txBody>
                <a:bodyPr/>
                <a:lstStyle/>
                <a:p>
                  <a:endParaRPr lang="en-US"/>
                </a:p>
              </p:txBody>
            </p:sp>
          </p:grpSp>
          <p:sp>
            <p:nvSpPr>
              <p:cNvPr id="65400" name="Rectangle 888"/>
              <p:cNvSpPr>
                <a:spLocks noChangeArrowheads="1"/>
              </p:cNvSpPr>
              <p:nvPr/>
            </p:nvSpPr>
            <p:spPr bwMode="auto">
              <a:xfrm>
                <a:off x="2960" y="3160"/>
                <a:ext cx="9" cy="2"/>
              </a:xfrm>
              <a:prstGeom prst="rect">
                <a:avLst/>
              </a:prstGeom>
              <a:solidFill>
                <a:srgbClr val="008000"/>
              </a:solidFill>
              <a:ln w="3175">
                <a:solidFill>
                  <a:srgbClr val="000000"/>
                </a:solidFill>
                <a:miter lim="800000"/>
                <a:headEnd/>
                <a:tailEnd/>
              </a:ln>
            </p:spPr>
            <p:txBody>
              <a:bodyPr/>
              <a:lstStyle/>
              <a:p>
                <a:endParaRPr lang="en-US"/>
              </a:p>
            </p:txBody>
          </p:sp>
        </p:grpSp>
      </p:grpSp>
      <p:sp>
        <p:nvSpPr>
          <p:cNvPr id="64517" name="Line 5"/>
          <p:cNvSpPr>
            <a:spLocks noChangeShapeType="1"/>
          </p:cNvSpPr>
          <p:nvPr/>
        </p:nvSpPr>
        <p:spPr bwMode="auto">
          <a:xfrm>
            <a:off x="4724400" y="3886200"/>
            <a:ext cx="0" cy="243840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64518" name="Oval 6"/>
          <p:cNvSpPr>
            <a:spLocks noChangeArrowheads="1"/>
          </p:cNvSpPr>
          <p:nvPr/>
        </p:nvSpPr>
        <p:spPr bwMode="auto">
          <a:xfrm>
            <a:off x="1066800" y="4044950"/>
            <a:ext cx="1066800" cy="1968500"/>
          </a:xfrm>
          <a:prstGeom prst="ellipse">
            <a:avLst/>
          </a:prstGeom>
          <a:noFill/>
          <a:ln w="12700">
            <a:solidFill>
              <a:schemeClr val="tx1"/>
            </a:solidFill>
            <a:round/>
            <a:headEnd/>
            <a:tailEnd/>
          </a:ln>
          <a:effectLst/>
        </p:spPr>
        <p:txBody>
          <a:bodyPr wrap="none" lIns="92075" tIns="46038" rIns="92075" bIns="46038" anchor="ctr"/>
          <a:lstStyle/>
          <a:p>
            <a:pPr algn="ctr" eaLnBrk="0" hangingPunct="0"/>
            <a:r>
              <a:rPr lang="en-US" sz="2400"/>
              <a:t>Internet</a:t>
            </a:r>
          </a:p>
        </p:txBody>
      </p:sp>
      <p:sp>
        <p:nvSpPr>
          <p:cNvPr id="64519" name="Line 7"/>
          <p:cNvSpPr>
            <a:spLocks noChangeShapeType="1"/>
          </p:cNvSpPr>
          <p:nvPr/>
        </p:nvSpPr>
        <p:spPr bwMode="auto">
          <a:xfrm>
            <a:off x="2133600" y="5105400"/>
            <a:ext cx="1752600" cy="0"/>
          </a:xfrm>
          <a:prstGeom prst="line">
            <a:avLst/>
          </a:prstGeom>
          <a:noFill/>
          <a:ln w="12700">
            <a:solidFill>
              <a:schemeClr val="tx1"/>
            </a:solidFill>
            <a:round/>
            <a:headEnd type="none" w="sm" len="sm"/>
            <a:tailEnd type="none" w="sm" len="sm"/>
          </a:ln>
          <a:effectLst/>
        </p:spPr>
        <p:txBody>
          <a:bodyPr wrap="none" anchor="ctr"/>
          <a:lstStyle/>
          <a:p>
            <a:endParaRPr lang="en-US"/>
          </a:p>
        </p:txBody>
      </p:sp>
      <p:grpSp>
        <p:nvGrpSpPr>
          <p:cNvPr id="64800" name="Group 8"/>
          <p:cNvGrpSpPr>
            <a:grpSpLocks/>
          </p:cNvGrpSpPr>
          <p:nvPr/>
        </p:nvGrpSpPr>
        <p:grpSpPr bwMode="auto">
          <a:xfrm>
            <a:off x="2286000" y="4953000"/>
            <a:ext cx="488950" cy="319088"/>
            <a:chOff x="1896" y="2304"/>
            <a:chExt cx="308" cy="201"/>
          </a:xfrm>
        </p:grpSpPr>
        <p:grpSp>
          <p:nvGrpSpPr>
            <p:cNvPr id="64801" name="Group 9"/>
            <p:cNvGrpSpPr>
              <a:grpSpLocks/>
            </p:cNvGrpSpPr>
            <p:nvPr/>
          </p:nvGrpSpPr>
          <p:grpSpPr bwMode="auto">
            <a:xfrm>
              <a:off x="1896" y="2304"/>
              <a:ext cx="308" cy="201"/>
              <a:chOff x="1896" y="2304"/>
              <a:chExt cx="308" cy="201"/>
            </a:xfrm>
          </p:grpSpPr>
          <p:grpSp>
            <p:nvGrpSpPr>
              <p:cNvPr id="64802" name="Group 10"/>
              <p:cNvGrpSpPr>
                <a:grpSpLocks/>
              </p:cNvGrpSpPr>
              <p:nvPr/>
            </p:nvGrpSpPr>
            <p:grpSpPr bwMode="auto">
              <a:xfrm>
                <a:off x="1896" y="2304"/>
                <a:ext cx="308" cy="201"/>
                <a:chOff x="1896" y="2304"/>
                <a:chExt cx="308" cy="201"/>
              </a:xfrm>
            </p:grpSpPr>
            <p:grpSp>
              <p:nvGrpSpPr>
                <p:cNvPr id="64803" name="Group 11"/>
                <p:cNvGrpSpPr>
                  <a:grpSpLocks/>
                </p:cNvGrpSpPr>
                <p:nvPr/>
              </p:nvGrpSpPr>
              <p:grpSpPr bwMode="auto">
                <a:xfrm>
                  <a:off x="1896" y="2304"/>
                  <a:ext cx="308" cy="192"/>
                  <a:chOff x="1896" y="2304"/>
                  <a:chExt cx="308" cy="192"/>
                </a:xfrm>
              </p:grpSpPr>
              <p:grpSp>
                <p:nvGrpSpPr>
                  <p:cNvPr id="64806" name="Group 12"/>
                  <p:cNvGrpSpPr>
                    <a:grpSpLocks/>
                  </p:cNvGrpSpPr>
                  <p:nvPr/>
                </p:nvGrpSpPr>
                <p:grpSpPr bwMode="auto">
                  <a:xfrm>
                    <a:off x="1896" y="2304"/>
                    <a:ext cx="308" cy="192"/>
                    <a:chOff x="1896" y="2304"/>
                    <a:chExt cx="308" cy="192"/>
                  </a:xfrm>
                </p:grpSpPr>
                <p:sp>
                  <p:nvSpPr>
                    <p:cNvPr id="64525" name="Rectangle 13"/>
                    <p:cNvSpPr>
                      <a:spLocks noChangeArrowheads="1"/>
                    </p:cNvSpPr>
                    <p:nvPr/>
                  </p:nvSpPr>
                  <p:spPr bwMode="auto">
                    <a:xfrm>
                      <a:off x="1976" y="2311"/>
                      <a:ext cx="228" cy="181"/>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526" name="Freeform 14"/>
                    <p:cNvSpPr>
                      <a:spLocks/>
                    </p:cNvSpPr>
                    <p:nvPr/>
                  </p:nvSpPr>
                  <p:spPr bwMode="auto">
                    <a:xfrm>
                      <a:off x="1896" y="2304"/>
                      <a:ext cx="77" cy="192"/>
                    </a:xfrm>
                    <a:custGeom>
                      <a:avLst/>
                      <a:gdLst/>
                      <a:ahLst/>
                      <a:cxnLst>
                        <a:cxn ang="0">
                          <a:pos x="76" y="191"/>
                        </a:cxn>
                        <a:cxn ang="0">
                          <a:pos x="76" y="0"/>
                        </a:cxn>
                        <a:cxn ang="0">
                          <a:pos x="0" y="18"/>
                        </a:cxn>
                        <a:cxn ang="0">
                          <a:pos x="0" y="171"/>
                        </a:cxn>
                        <a:cxn ang="0">
                          <a:pos x="76" y="191"/>
                        </a:cxn>
                      </a:cxnLst>
                      <a:rect l="0" t="0" r="r" b="b"/>
                      <a:pathLst>
                        <a:path w="77" h="192">
                          <a:moveTo>
                            <a:pt x="76" y="191"/>
                          </a:moveTo>
                          <a:lnTo>
                            <a:pt x="76" y="0"/>
                          </a:lnTo>
                          <a:lnTo>
                            <a:pt x="0" y="18"/>
                          </a:lnTo>
                          <a:lnTo>
                            <a:pt x="0" y="171"/>
                          </a:lnTo>
                          <a:lnTo>
                            <a:pt x="76" y="191"/>
                          </a:lnTo>
                        </a:path>
                      </a:pathLst>
                    </a:custGeom>
                    <a:solidFill>
                      <a:srgbClr val="C0C0C0"/>
                    </a:solidFill>
                    <a:ln w="12700" cap="rnd" cmpd="sng">
                      <a:solidFill>
                        <a:srgbClr val="000000"/>
                      </a:solidFill>
                      <a:prstDash val="solid"/>
                      <a:round/>
                      <a:headEnd/>
                      <a:tailEnd/>
                    </a:ln>
                    <a:effectLst/>
                  </p:spPr>
                  <p:txBody>
                    <a:bodyPr/>
                    <a:lstStyle/>
                    <a:p>
                      <a:endParaRPr lang="en-US"/>
                    </a:p>
                  </p:txBody>
                </p:sp>
              </p:grpSp>
              <p:sp>
                <p:nvSpPr>
                  <p:cNvPr id="64527" name="Line 15"/>
                  <p:cNvSpPr>
                    <a:spLocks noChangeShapeType="1"/>
                  </p:cNvSpPr>
                  <p:nvPr/>
                </p:nvSpPr>
                <p:spPr bwMode="auto">
                  <a:xfrm flipV="1">
                    <a:off x="1960" y="2307"/>
                    <a:ext cx="0" cy="185"/>
                  </a:xfrm>
                  <a:prstGeom prst="line">
                    <a:avLst/>
                  </a:prstGeom>
                  <a:noFill/>
                  <a:ln w="12700">
                    <a:solidFill>
                      <a:srgbClr val="000000"/>
                    </a:solidFill>
                    <a:round/>
                    <a:headEnd type="none" w="sm" len="sm"/>
                    <a:tailEnd type="none" w="sm" len="sm"/>
                  </a:ln>
                  <a:effectLst/>
                </p:spPr>
                <p:txBody>
                  <a:bodyPr wrap="none" anchor="ctr"/>
                  <a:lstStyle/>
                  <a:p>
                    <a:endParaRPr lang="en-US"/>
                  </a:p>
                </p:txBody>
              </p:sp>
            </p:grpSp>
            <p:grpSp>
              <p:nvGrpSpPr>
                <p:cNvPr id="64809" name="Group 16"/>
                <p:cNvGrpSpPr>
                  <a:grpSpLocks/>
                </p:cNvGrpSpPr>
                <p:nvPr/>
              </p:nvGrpSpPr>
              <p:grpSpPr bwMode="auto">
                <a:xfrm>
                  <a:off x="2155" y="2309"/>
                  <a:ext cx="42" cy="196"/>
                  <a:chOff x="2155" y="2309"/>
                  <a:chExt cx="42" cy="196"/>
                </a:xfrm>
              </p:grpSpPr>
              <p:grpSp>
                <p:nvGrpSpPr>
                  <p:cNvPr id="64810" name="Group 17"/>
                  <p:cNvGrpSpPr>
                    <a:grpSpLocks/>
                  </p:cNvGrpSpPr>
                  <p:nvPr/>
                </p:nvGrpSpPr>
                <p:grpSpPr bwMode="auto">
                  <a:xfrm>
                    <a:off x="2155" y="2400"/>
                    <a:ext cx="42" cy="105"/>
                    <a:chOff x="2155" y="2400"/>
                    <a:chExt cx="42" cy="105"/>
                  </a:xfrm>
                </p:grpSpPr>
                <p:grpSp>
                  <p:nvGrpSpPr>
                    <p:cNvPr id="64813" name="Group 18"/>
                    <p:cNvGrpSpPr>
                      <a:grpSpLocks/>
                    </p:cNvGrpSpPr>
                    <p:nvPr/>
                  </p:nvGrpSpPr>
                  <p:grpSpPr bwMode="auto">
                    <a:xfrm>
                      <a:off x="2155" y="2445"/>
                      <a:ext cx="42" cy="60"/>
                      <a:chOff x="2155" y="2445"/>
                      <a:chExt cx="42" cy="60"/>
                    </a:xfrm>
                  </p:grpSpPr>
                  <p:grpSp>
                    <p:nvGrpSpPr>
                      <p:cNvPr id="64816" name="Group 19"/>
                      <p:cNvGrpSpPr>
                        <a:grpSpLocks/>
                      </p:cNvGrpSpPr>
                      <p:nvPr/>
                    </p:nvGrpSpPr>
                    <p:grpSpPr bwMode="auto">
                      <a:xfrm>
                        <a:off x="2155" y="2468"/>
                        <a:ext cx="42" cy="37"/>
                        <a:chOff x="2155" y="2468"/>
                        <a:chExt cx="42" cy="37"/>
                      </a:xfrm>
                    </p:grpSpPr>
                    <p:grpSp>
                      <p:nvGrpSpPr>
                        <p:cNvPr id="64817" name="Group 20"/>
                        <p:cNvGrpSpPr>
                          <a:grpSpLocks/>
                        </p:cNvGrpSpPr>
                        <p:nvPr/>
                      </p:nvGrpSpPr>
                      <p:grpSpPr bwMode="auto">
                        <a:xfrm>
                          <a:off x="2155" y="2479"/>
                          <a:ext cx="42" cy="26"/>
                          <a:chOff x="2155" y="2479"/>
                          <a:chExt cx="42" cy="26"/>
                        </a:xfrm>
                      </p:grpSpPr>
                      <p:grpSp>
                        <p:nvGrpSpPr>
                          <p:cNvPr id="64818" name="Group 21"/>
                          <p:cNvGrpSpPr>
                            <a:grpSpLocks/>
                          </p:cNvGrpSpPr>
                          <p:nvPr/>
                        </p:nvGrpSpPr>
                        <p:grpSpPr bwMode="auto">
                          <a:xfrm>
                            <a:off x="2155" y="2485"/>
                            <a:ext cx="42" cy="20"/>
                            <a:chOff x="2155" y="2485"/>
                            <a:chExt cx="42" cy="20"/>
                          </a:xfrm>
                        </p:grpSpPr>
                        <p:sp>
                          <p:nvSpPr>
                            <p:cNvPr id="64534" name="Freeform 22"/>
                            <p:cNvSpPr>
                              <a:spLocks/>
                            </p:cNvSpPr>
                            <p:nvPr/>
                          </p:nvSpPr>
                          <p:spPr bwMode="auto">
                            <a:xfrm>
                              <a:off x="2155" y="248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35" name="Freeform 23"/>
                            <p:cNvSpPr>
                              <a:spLocks/>
                            </p:cNvSpPr>
                            <p:nvPr/>
                          </p:nvSpPr>
                          <p:spPr bwMode="auto">
                            <a:xfrm>
                              <a:off x="2155" y="248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21" name="Group 24"/>
                          <p:cNvGrpSpPr>
                            <a:grpSpLocks/>
                          </p:cNvGrpSpPr>
                          <p:nvPr/>
                        </p:nvGrpSpPr>
                        <p:grpSpPr bwMode="auto">
                          <a:xfrm>
                            <a:off x="2155" y="2479"/>
                            <a:ext cx="42" cy="20"/>
                            <a:chOff x="2155" y="2479"/>
                            <a:chExt cx="42" cy="20"/>
                          </a:xfrm>
                        </p:grpSpPr>
                        <p:sp>
                          <p:nvSpPr>
                            <p:cNvPr id="64537" name="Freeform 25"/>
                            <p:cNvSpPr>
                              <a:spLocks/>
                            </p:cNvSpPr>
                            <p:nvPr/>
                          </p:nvSpPr>
                          <p:spPr bwMode="auto">
                            <a:xfrm>
                              <a:off x="2155" y="248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38" name="Freeform 26"/>
                            <p:cNvSpPr>
                              <a:spLocks/>
                            </p:cNvSpPr>
                            <p:nvPr/>
                          </p:nvSpPr>
                          <p:spPr bwMode="auto">
                            <a:xfrm>
                              <a:off x="2155" y="247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824" name="Group 27"/>
                        <p:cNvGrpSpPr>
                          <a:grpSpLocks/>
                        </p:cNvGrpSpPr>
                        <p:nvPr/>
                      </p:nvGrpSpPr>
                      <p:grpSpPr bwMode="auto">
                        <a:xfrm>
                          <a:off x="2155" y="2468"/>
                          <a:ext cx="42" cy="25"/>
                          <a:chOff x="2155" y="2468"/>
                          <a:chExt cx="42" cy="25"/>
                        </a:xfrm>
                      </p:grpSpPr>
                      <p:grpSp>
                        <p:nvGrpSpPr>
                          <p:cNvPr id="64825" name="Group 28"/>
                          <p:cNvGrpSpPr>
                            <a:grpSpLocks/>
                          </p:cNvGrpSpPr>
                          <p:nvPr/>
                        </p:nvGrpSpPr>
                        <p:grpSpPr bwMode="auto">
                          <a:xfrm>
                            <a:off x="2155" y="2474"/>
                            <a:ext cx="42" cy="19"/>
                            <a:chOff x="2155" y="2474"/>
                            <a:chExt cx="42" cy="19"/>
                          </a:xfrm>
                        </p:grpSpPr>
                        <p:sp>
                          <p:nvSpPr>
                            <p:cNvPr id="64541" name="Freeform 29"/>
                            <p:cNvSpPr>
                              <a:spLocks/>
                            </p:cNvSpPr>
                            <p:nvPr/>
                          </p:nvSpPr>
                          <p:spPr bwMode="auto">
                            <a:xfrm>
                              <a:off x="2155" y="247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42" name="Freeform 30"/>
                            <p:cNvSpPr>
                              <a:spLocks/>
                            </p:cNvSpPr>
                            <p:nvPr/>
                          </p:nvSpPr>
                          <p:spPr bwMode="auto">
                            <a:xfrm>
                              <a:off x="2155" y="247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28" name="Group 31"/>
                          <p:cNvGrpSpPr>
                            <a:grpSpLocks/>
                          </p:cNvGrpSpPr>
                          <p:nvPr/>
                        </p:nvGrpSpPr>
                        <p:grpSpPr bwMode="auto">
                          <a:xfrm>
                            <a:off x="2155" y="2468"/>
                            <a:ext cx="42" cy="20"/>
                            <a:chOff x="2155" y="2468"/>
                            <a:chExt cx="42" cy="20"/>
                          </a:xfrm>
                        </p:grpSpPr>
                        <p:sp>
                          <p:nvSpPr>
                            <p:cNvPr id="64544" name="Freeform 32"/>
                            <p:cNvSpPr>
                              <a:spLocks/>
                            </p:cNvSpPr>
                            <p:nvPr/>
                          </p:nvSpPr>
                          <p:spPr bwMode="auto">
                            <a:xfrm>
                              <a:off x="2155" y="247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45" name="Freeform 33"/>
                            <p:cNvSpPr>
                              <a:spLocks/>
                            </p:cNvSpPr>
                            <p:nvPr/>
                          </p:nvSpPr>
                          <p:spPr bwMode="auto">
                            <a:xfrm>
                              <a:off x="2155" y="246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4831" name="Group 34"/>
                      <p:cNvGrpSpPr>
                        <a:grpSpLocks/>
                      </p:cNvGrpSpPr>
                      <p:nvPr/>
                    </p:nvGrpSpPr>
                    <p:grpSpPr bwMode="auto">
                      <a:xfrm>
                        <a:off x="2155" y="2445"/>
                        <a:ext cx="42" cy="37"/>
                        <a:chOff x="2155" y="2445"/>
                        <a:chExt cx="42" cy="37"/>
                      </a:xfrm>
                    </p:grpSpPr>
                    <p:grpSp>
                      <p:nvGrpSpPr>
                        <p:cNvPr id="64832" name="Group 35"/>
                        <p:cNvGrpSpPr>
                          <a:grpSpLocks/>
                        </p:cNvGrpSpPr>
                        <p:nvPr/>
                      </p:nvGrpSpPr>
                      <p:grpSpPr bwMode="auto">
                        <a:xfrm>
                          <a:off x="2155" y="2457"/>
                          <a:ext cx="42" cy="25"/>
                          <a:chOff x="2155" y="2457"/>
                          <a:chExt cx="42" cy="25"/>
                        </a:xfrm>
                      </p:grpSpPr>
                      <p:grpSp>
                        <p:nvGrpSpPr>
                          <p:cNvPr id="64833" name="Group 36"/>
                          <p:cNvGrpSpPr>
                            <a:grpSpLocks/>
                          </p:cNvGrpSpPr>
                          <p:nvPr/>
                        </p:nvGrpSpPr>
                        <p:grpSpPr bwMode="auto">
                          <a:xfrm>
                            <a:off x="2155" y="2462"/>
                            <a:ext cx="42" cy="20"/>
                            <a:chOff x="2155" y="2462"/>
                            <a:chExt cx="42" cy="20"/>
                          </a:xfrm>
                        </p:grpSpPr>
                        <p:sp>
                          <p:nvSpPr>
                            <p:cNvPr id="64549" name="Freeform 37"/>
                            <p:cNvSpPr>
                              <a:spLocks/>
                            </p:cNvSpPr>
                            <p:nvPr/>
                          </p:nvSpPr>
                          <p:spPr bwMode="auto">
                            <a:xfrm>
                              <a:off x="2155" y="246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50" name="Freeform 38"/>
                            <p:cNvSpPr>
                              <a:spLocks/>
                            </p:cNvSpPr>
                            <p:nvPr/>
                          </p:nvSpPr>
                          <p:spPr bwMode="auto">
                            <a:xfrm>
                              <a:off x="2155" y="246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34" name="Group 39"/>
                          <p:cNvGrpSpPr>
                            <a:grpSpLocks/>
                          </p:cNvGrpSpPr>
                          <p:nvPr/>
                        </p:nvGrpSpPr>
                        <p:grpSpPr bwMode="auto">
                          <a:xfrm>
                            <a:off x="2155" y="2457"/>
                            <a:ext cx="42" cy="19"/>
                            <a:chOff x="2155" y="2457"/>
                            <a:chExt cx="42" cy="19"/>
                          </a:xfrm>
                        </p:grpSpPr>
                        <p:sp>
                          <p:nvSpPr>
                            <p:cNvPr id="64552" name="Freeform 40"/>
                            <p:cNvSpPr>
                              <a:spLocks/>
                            </p:cNvSpPr>
                            <p:nvPr/>
                          </p:nvSpPr>
                          <p:spPr bwMode="auto">
                            <a:xfrm>
                              <a:off x="2155" y="245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53" name="Freeform 41"/>
                            <p:cNvSpPr>
                              <a:spLocks/>
                            </p:cNvSpPr>
                            <p:nvPr/>
                          </p:nvSpPr>
                          <p:spPr bwMode="auto">
                            <a:xfrm>
                              <a:off x="2155" y="245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837" name="Group 42"/>
                        <p:cNvGrpSpPr>
                          <a:grpSpLocks/>
                        </p:cNvGrpSpPr>
                        <p:nvPr/>
                      </p:nvGrpSpPr>
                      <p:grpSpPr bwMode="auto">
                        <a:xfrm>
                          <a:off x="2155" y="2445"/>
                          <a:ext cx="42" cy="26"/>
                          <a:chOff x="2155" y="2445"/>
                          <a:chExt cx="42" cy="26"/>
                        </a:xfrm>
                      </p:grpSpPr>
                      <p:grpSp>
                        <p:nvGrpSpPr>
                          <p:cNvPr id="64840" name="Group 43"/>
                          <p:cNvGrpSpPr>
                            <a:grpSpLocks/>
                          </p:cNvGrpSpPr>
                          <p:nvPr/>
                        </p:nvGrpSpPr>
                        <p:grpSpPr bwMode="auto">
                          <a:xfrm>
                            <a:off x="2155" y="2451"/>
                            <a:ext cx="42" cy="20"/>
                            <a:chOff x="2155" y="2451"/>
                            <a:chExt cx="42" cy="20"/>
                          </a:xfrm>
                        </p:grpSpPr>
                        <p:sp>
                          <p:nvSpPr>
                            <p:cNvPr id="64556" name="Freeform 44"/>
                            <p:cNvSpPr>
                              <a:spLocks/>
                            </p:cNvSpPr>
                            <p:nvPr/>
                          </p:nvSpPr>
                          <p:spPr bwMode="auto">
                            <a:xfrm>
                              <a:off x="2155" y="245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57" name="Freeform 45"/>
                            <p:cNvSpPr>
                              <a:spLocks/>
                            </p:cNvSpPr>
                            <p:nvPr/>
                          </p:nvSpPr>
                          <p:spPr bwMode="auto">
                            <a:xfrm>
                              <a:off x="2155" y="245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41" name="Group 46"/>
                          <p:cNvGrpSpPr>
                            <a:grpSpLocks/>
                          </p:cNvGrpSpPr>
                          <p:nvPr/>
                        </p:nvGrpSpPr>
                        <p:grpSpPr bwMode="auto">
                          <a:xfrm>
                            <a:off x="2155" y="2445"/>
                            <a:ext cx="42" cy="20"/>
                            <a:chOff x="2155" y="2445"/>
                            <a:chExt cx="42" cy="20"/>
                          </a:xfrm>
                        </p:grpSpPr>
                        <p:sp>
                          <p:nvSpPr>
                            <p:cNvPr id="64559" name="Freeform 47"/>
                            <p:cNvSpPr>
                              <a:spLocks/>
                            </p:cNvSpPr>
                            <p:nvPr/>
                          </p:nvSpPr>
                          <p:spPr bwMode="auto">
                            <a:xfrm>
                              <a:off x="2155" y="244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60" name="Freeform 48"/>
                            <p:cNvSpPr>
                              <a:spLocks/>
                            </p:cNvSpPr>
                            <p:nvPr/>
                          </p:nvSpPr>
                          <p:spPr bwMode="auto">
                            <a:xfrm>
                              <a:off x="2155" y="244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nvGrpSpPr>
                    <p:cNvPr id="64844" name="Group 49"/>
                    <p:cNvGrpSpPr>
                      <a:grpSpLocks/>
                    </p:cNvGrpSpPr>
                    <p:nvPr/>
                  </p:nvGrpSpPr>
                  <p:grpSpPr bwMode="auto">
                    <a:xfrm>
                      <a:off x="2155" y="2400"/>
                      <a:ext cx="42" cy="60"/>
                      <a:chOff x="2155" y="2400"/>
                      <a:chExt cx="42" cy="60"/>
                    </a:xfrm>
                  </p:grpSpPr>
                  <p:grpSp>
                    <p:nvGrpSpPr>
                      <p:cNvPr id="64847" name="Group 50"/>
                      <p:cNvGrpSpPr>
                        <a:grpSpLocks/>
                      </p:cNvGrpSpPr>
                      <p:nvPr/>
                    </p:nvGrpSpPr>
                    <p:grpSpPr bwMode="auto">
                      <a:xfrm>
                        <a:off x="2155" y="2423"/>
                        <a:ext cx="42" cy="37"/>
                        <a:chOff x="2155" y="2423"/>
                        <a:chExt cx="42" cy="37"/>
                      </a:xfrm>
                    </p:grpSpPr>
                    <p:grpSp>
                      <p:nvGrpSpPr>
                        <p:cNvPr id="64848" name="Group 51"/>
                        <p:cNvGrpSpPr>
                          <a:grpSpLocks/>
                        </p:cNvGrpSpPr>
                        <p:nvPr/>
                      </p:nvGrpSpPr>
                      <p:grpSpPr bwMode="auto">
                        <a:xfrm>
                          <a:off x="2155" y="2434"/>
                          <a:ext cx="42" cy="26"/>
                          <a:chOff x="2155" y="2434"/>
                          <a:chExt cx="42" cy="26"/>
                        </a:xfrm>
                      </p:grpSpPr>
                      <p:grpSp>
                        <p:nvGrpSpPr>
                          <p:cNvPr id="64849" name="Group 52"/>
                          <p:cNvGrpSpPr>
                            <a:grpSpLocks/>
                          </p:cNvGrpSpPr>
                          <p:nvPr/>
                        </p:nvGrpSpPr>
                        <p:grpSpPr bwMode="auto">
                          <a:xfrm>
                            <a:off x="2155" y="2440"/>
                            <a:ext cx="42" cy="20"/>
                            <a:chOff x="2155" y="2440"/>
                            <a:chExt cx="42" cy="20"/>
                          </a:xfrm>
                        </p:grpSpPr>
                        <p:sp>
                          <p:nvSpPr>
                            <p:cNvPr id="64565" name="Freeform 53"/>
                            <p:cNvSpPr>
                              <a:spLocks/>
                            </p:cNvSpPr>
                            <p:nvPr/>
                          </p:nvSpPr>
                          <p:spPr bwMode="auto">
                            <a:xfrm>
                              <a:off x="2155" y="244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66" name="Freeform 54"/>
                            <p:cNvSpPr>
                              <a:spLocks/>
                            </p:cNvSpPr>
                            <p:nvPr/>
                          </p:nvSpPr>
                          <p:spPr bwMode="auto">
                            <a:xfrm>
                              <a:off x="2155" y="244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52" name="Group 55"/>
                          <p:cNvGrpSpPr>
                            <a:grpSpLocks/>
                          </p:cNvGrpSpPr>
                          <p:nvPr/>
                        </p:nvGrpSpPr>
                        <p:grpSpPr bwMode="auto">
                          <a:xfrm>
                            <a:off x="2155" y="2434"/>
                            <a:ext cx="42" cy="20"/>
                            <a:chOff x="2155" y="2434"/>
                            <a:chExt cx="42" cy="20"/>
                          </a:xfrm>
                        </p:grpSpPr>
                        <p:sp>
                          <p:nvSpPr>
                            <p:cNvPr id="64568" name="Freeform 56"/>
                            <p:cNvSpPr>
                              <a:spLocks/>
                            </p:cNvSpPr>
                            <p:nvPr/>
                          </p:nvSpPr>
                          <p:spPr bwMode="auto">
                            <a:xfrm>
                              <a:off x="2155" y="243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69" name="Freeform 57"/>
                            <p:cNvSpPr>
                              <a:spLocks/>
                            </p:cNvSpPr>
                            <p:nvPr/>
                          </p:nvSpPr>
                          <p:spPr bwMode="auto">
                            <a:xfrm>
                              <a:off x="2155" y="243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855" name="Group 58"/>
                        <p:cNvGrpSpPr>
                          <a:grpSpLocks/>
                        </p:cNvGrpSpPr>
                        <p:nvPr/>
                      </p:nvGrpSpPr>
                      <p:grpSpPr bwMode="auto">
                        <a:xfrm>
                          <a:off x="2155" y="2423"/>
                          <a:ext cx="42" cy="24"/>
                          <a:chOff x="2155" y="2423"/>
                          <a:chExt cx="42" cy="24"/>
                        </a:xfrm>
                      </p:grpSpPr>
                      <p:grpSp>
                        <p:nvGrpSpPr>
                          <p:cNvPr id="64856" name="Group 59"/>
                          <p:cNvGrpSpPr>
                            <a:grpSpLocks/>
                          </p:cNvGrpSpPr>
                          <p:nvPr/>
                        </p:nvGrpSpPr>
                        <p:grpSpPr bwMode="auto">
                          <a:xfrm>
                            <a:off x="2155" y="2428"/>
                            <a:ext cx="42" cy="19"/>
                            <a:chOff x="2155" y="2428"/>
                            <a:chExt cx="42" cy="19"/>
                          </a:xfrm>
                        </p:grpSpPr>
                        <p:sp>
                          <p:nvSpPr>
                            <p:cNvPr id="64572" name="Freeform 60"/>
                            <p:cNvSpPr>
                              <a:spLocks/>
                            </p:cNvSpPr>
                            <p:nvPr/>
                          </p:nvSpPr>
                          <p:spPr bwMode="auto">
                            <a:xfrm>
                              <a:off x="2155" y="243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73" name="Freeform 61"/>
                            <p:cNvSpPr>
                              <a:spLocks/>
                            </p:cNvSpPr>
                            <p:nvPr/>
                          </p:nvSpPr>
                          <p:spPr bwMode="auto">
                            <a:xfrm>
                              <a:off x="2155" y="242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59" name="Group 62"/>
                          <p:cNvGrpSpPr>
                            <a:grpSpLocks/>
                          </p:cNvGrpSpPr>
                          <p:nvPr/>
                        </p:nvGrpSpPr>
                        <p:grpSpPr bwMode="auto">
                          <a:xfrm>
                            <a:off x="2155" y="2423"/>
                            <a:ext cx="42" cy="20"/>
                            <a:chOff x="2155" y="2423"/>
                            <a:chExt cx="42" cy="20"/>
                          </a:xfrm>
                        </p:grpSpPr>
                        <p:sp>
                          <p:nvSpPr>
                            <p:cNvPr id="64575" name="Freeform 63"/>
                            <p:cNvSpPr>
                              <a:spLocks/>
                            </p:cNvSpPr>
                            <p:nvPr/>
                          </p:nvSpPr>
                          <p:spPr bwMode="auto">
                            <a:xfrm>
                              <a:off x="2155" y="242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76" name="Freeform 64"/>
                            <p:cNvSpPr>
                              <a:spLocks/>
                            </p:cNvSpPr>
                            <p:nvPr/>
                          </p:nvSpPr>
                          <p:spPr bwMode="auto">
                            <a:xfrm>
                              <a:off x="2155" y="242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4862" name="Group 65"/>
                      <p:cNvGrpSpPr>
                        <a:grpSpLocks/>
                      </p:cNvGrpSpPr>
                      <p:nvPr/>
                    </p:nvGrpSpPr>
                    <p:grpSpPr bwMode="auto">
                      <a:xfrm>
                        <a:off x="2155" y="2400"/>
                        <a:ext cx="42" cy="37"/>
                        <a:chOff x="2155" y="2400"/>
                        <a:chExt cx="42" cy="37"/>
                      </a:xfrm>
                    </p:grpSpPr>
                    <p:grpSp>
                      <p:nvGrpSpPr>
                        <p:cNvPr id="64867" name="Group 66"/>
                        <p:cNvGrpSpPr>
                          <a:grpSpLocks/>
                        </p:cNvGrpSpPr>
                        <p:nvPr/>
                      </p:nvGrpSpPr>
                      <p:grpSpPr bwMode="auto">
                        <a:xfrm>
                          <a:off x="2155" y="2411"/>
                          <a:ext cx="42" cy="26"/>
                          <a:chOff x="2155" y="2411"/>
                          <a:chExt cx="42" cy="26"/>
                        </a:xfrm>
                      </p:grpSpPr>
                      <p:grpSp>
                        <p:nvGrpSpPr>
                          <p:cNvPr id="64870" name="Group 67"/>
                          <p:cNvGrpSpPr>
                            <a:grpSpLocks/>
                          </p:cNvGrpSpPr>
                          <p:nvPr/>
                        </p:nvGrpSpPr>
                        <p:grpSpPr bwMode="auto">
                          <a:xfrm>
                            <a:off x="2155" y="2417"/>
                            <a:ext cx="42" cy="20"/>
                            <a:chOff x="2155" y="2417"/>
                            <a:chExt cx="42" cy="20"/>
                          </a:xfrm>
                        </p:grpSpPr>
                        <p:sp>
                          <p:nvSpPr>
                            <p:cNvPr id="64580" name="Freeform 68"/>
                            <p:cNvSpPr>
                              <a:spLocks/>
                            </p:cNvSpPr>
                            <p:nvPr/>
                          </p:nvSpPr>
                          <p:spPr bwMode="auto">
                            <a:xfrm>
                              <a:off x="2155" y="242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81" name="Freeform 69"/>
                            <p:cNvSpPr>
                              <a:spLocks/>
                            </p:cNvSpPr>
                            <p:nvPr/>
                          </p:nvSpPr>
                          <p:spPr bwMode="auto">
                            <a:xfrm>
                              <a:off x="2155" y="241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73" name="Group 70"/>
                          <p:cNvGrpSpPr>
                            <a:grpSpLocks/>
                          </p:cNvGrpSpPr>
                          <p:nvPr/>
                        </p:nvGrpSpPr>
                        <p:grpSpPr bwMode="auto">
                          <a:xfrm>
                            <a:off x="2155" y="2411"/>
                            <a:ext cx="42" cy="20"/>
                            <a:chOff x="2155" y="2411"/>
                            <a:chExt cx="42" cy="20"/>
                          </a:xfrm>
                        </p:grpSpPr>
                        <p:sp>
                          <p:nvSpPr>
                            <p:cNvPr id="64583" name="Freeform 71"/>
                            <p:cNvSpPr>
                              <a:spLocks/>
                            </p:cNvSpPr>
                            <p:nvPr/>
                          </p:nvSpPr>
                          <p:spPr bwMode="auto">
                            <a:xfrm>
                              <a:off x="2155" y="241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84" name="Freeform 72"/>
                            <p:cNvSpPr>
                              <a:spLocks/>
                            </p:cNvSpPr>
                            <p:nvPr/>
                          </p:nvSpPr>
                          <p:spPr bwMode="auto">
                            <a:xfrm>
                              <a:off x="2155" y="241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874" name="Group 73"/>
                        <p:cNvGrpSpPr>
                          <a:grpSpLocks/>
                        </p:cNvGrpSpPr>
                        <p:nvPr/>
                      </p:nvGrpSpPr>
                      <p:grpSpPr bwMode="auto">
                        <a:xfrm>
                          <a:off x="2155" y="2400"/>
                          <a:ext cx="42" cy="25"/>
                          <a:chOff x="2155" y="2400"/>
                          <a:chExt cx="42" cy="25"/>
                        </a:xfrm>
                      </p:grpSpPr>
                      <p:grpSp>
                        <p:nvGrpSpPr>
                          <p:cNvPr id="64880" name="Group 74"/>
                          <p:cNvGrpSpPr>
                            <a:grpSpLocks/>
                          </p:cNvGrpSpPr>
                          <p:nvPr/>
                        </p:nvGrpSpPr>
                        <p:grpSpPr bwMode="auto">
                          <a:xfrm>
                            <a:off x="2155" y="2405"/>
                            <a:ext cx="42" cy="20"/>
                            <a:chOff x="2155" y="2405"/>
                            <a:chExt cx="42" cy="20"/>
                          </a:xfrm>
                        </p:grpSpPr>
                        <p:sp>
                          <p:nvSpPr>
                            <p:cNvPr id="64587" name="Freeform 75"/>
                            <p:cNvSpPr>
                              <a:spLocks/>
                            </p:cNvSpPr>
                            <p:nvPr/>
                          </p:nvSpPr>
                          <p:spPr bwMode="auto">
                            <a:xfrm>
                              <a:off x="2155" y="240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88" name="Freeform 76"/>
                            <p:cNvSpPr>
                              <a:spLocks/>
                            </p:cNvSpPr>
                            <p:nvPr/>
                          </p:nvSpPr>
                          <p:spPr bwMode="auto">
                            <a:xfrm>
                              <a:off x="2155" y="240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81" name="Group 77"/>
                          <p:cNvGrpSpPr>
                            <a:grpSpLocks/>
                          </p:cNvGrpSpPr>
                          <p:nvPr/>
                        </p:nvGrpSpPr>
                        <p:grpSpPr bwMode="auto">
                          <a:xfrm>
                            <a:off x="2155" y="2400"/>
                            <a:ext cx="42" cy="20"/>
                            <a:chOff x="2155" y="2400"/>
                            <a:chExt cx="42" cy="20"/>
                          </a:xfrm>
                        </p:grpSpPr>
                        <p:sp>
                          <p:nvSpPr>
                            <p:cNvPr id="64590" name="Freeform 78"/>
                            <p:cNvSpPr>
                              <a:spLocks/>
                            </p:cNvSpPr>
                            <p:nvPr/>
                          </p:nvSpPr>
                          <p:spPr bwMode="auto">
                            <a:xfrm>
                              <a:off x="2155" y="240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91" name="Freeform 79"/>
                            <p:cNvSpPr>
                              <a:spLocks/>
                            </p:cNvSpPr>
                            <p:nvPr/>
                          </p:nvSpPr>
                          <p:spPr bwMode="auto">
                            <a:xfrm>
                              <a:off x="2155" y="240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grpSp>
                <p:nvGrpSpPr>
                  <p:cNvPr id="64882" name="Group 80"/>
                  <p:cNvGrpSpPr>
                    <a:grpSpLocks/>
                  </p:cNvGrpSpPr>
                  <p:nvPr/>
                </p:nvGrpSpPr>
                <p:grpSpPr bwMode="auto">
                  <a:xfrm>
                    <a:off x="2155" y="2309"/>
                    <a:ext cx="42" cy="105"/>
                    <a:chOff x="2155" y="2309"/>
                    <a:chExt cx="42" cy="105"/>
                  </a:xfrm>
                </p:grpSpPr>
                <p:grpSp>
                  <p:nvGrpSpPr>
                    <p:cNvPr id="64883" name="Group 81"/>
                    <p:cNvGrpSpPr>
                      <a:grpSpLocks/>
                    </p:cNvGrpSpPr>
                    <p:nvPr/>
                  </p:nvGrpSpPr>
                  <p:grpSpPr bwMode="auto">
                    <a:xfrm>
                      <a:off x="2155" y="2355"/>
                      <a:ext cx="42" cy="59"/>
                      <a:chOff x="2155" y="2355"/>
                      <a:chExt cx="42" cy="59"/>
                    </a:xfrm>
                  </p:grpSpPr>
                  <p:grpSp>
                    <p:nvGrpSpPr>
                      <p:cNvPr id="64886" name="Group 82"/>
                      <p:cNvGrpSpPr>
                        <a:grpSpLocks/>
                      </p:cNvGrpSpPr>
                      <p:nvPr/>
                    </p:nvGrpSpPr>
                    <p:grpSpPr bwMode="auto">
                      <a:xfrm>
                        <a:off x="2155" y="2377"/>
                        <a:ext cx="42" cy="37"/>
                        <a:chOff x="2155" y="2377"/>
                        <a:chExt cx="42" cy="37"/>
                      </a:xfrm>
                    </p:grpSpPr>
                    <p:grpSp>
                      <p:nvGrpSpPr>
                        <p:cNvPr id="64889" name="Group 83"/>
                        <p:cNvGrpSpPr>
                          <a:grpSpLocks/>
                        </p:cNvGrpSpPr>
                        <p:nvPr/>
                      </p:nvGrpSpPr>
                      <p:grpSpPr bwMode="auto">
                        <a:xfrm>
                          <a:off x="2155" y="2388"/>
                          <a:ext cx="42" cy="26"/>
                          <a:chOff x="2155" y="2388"/>
                          <a:chExt cx="42" cy="26"/>
                        </a:xfrm>
                      </p:grpSpPr>
                      <p:grpSp>
                        <p:nvGrpSpPr>
                          <p:cNvPr id="64890" name="Group 84"/>
                          <p:cNvGrpSpPr>
                            <a:grpSpLocks/>
                          </p:cNvGrpSpPr>
                          <p:nvPr/>
                        </p:nvGrpSpPr>
                        <p:grpSpPr bwMode="auto">
                          <a:xfrm>
                            <a:off x="2155" y="2394"/>
                            <a:ext cx="42" cy="20"/>
                            <a:chOff x="2155" y="2394"/>
                            <a:chExt cx="42" cy="20"/>
                          </a:xfrm>
                        </p:grpSpPr>
                        <p:sp>
                          <p:nvSpPr>
                            <p:cNvPr id="64597" name="Freeform 85"/>
                            <p:cNvSpPr>
                              <a:spLocks/>
                            </p:cNvSpPr>
                            <p:nvPr/>
                          </p:nvSpPr>
                          <p:spPr bwMode="auto">
                            <a:xfrm>
                              <a:off x="2155" y="239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598" name="Freeform 86"/>
                            <p:cNvSpPr>
                              <a:spLocks/>
                            </p:cNvSpPr>
                            <p:nvPr/>
                          </p:nvSpPr>
                          <p:spPr bwMode="auto">
                            <a:xfrm>
                              <a:off x="2155" y="239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93" name="Group 87"/>
                          <p:cNvGrpSpPr>
                            <a:grpSpLocks/>
                          </p:cNvGrpSpPr>
                          <p:nvPr/>
                        </p:nvGrpSpPr>
                        <p:grpSpPr bwMode="auto">
                          <a:xfrm>
                            <a:off x="2155" y="2388"/>
                            <a:ext cx="42" cy="20"/>
                            <a:chOff x="2155" y="2388"/>
                            <a:chExt cx="42" cy="20"/>
                          </a:xfrm>
                        </p:grpSpPr>
                        <p:sp>
                          <p:nvSpPr>
                            <p:cNvPr id="64600" name="Freeform 88"/>
                            <p:cNvSpPr>
                              <a:spLocks/>
                            </p:cNvSpPr>
                            <p:nvPr/>
                          </p:nvSpPr>
                          <p:spPr bwMode="auto">
                            <a:xfrm>
                              <a:off x="2155" y="239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01" name="Freeform 89"/>
                            <p:cNvSpPr>
                              <a:spLocks/>
                            </p:cNvSpPr>
                            <p:nvPr/>
                          </p:nvSpPr>
                          <p:spPr bwMode="auto">
                            <a:xfrm>
                              <a:off x="2155" y="238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896" name="Group 90"/>
                        <p:cNvGrpSpPr>
                          <a:grpSpLocks/>
                        </p:cNvGrpSpPr>
                        <p:nvPr/>
                      </p:nvGrpSpPr>
                      <p:grpSpPr bwMode="auto">
                        <a:xfrm>
                          <a:off x="2155" y="2377"/>
                          <a:ext cx="42" cy="25"/>
                          <a:chOff x="2155" y="2377"/>
                          <a:chExt cx="42" cy="25"/>
                        </a:xfrm>
                      </p:grpSpPr>
                      <p:grpSp>
                        <p:nvGrpSpPr>
                          <p:cNvPr id="64897" name="Group 91"/>
                          <p:cNvGrpSpPr>
                            <a:grpSpLocks/>
                          </p:cNvGrpSpPr>
                          <p:nvPr/>
                        </p:nvGrpSpPr>
                        <p:grpSpPr bwMode="auto">
                          <a:xfrm>
                            <a:off x="2155" y="2383"/>
                            <a:ext cx="42" cy="19"/>
                            <a:chOff x="2155" y="2383"/>
                            <a:chExt cx="42" cy="19"/>
                          </a:xfrm>
                        </p:grpSpPr>
                        <p:sp>
                          <p:nvSpPr>
                            <p:cNvPr id="64604" name="Freeform 92"/>
                            <p:cNvSpPr>
                              <a:spLocks/>
                            </p:cNvSpPr>
                            <p:nvPr/>
                          </p:nvSpPr>
                          <p:spPr bwMode="auto">
                            <a:xfrm>
                              <a:off x="2155" y="238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05" name="Freeform 93"/>
                            <p:cNvSpPr>
                              <a:spLocks/>
                            </p:cNvSpPr>
                            <p:nvPr/>
                          </p:nvSpPr>
                          <p:spPr bwMode="auto">
                            <a:xfrm>
                              <a:off x="2155" y="238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898" name="Group 94"/>
                          <p:cNvGrpSpPr>
                            <a:grpSpLocks/>
                          </p:cNvGrpSpPr>
                          <p:nvPr/>
                        </p:nvGrpSpPr>
                        <p:grpSpPr bwMode="auto">
                          <a:xfrm>
                            <a:off x="2155" y="2377"/>
                            <a:ext cx="42" cy="20"/>
                            <a:chOff x="2155" y="2377"/>
                            <a:chExt cx="42" cy="20"/>
                          </a:xfrm>
                        </p:grpSpPr>
                        <p:sp>
                          <p:nvSpPr>
                            <p:cNvPr id="64607" name="Freeform 95"/>
                            <p:cNvSpPr>
                              <a:spLocks/>
                            </p:cNvSpPr>
                            <p:nvPr/>
                          </p:nvSpPr>
                          <p:spPr bwMode="auto">
                            <a:xfrm>
                              <a:off x="2155" y="238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08" name="Freeform 96"/>
                            <p:cNvSpPr>
                              <a:spLocks/>
                            </p:cNvSpPr>
                            <p:nvPr/>
                          </p:nvSpPr>
                          <p:spPr bwMode="auto">
                            <a:xfrm>
                              <a:off x="2155" y="237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4901" name="Group 97"/>
                      <p:cNvGrpSpPr>
                        <a:grpSpLocks/>
                      </p:cNvGrpSpPr>
                      <p:nvPr/>
                    </p:nvGrpSpPr>
                    <p:grpSpPr bwMode="auto">
                      <a:xfrm>
                        <a:off x="2155" y="2355"/>
                        <a:ext cx="42" cy="36"/>
                        <a:chOff x="2155" y="2355"/>
                        <a:chExt cx="42" cy="36"/>
                      </a:xfrm>
                    </p:grpSpPr>
                    <p:grpSp>
                      <p:nvGrpSpPr>
                        <p:cNvPr id="64904" name="Group 98"/>
                        <p:cNvGrpSpPr>
                          <a:grpSpLocks/>
                        </p:cNvGrpSpPr>
                        <p:nvPr/>
                      </p:nvGrpSpPr>
                      <p:grpSpPr bwMode="auto">
                        <a:xfrm>
                          <a:off x="2155" y="2366"/>
                          <a:ext cx="42" cy="25"/>
                          <a:chOff x="2155" y="2366"/>
                          <a:chExt cx="42" cy="25"/>
                        </a:xfrm>
                      </p:grpSpPr>
                      <p:grpSp>
                        <p:nvGrpSpPr>
                          <p:cNvPr id="64905" name="Group 99"/>
                          <p:cNvGrpSpPr>
                            <a:grpSpLocks/>
                          </p:cNvGrpSpPr>
                          <p:nvPr/>
                        </p:nvGrpSpPr>
                        <p:grpSpPr bwMode="auto">
                          <a:xfrm>
                            <a:off x="2155" y="2371"/>
                            <a:ext cx="42" cy="20"/>
                            <a:chOff x="2155" y="2371"/>
                            <a:chExt cx="42" cy="20"/>
                          </a:xfrm>
                        </p:grpSpPr>
                        <p:sp>
                          <p:nvSpPr>
                            <p:cNvPr id="64612" name="Freeform 100"/>
                            <p:cNvSpPr>
                              <a:spLocks/>
                            </p:cNvSpPr>
                            <p:nvPr/>
                          </p:nvSpPr>
                          <p:spPr bwMode="auto">
                            <a:xfrm>
                              <a:off x="2155" y="237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13" name="Freeform 101"/>
                            <p:cNvSpPr>
                              <a:spLocks/>
                            </p:cNvSpPr>
                            <p:nvPr/>
                          </p:nvSpPr>
                          <p:spPr bwMode="auto">
                            <a:xfrm>
                              <a:off x="2155" y="237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08" name="Group 102"/>
                          <p:cNvGrpSpPr>
                            <a:grpSpLocks/>
                          </p:cNvGrpSpPr>
                          <p:nvPr/>
                        </p:nvGrpSpPr>
                        <p:grpSpPr bwMode="auto">
                          <a:xfrm>
                            <a:off x="2155" y="2366"/>
                            <a:ext cx="42" cy="20"/>
                            <a:chOff x="2155" y="2366"/>
                            <a:chExt cx="42" cy="20"/>
                          </a:xfrm>
                        </p:grpSpPr>
                        <p:sp>
                          <p:nvSpPr>
                            <p:cNvPr id="64615" name="Freeform 103"/>
                            <p:cNvSpPr>
                              <a:spLocks/>
                            </p:cNvSpPr>
                            <p:nvPr/>
                          </p:nvSpPr>
                          <p:spPr bwMode="auto">
                            <a:xfrm>
                              <a:off x="2155" y="236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16" name="Freeform 104"/>
                            <p:cNvSpPr>
                              <a:spLocks/>
                            </p:cNvSpPr>
                            <p:nvPr/>
                          </p:nvSpPr>
                          <p:spPr bwMode="auto">
                            <a:xfrm>
                              <a:off x="2155" y="236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914" name="Group 105"/>
                        <p:cNvGrpSpPr>
                          <a:grpSpLocks/>
                        </p:cNvGrpSpPr>
                        <p:nvPr/>
                      </p:nvGrpSpPr>
                      <p:grpSpPr bwMode="auto">
                        <a:xfrm>
                          <a:off x="2155" y="2355"/>
                          <a:ext cx="42" cy="25"/>
                          <a:chOff x="2155" y="2355"/>
                          <a:chExt cx="42" cy="25"/>
                        </a:xfrm>
                      </p:grpSpPr>
                      <p:grpSp>
                        <p:nvGrpSpPr>
                          <p:cNvPr id="64915" name="Group 106"/>
                          <p:cNvGrpSpPr>
                            <a:grpSpLocks/>
                          </p:cNvGrpSpPr>
                          <p:nvPr/>
                        </p:nvGrpSpPr>
                        <p:grpSpPr bwMode="auto">
                          <a:xfrm>
                            <a:off x="2155" y="2360"/>
                            <a:ext cx="42" cy="20"/>
                            <a:chOff x="2155" y="2360"/>
                            <a:chExt cx="42" cy="20"/>
                          </a:xfrm>
                        </p:grpSpPr>
                        <p:sp>
                          <p:nvSpPr>
                            <p:cNvPr id="64619" name="Freeform 107"/>
                            <p:cNvSpPr>
                              <a:spLocks/>
                            </p:cNvSpPr>
                            <p:nvPr/>
                          </p:nvSpPr>
                          <p:spPr bwMode="auto">
                            <a:xfrm>
                              <a:off x="2155" y="236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20" name="Freeform 108"/>
                            <p:cNvSpPr>
                              <a:spLocks/>
                            </p:cNvSpPr>
                            <p:nvPr/>
                          </p:nvSpPr>
                          <p:spPr bwMode="auto">
                            <a:xfrm>
                              <a:off x="2155" y="2360"/>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18" name="Group 109"/>
                          <p:cNvGrpSpPr>
                            <a:grpSpLocks/>
                          </p:cNvGrpSpPr>
                          <p:nvPr/>
                        </p:nvGrpSpPr>
                        <p:grpSpPr bwMode="auto">
                          <a:xfrm>
                            <a:off x="2155" y="2355"/>
                            <a:ext cx="42" cy="19"/>
                            <a:chOff x="2155" y="2355"/>
                            <a:chExt cx="42" cy="19"/>
                          </a:xfrm>
                        </p:grpSpPr>
                        <p:sp>
                          <p:nvSpPr>
                            <p:cNvPr id="64622" name="Freeform 110"/>
                            <p:cNvSpPr>
                              <a:spLocks/>
                            </p:cNvSpPr>
                            <p:nvPr/>
                          </p:nvSpPr>
                          <p:spPr bwMode="auto">
                            <a:xfrm>
                              <a:off x="2155" y="235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23" name="Freeform 111"/>
                            <p:cNvSpPr>
                              <a:spLocks/>
                            </p:cNvSpPr>
                            <p:nvPr/>
                          </p:nvSpPr>
                          <p:spPr bwMode="auto">
                            <a:xfrm>
                              <a:off x="2155" y="235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nvGrpSpPr>
                    <p:cNvPr id="64921" name="Group 112"/>
                    <p:cNvGrpSpPr>
                      <a:grpSpLocks/>
                    </p:cNvGrpSpPr>
                    <p:nvPr/>
                  </p:nvGrpSpPr>
                  <p:grpSpPr bwMode="auto">
                    <a:xfrm>
                      <a:off x="2155" y="2309"/>
                      <a:ext cx="42" cy="60"/>
                      <a:chOff x="2155" y="2309"/>
                      <a:chExt cx="42" cy="60"/>
                    </a:xfrm>
                  </p:grpSpPr>
                  <p:grpSp>
                    <p:nvGrpSpPr>
                      <p:cNvPr id="64922" name="Group 113"/>
                      <p:cNvGrpSpPr>
                        <a:grpSpLocks/>
                      </p:cNvGrpSpPr>
                      <p:nvPr/>
                    </p:nvGrpSpPr>
                    <p:grpSpPr bwMode="auto">
                      <a:xfrm>
                        <a:off x="2155" y="2332"/>
                        <a:ext cx="42" cy="37"/>
                        <a:chOff x="2155" y="2332"/>
                        <a:chExt cx="42" cy="37"/>
                      </a:xfrm>
                    </p:grpSpPr>
                    <p:grpSp>
                      <p:nvGrpSpPr>
                        <p:cNvPr id="64927" name="Group 114"/>
                        <p:cNvGrpSpPr>
                          <a:grpSpLocks/>
                        </p:cNvGrpSpPr>
                        <p:nvPr/>
                      </p:nvGrpSpPr>
                      <p:grpSpPr bwMode="auto">
                        <a:xfrm>
                          <a:off x="2155" y="2343"/>
                          <a:ext cx="42" cy="26"/>
                          <a:chOff x="2155" y="2343"/>
                          <a:chExt cx="42" cy="26"/>
                        </a:xfrm>
                      </p:grpSpPr>
                      <p:grpSp>
                        <p:nvGrpSpPr>
                          <p:cNvPr id="64930" name="Group 115"/>
                          <p:cNvGrpSpPr>
                            <a:grpSpLocks/>
                          </p:cNvGrpSpPr>
                          <p:nvPr/>
                        </p:nvGrpSpPr>
                        <p:grpSpPr bwMode="auto">
                          <a:xfrm>
                            <a:off x="2155" y="2349"/>
                            <a:ext cx="42" cy="20"/>
                            <a:chOff x="2155" y="2349"/>
                            <a:chExt cx="42" cy="20"/>
                          </a:xfrm>
                        </p:grpSpPr>
                        <p:sp>
                          <p:nvSpPr>
                            <p:cNvPr id="64628" name="Freeform 116"/>
                            <p:cNvSpPr>
                              <a:spLocks/>
                            </p:cNvSpPr>
                            <p:nvPr/>
                          </p:nvSpPr>
                          <p:spPr bwMode="auto">
                            <a:xfrm>
                              <a:off x="2155" y="235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29" name="Freeform 117"/>
                            <p:cNvSpPr>
                              <a:spLocks/>
                            </p:cNvSpPr>
                            <p:nvPr/>
                          </p:nvSpPr>
                          <p:spPr bwMode="auto">
                            <a:xfrm>
                              <a:off x="2155" y="234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32" name="Group 118"/>
                          <p:cNvGrpSpPr>
                            <a:grpSpLocks/>
                          </p:cNvGrpSpPr>
                          <p:nvPr/>
                        </p:nvGrpSpPr>
                        <p:grpSpPr bwMode="auto">
                          <a:xfrm>
                            <a:off x="2155" y="2343"/>
                            <a:ext cx="42" cy="20"/>
                            <a:chOff x="2155" y="2343"/>
                            <a:chExt cx="42" cy="20"/>
                          </a:xfrm>
                        </p:grpSpPr>
                        <p:sp>
                          <p:nvSpPr>
                            <p:cNvPr id="64631" name="Freeform 119"/>
                            <p:cNvSpPr>
                              <a:spLocks/>
                            </p:cNvSpPr>
                            <p:nvPr/>
                          </p:nvSpPr>
                          <p:spPr bwMode="auto">
                            <a:xfrm>
                              <a:off x="2155" y="234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32" name="Freeform 120"/>
                            <p:cNvSpPr>
                              <a:spLocks/>
                            </p:cNvSpPr>
                            <p:nvPr/>
                          </p:nvSpPr>
                          <p:spPr bwMode="auto">
                            <a:xfrm>
                              <a:off x="2155" y="2343"/>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935" name="Group 121"/>
                        <p:cNvGrpSpPr>
                          <a:grpSpLocks/>
                        </p:cNvGrpSpPr>
                        <p:nvPr/>
                      </p:nvGrpSpPr>
                      <p:grpSpPr bwMode="auto">
                        <a:xfrm>
                          <a:off x="2155" y="2332"/>
                          <a:ext cx="42" cy="23"/>
                          <a:chOff x="2155" y="2332"/>
                          <a:chExt cx="42" cy="23"/>
                        </a:xfrm>
                      </p:grpSpPr>
                      <p:grpSp>
                        <p:nvGrpSpPr>
                          <p:cNvPr id="64938" name="Group 122"/>
                          <p:cNvGrpSpPr>
                            <a:grpSpLocks/>
                          </p:cNvGrpSpPr>
                          <p:nvPr/>
                        </p:nvGrpSpPr>
                        <p:grpSpPr bwMode="auto">
                          <a:xfrm>
                            <a:off x="2155" y="2338"/>
                            <a:ext cx="42" cy="17"/>
                            <a:chOff x="2155" y="2338"/>
                            <a:chExt cx="42" cy="17"/>
                          </a:xfrm>
                        </p:grpSpPr>
                        <p:sp>
                          <p:nvSpPr>
                            <p:cNvPr id="64635" name="Freeform 123"/>
                            <p:cNvSpPr>
                              <a:spLocks/>
                            </p:cNvSpPr>
                            <p:nvPr/>
                          </p:nvSpPr>
                          <p:spPr bwMode="auto">
                            <a:xfrm>
                              <a:off x="2155" y="2341"/>
                              <a:ext cx="42" cy="1"/>
                            </a:xfrm>
                            <a:custGeom>
                              <a:avLst/>
                              <a:gdLst/>
                              <a:ahLst/>
                              <a:cxnLst>
                                <a:cxn ang="0">
                                  <a:pos x="0" y="0"/>
                                </a:cxn>
                                <a:cxn ang="0">
                                  <a:pos x="0" y="0"/>
                                </a:cxn>
                                <a:cxn ang="0">
                                  <a:pos x="41" y="0"/>
                                </a:cxn>
                                <a:cxn ang="0">
                                  <a:pos x="41" y="0"/>
                                </a:cxn>
                                <a:cxn ang="0">
                                  <a:pos x="0" y="0"/>
                                </a:cxn>
                              </a:cxnLst>
                              <a:rect l="0" t="0" r="r" b="b"/>
                              <a:pathLst>
                                <a:path w="42" h="1">
                                  <a:moveTo>
                                    <a:pt x="0" y="0"/>
                                  </a:moveTo>
                                  <a:lnTo>
                                    <a:pt x="0" y="0"/>
                                  </a:lnTo>
                                  <a:lnTo>
                                    <a:pt x="41" y="0"/>
                                  </a:lnTo>
                                  <a:lnTo>
                                    <a:pt x="41" y="0"/>
                                  </a:lnTo>
                                  <a:lnTo>
                                    <a:pt x="0" y="0"/>
                                  </a:lnTo>
                                </a:path>
                              </a:pathLst>
                            </a:custGeom>
                            <a:solidFill>
                              <a:srgbClr val="000000"/>
                            </a:solidFill>
                            <a:ln w="9525" cap="rnd">
                              <a:noFill/>
                              <a:round/>
                              <a:headEnd/>
                              <a:tailEnd/>
                            </a:ln>
                            <a:effectLst/>
                          </p:spPr>
                          <p:txBody>
                            <a:bodyPr/>
                            <a:lstStyle/>
                            <a:p>
                              <a:endParaRPr lang="en-US"/>
                            </a:p>
                          </p:txBody>
                        </p:sp>
                        <p:sp>
                          <p:nvSpPr>
                            <p:cNvPr id="64636" name="Freeform 124"/>
                            <p:cNvSpPr>
                              <a:spLocks/>
                            </p:cNvSpPr>
                            <p:nvPr/>
                          </p:nvSpPr>
                          <p:spPr bwMode="auto">
                            <a:xfrm>
                              <a:off x="2155" y="2338"/>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39" name="Group 125"/>
                          <p:cNvGrpSpPr>
                            <a:grpSpLocks/>
                          </p:cNvGrpSpPr>
                          <p:nvPr/>
                        </p:nvGrpSpPr>
                        <p:grpSpPr bwMode="auto">
                          <a:xfrm>
                            <a:off x="2155" y="2332"/>
                            <a:ext cx="42" cy="20"/>
                            <a:chOff x="2155" y="2332"/>
                            <a:chExt cx="42" cy="20"/>
                          </a:xfrm>
                        </p:grpSpPr>
                        <p:sp>
                          <p:nvSpPr>
                            <p:cNvPr id="64638" name="Freeform 126"/>
                            <p:cNvSpPr>
                              <a:spLocks/>
                            </p:cNvSpPr>
                            <p:nvPr/>
                          </p:nvSpPr>
                          <p:spPr bwMode="auto">
                            <a:xfrm>
                              <a:off x="2155" y="2335"/>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39" name="Freeform 127"/>
                            <p:cNvSpPr>
                              <a:spLocks/>
                            </p:cNvSpPr>
                            <p:nvPr/>
                          </p:nvSpPr>
                          <p:spPr bwMode="auto">
                            <a:xfrm>
                              <a:off x="2155" y="233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4942" name="Group 128"/>
                      <p:cNvGrpSpPr>
                        <a:grpSpLocks/>
                      </p:cNvGrpSpPr>
                      <p:nvPr/>
                    </p:nvGrpSpPr>
                    <p:grpSpPr bwMode="auto">
                      <a:xfrm>
                        <a:off x="2155" y="2309"/>
                        <a:ext cx="42" cy="37"/>
                        <a:chOff x="2155" y="2309"/>
                        <a:chExt cx="42" cy="37"/>
                      </a:xfrm>
                    </p:grpSpPr>
                    <p:grpSp>
                      <p:nvGrpSpPr>
                        <p:cNvPr id="64945" name="Group 129"/>
                        <p:cNvGrpSpPr>
                          <a:grpSpLocks/>
                        </p:cNvGrpSpPr>
                        <p:nvPr/>
                      </p:nvGrpSpPr>
                      <p:grpSpPr bwMode="auto">
                        <a:xfrm>
                          <a:off x="2155" y="2321"/>
                          <a:ext cx="42" cy="25"/>
                          <a:chOff x="2155" y="2321"/>
                          <a:chExt cx="42" cy="25"/>
                        </a:xfrm>
                      </p:grpSpPr>
                      <p:grpSp>
                        <p:nvGrpSpPr>
                          <p:cNvPr id="64946" name="Group 130"/>
                          <p:cNvGrpSpPr>
                            <a:grpSpLocks/>
                          </p:cNvGrpSpPr>
                          <p:nvPr/>
                        </p:nvGrpSpPr>
                        <p:grpSpPr bwMode="auto">
                          <a:xfrm>
                            <a:off x="2155" y="2326"/>
                            <a:ext cx="42" cy="20"/>
                            <a:chOff x="2155" y="2326"/>
                            <a:chExt cx="42" cy="20"/>
                          </a:xfrm>
                        </p:grpSpPr>
                        <p:sp>
                          <p:nvSpPr>
                            <p:cNvPr id="64643" name="Freeform 131"/>
                            <p:cNvSpPr>
                              <a:spLocks/>
                            </p:cNvSpPr>
                            <p:nvPr/>
                          </p:nvSpPr>
                          <p:spPr bwMode="auto">
                            <a:xfrm>
                              <a:off x="2155" y="232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44" name="Freeform 132"/>
                            <p:cNvSpPr>
                              <a:spLocks/>
                            </p:cNvSpPr>
                            <p:nvPr/>
                          </p:nvSpPr>
                          <p:spPr bwMode="auto">
                            <a:xfrm>
                              <a:off x="2155" y="2326"/>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47" name="Group 133"/>
                          <p:cNvGrpSpPr>
                            <a:grpSpLocks/>
                          </p:cNvGrpSpPr>
                          <p:nvPr/>
                        </p:nvGrpSpPr>
                        <p:grpSpPr bwMode="auto">
                          <a:xfrm>
                            <a:off x="2155" y="2321"/>
                            <a:ext cx="42" cy="20"/>
                            <a:chOff x="2155" y="2321"/>
                            <a:chExt cx="42" cy="20"/>
                          </a:xfrm>
                        </p:grpSpPr>
                        <p:sp>
                          <p:nvSpPr>
                            <p:cNvPr id="64646" name="Freeform 134"/>
                            <p:cNvSpPr>
                              <a:spLocks/>
                            </p:cNvSpPr>
                            <p:nvPr/>
                          </p:nvSpPr>
                          <p:spPr bwMode="auto">
                            <a:xfrm>
                              <a:off x="2155" y="232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47" name="Freeform 135"/>
                            <p:cNvSpPr>
                              <a:spLocks/>
                            </p:cNvSpPr>
                            <p:nvPr/>
                          </p:nvSpPr>
                          <p:spPr bwMode="auto">
                            <a:xfrm>
                              <a:off x="2155" y="2321"/>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nvGrpSpPr>
                        <p:cNvPr id="64950" name="Group 136"/>
                        <p:cNvGrpSpPr>
                          <a:grpSpLocks/>
                        </p:cNvGrpSpPr>
                        <p:nvPr/>
                      </p:nvGrpSpPr>
                      <p:grpSpPr bwMode="auto">
                        <a:xfrm>
                          <a:off x="2155" y="2309"/>
                          <a:ext cx="42" cy="25"/>
                          <a:chOff x="2155" y="2309"/>
                          <a:chExt cx="42" cy="25"/>
                        </a:xfrm>
                      </p:grpSpPr>
                      <p:grpSp>
                        <p:nvGrpSpPr>
                          <p:cNvPr id="64953" name="Group 137"/>
                          <p:cNvGrpSpPr>
                            <a:grpSpLocks/>
                          </p:cNvGrpSpPr>
                          <p:nvPr/>
                        </p:nvGrpSpPr>
                        <p:grpSpPr bwMode="auto">
                          <a:xfrm>
                            <a:off x="2155" y="2314"/>
                            <a:ext cx="42" cy="20"/>
                            <a:chOff x="2155" y="2314"/>
                            <a:chExt cx="42" cy="20"/>
                          </a:xfrm>
                        </p:grpSpPr>
                        <p:sp>
                          <p:nvSpPr>
                            <p:cNvPr id="64650" name="Freeform 138"/>
                            <p:cNvSpPr>
                              <a:spLocks/>
                            </p:cNvSpPr>
                            <p:nvPr/>
                          </p:nvSpPr>
                          <p:spPr bwMode="auto">
                            <a:xfrm>
                              <a:off x="2155" y="2317"/>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51" name="Freeform 139"/>
                            <p:cNvSpPr>
                              <a:spLocks/>
                            </p:cNvSpPr>
                            <p:nvPr/>
                          </p:nvSpPr>
                          <p:spPr bwMode="auto">
                            <a:xfrm>
                              <a:off x="2155" y="2314"/>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nvGrpSpPr>
                          <p:cNvPr id="64954" name="Group 140"/>
                          <p:cNvGrpSpPr>
                            <a:grpSpLocks/>
                          </p:cNvGrpSpPr>
                          <p:nvPr/>
                        </p:nvGrpSpPr>
                        <p:grpSpPr bwMode="auto">
                          <a:xfrm>
                            <a:off x="2155" y="2309"/>
                            <a:ext cx="42" cy="20"/>
                            <a:chOff x="2155" y="2309"/>
                            <a:chExt cx="42" cy="20"/>
                          </a:xfrm>
                        </p:grpSpPr>
                        <p:sp>
                          <p:nvSpPr>
                            <p:cNvPr id="64653" name="Freeform 141"/>
                            <p:cNvSpPr>
                              <a:spLocks/>
                            </p:cNvSpPr>
                            <p:nvPr/>
                          </p:nvSpPr>
                          <p:spPr bwMode="auto">
                            <a:xfrm>
                              <a:off x="2155" y="2312"/>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sp>
                          <p:nvSpPr>
                            <p:cNvPr id="64654" name="Freeform 142"/>
                            <p:cNvSpPr>
                              <a:spLocks/>
                            </p:cNvSpPr>
                            <p:nvPr/>
                          </p:nvSpPr>
                          <p:spPr bwMode="auto">
                            <a:xfrm>
                              <a:off x="2155" y="2309"/>
                              <a:ext cx="42" cy="17"/>
                            </a:xfrm>
                            <a:custGeom>
                              <a:avLst/>
                              <a:gdLst/>
                              <a:ahLst/>
                              <a:cxnLst>
                                <a:cxn ang="0">
                                  <a:pos x="0" y="16"/>
                                </a:cxn>
                                <a:cxn ang="0">
                                  <a:pos x="0" y="0"/>
                                </a:cxn>
                                <a:cxn ang="0">
                                  <a:pos x="41" y="0"/>
                                </a:cxn>
                                <a:cxn ang="0">
                                  <a:pos x="41" y="16"/>
                                </a:cxn>
                                <a:cxn ang="0">
                                  <a:pos x="0" y="16"/>
                                </a:cxn>
                              </a:cxnLst>
                              <a:rect l="0" t="0" r="r" b="b"/>
                              <a:pathLst>
                                <a:path w="42" h="17">
                                  <a:moveTo>
                                    <a:pt x="0" y="16"/>
                                  </a:moveTo>
                                  <a:lnTo>
                                    <a:pt x="0" y="0"/>
                                  </a:lnTo>
                                  <a:lnTo>
                                    <a:pt x="41" y="0"/>
                                  </a:lnTo>
                                  <a:lnTo>
                                    <a:pt x="41" y="16"/>
                                  </a:lnTo>
                                  <a:lnTo>
                                    <a:pt x="0" y="16"/>
                                  </a:lnTo>
                                </a:path>
                              </a:pathLst>
                            </a:custGeom>
                            <a:solidFill>
                              <a:srgbClr val="000000"/>
                            </a:solidFill>
                            <a:ln w="9525" cap="rnd">
                              <a:noFill/>
                              <a:round/>
                              <a:headEnd/>
                              <a:tailEnd/>
                            </a:ln>
                            <a:effectLst/>
                          </p:spPr>
                          <p:txBody>
                            <a:bodyPr/>
                            <a:lstStyle/>
                            <a:p>
                              <a:endParaRPr lang="en-US"/>
                            </a:p>
                          </p:txBody>
                        </p:sp>
                      </p:grpSp>
                    </p:grpSp>
                  </p:grpSp>
                </p:grpSp>
              </p:grpSp>
            </p:grpSp>
          </p:grpSp>
          <p:grpSp>
            <p:nvGrpSpPr>
              <p:cNvPr id="64957" name="Group 143"/>
              <p:cNvGrpSpPr>
                <a:grpSpLocks/>
              </p:cNvGrpSpPr>
              <p:nvPr/>
            </p:nvGrpSpPr>
            <p:grpSpPr bwMode="auto">
              <a:xfrm>
                <a:off x="1995" y="2315"/>
                <a:ext cx="109" cy="172"/>
                <a:chOff x="1995" y="2315"/>
                <a:chExt cx="109" cy="172"/>
              </a:xfrm>
            </p:grpSpPr>
            <p:sp>
              <p:nvSpPr>
                <p:cNvPr id="64656" name="Rectangle 144"/>
                <p:cNvSpPr>
                  <a:spLocks noChangeArrowheads="1"/>
                </p:cNvSpPr>
                <p:nvPr/>
              </p:nvSpPr>
              <p:spPr bwMode="auto">
                <a:xfrm>
                  <a:off x="1995" y="2458"/>
                  <a:ext cx="109" cy="29"/>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657" name="Rectangle 145"/>
                <p:cNvSpPr>
                  <a:spLocks noChangeArrowheads="1"/>
                </p:cNvSpPr>
                <p:nvPr/>
              </p:nvSpPr>
              <p:spPr bwMode="auto">
                <a:xfrm>
                  <a:off x="1995" y="2402"/>
                  <a:ext cx="109" cy="46"/>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658" name="Rectangle 146"/>
                <p:cNvSpPr>
                  <a:spLocks noChangeArrowheads="1"/>
                </p:cNvSpPr>
                <p:nvPr/>
              </p:nvSpPr>
              <p:spPr bwMode="auto">
                <a:xfrm>
                  <a:off x="1995" y="2342"/>
                  <a:ext cx="109" cy="50"/>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659" name="Rectangle 147"/>
                <p:cNvSpPr>
                  <a:spLocks noChangeArrowheads="1"/>
                </p:cNvSpPr>
                <p:nvPr/>
              </p:nvSpPr>
              <p:spPr bwMode="auto">
                <a:xfrm>
                  <a:off x="1995" y="2315"/>
                  <a:ext cx="109" cy="16"/>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grpSp>
        <p:grpSp>
          <p:nvGrpSpPr>
            <p:cNvPr id="64960" name="Group 148"/>
            <p:cNvGrpSpPr>
              <a:grpSpLocks/>
            </p:cNvGrpSpPr>
            <p:nvPr/>
          </p:nvGrpSpPr>
          <p:grpSpPr bwMode="auto">
            <a:xfrm>
              <a:off x="2007" y="2320"/>
              <a:ext cx="45" cy="14"/>
              <a:chOff x="2007" y="2320"/>
              <a:chExt cx="45" cy="14"/>
            </a:xfrm>
          </p:grpSpPr>
          <p:sp>
            <p:nvSpPr>
              <p:cNvPr id="64661" name="Rectangle 149"/>
              <p:cNvSpPr>
                <a:spLocks noChangeArrowheads="1"/>
              </p:cNvSpPr>
              <p:nvPr/>
            </p:nvSpPr>
            <p:spPr bwMode="auto">
              <a:xfrm>
                <a:off x="2009" y="2320"/>
                <a:ext cx="43" cy="1"/>
              </a:xfrm>
              <a:prstGeom prst="rect">
                <a:avLst/>
              </a:prstGeom>
              <a:solidFill>
                <a:srgbClr val="000000"/>
              </a:solidFill>
              <a:ln w="12700">
                <a:solidFill>
                  <a:srgbClr val="000000"/>
                </a:solidFill>
                <a:miter lim="800000"/>
                <a:headEnd/>
                <a:tailEnd/>
              </a:ln>
              <a:effectLst/>
            </p:spPr>
            <p:txBody>
              <a:bodyPr wrap="none" anchor="ctr"/>
              <a:lstStyle/>
              <a:p>
                <a:endParaRPr lang="en-US"/>
              </a:p>
            </p:txBody>
          </p:sp>
          <p:sp>
            <p:nvSpPr>
              <p:cNvPr id="64662" name="Rectangle 150"/>
              <p:cNvSpPr>
                <a:spLocks noChangeArrowheads="1"/>
              </p:cNvSpPr>
              <p:nvPr/>
            </p:nvSpPr>
            <p:spPr bwMode="auto">
              <a:xfrm flipH="1" flipV="1">
                <a:off x="2021" y="2320"/>
                <a:ext cx="7" cy="1"/>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nvGrpSpPr>
              <p:cNvPr id="64961" name="Group 151"/>
              <p:cNvGrpSpPr>
                <a:grpSpLocks/>
              </p:cNvGrpSpPr>
              <p:nvPr/>
            </p:nvGrpSpPr>
            <p:grpSpPr bwMode="auto">
              <a:xfrm>
                <a:off x="2007" y="2328"/>
                <a:ext cx="38" cy="6"/>
                <a:chOff x="2007" y="2328"/>
                <a:chExt cx="38" cy="6"/>
              </a:xfrm>
            </p:grpSpPr>
            <p:sp>
              <p:nvSpPr>
                <p:cNvPr id="64664" name="Rectangle 152"/>
                <p:cNvSpPr>
                  <a:spLocks noChangeArrowheads="1"/>
                </p:cNvSpPr>
                <p:nvPr/>
              </p:nvSpPr>
              <p:spPr bwMode="auto">
                <a:xfrm flipH="1" flipV="1">
                  <a:off x="2007" y="2328"/>
                  <a:ext cx="4" cy="6"/>
                </a:xfrm>
                <a:prstGeom prst="rect">
                  <a:avLst/>
                </a:prstGeom>
                <a:solidFill>
                  <a:srgbClr val="C0C0C0"/>
                </a:solidFill>
                <a:ln w="12700">
                  <a:solidFill>
                    <a:srgbClr val="000000"/>
                  </a:solidFill>
                  <a:miter lim="800000"/>
                  <a:headEnd/>
                  <a:tailEnd/>
                </a:ln>
                <a:effectLst/>
              </p:spPr>
              <p:txBody>
                <a:bodyPr wrap="none" anchor="ctr"/>
                <a:lstStyle/>
                <a:p>
                  <a:endParaRPr lang="en-US"/>
                </a:p>
              </p:txBody>
            </p:sp>
            <p:sp>
              <p:nvSpPr>
                <p:cNvPr id="64665" name="Rectangle 153"/>
                <p:cNvSpPr>
                  <a:spLocks noChangeArrowheads="1"/>
                </p:cNvSpPr>
                <p:nvPr/>
              </p:nvSpPr>
              <p:spPr bwMode="auto">
                <a:xfrm flipH="1" flipV="1">
                  <a:off x="2040" y="2328"/>
                  <a:ext cx="5" cy="6"/>
                </a:xfrm>
                <a:prstGeom prst="rect">
                  <a:avLst/>
                </a:prstGeom>
                <a:solidFill>
                  <a:srgbClr val="C0C0C0"/>
                </a:solidFill>
                <a:ln w="12700">
                  <a:solidFill>
                    <a:srgbClr val="000000"/>
                  </a:solidFill>
                  <a:miter lim="800000"/>
                  <a:headEnd/>
                  <a:tailEnd/>
                </a:ln>
                <a:effectLst/>
              </p:spPr>
              <p:txBody>
                <a:bodyPr wrap="none" anchor="ctr"/>
                <a:lstStyle/>
                <a:p>
                  <a:endParaRPr lang="en-US"/>
                </a:p>
              </p:txBody>
            </p:sp>
          </p:grpSp>
        </p:grpSp>
        <p:grpSp>
          <p:nvGrpSpPr>
            <p:cNvPr id="64962" name="Group 154"/>
            <p:cNvGrpSpPr>
              <a:grpSpLocks/>
            </p:cNvGrpSpPr>
            <p:nvPr/>
          </p:nvGrpSpPr>
          <p:grpSpPr bwMode="auto">
            <a:xfrm>
              <a:off x="2005" y="2401"/>
              <a:ext cx="74" cy="49"/>
              <a:chOff x="2005" y="2401"/>
              <a:chExt cx="74" cy="49"/>
            </a:xfrm>
          </p:grpSpPr>
          <p:grpSp>
            <p:nvGrpSpPr>
              <p:cNvPr id="64963" name="Group 155"/>
              <p:cNvGrpSpPr>
                <a:grpSpLocks/>
              </p:cNvGrpSpPr>
              <p:nvPr/>
            </p:nvGrpSpPr>
            <p:grpSpPr bwMode="auto">
              <a:xfrm>
                <a:off x="2011" y="2401"/>
                <a:ext cx="29" cy="46"/>
                <a:chOff x="2011" y="2401"/>
                <a:chExt cx="29" cy="46"/>
              </a:xfrm>
            </p:grpSpPr>
            <p:sp>
              <p:nvSpPr>
                <p:cNvPr id="64668" name="Rectangle 156"/>
                <p:cNvSpPr>
                  <a:spLocks noChangeArrowheads="1"/>
                </p:cNvSpPr>
                <p:nvPr/>
              </p:nvSpPr>
              <p:spPr bwMode="auto">
                <a:xfrm>
                  <a:off x="2011" y="2419"/>
                  <a:ext cx="29" cy="10"/>
                </a:xfrm>
                <a:prstGeom prst="rect">
                  <a:avLst/>
                </a:prstGeom>
                <a:solidFill>
                  <a:srgbClr val="808080"/>
                </a:solidFill>
                <a:ln w="12700">
                  <a:solidFill>
                    <a:srgbClr val="000000"/>
                  </a:solidFill>
                  <a:miter lim="800000"/>
                  <a:headEnd/>
                  <a:tailEnd/>
                </a:ln>
                <a:effectLst/>
              </p:spPr>
              <p:txBody>
                <a:bodyPr wrap="none" anchor="ctr"/>
                <a:lstStyle/>
                <a:p>
                  <a:endParaRPr lang="en-US"/>
                </a:p>
              </p:txBody>
            </p:sp>
            <p:sp>
              <p:nvSpPr>
                <p:cNvPr id="64669" name="Rectangle 157"/>
                <p:cNvSpPr>
                  <a:spLocks noChangeArrowheads="1"/>
                </p:cNvSpPr>
                <p:nvPr/>
              </p:nvSpPr>
              <p:spPr bwMode="auto">
                <a:xfrm>
                  <a:off x="2031" y="2419"/>
                  <a:ext cx="9" cy="10"/>
                </a:xfrm>
                <a:prstGeom prst="rect">
                  <a:avLst/>
                </a:prstGeom>
                <a:solidFill>
                  <a:srgbClr val="000000"/>
                </a:solidFill>
                <a:ln w="12700">
                  <a:solidFill>
                    <a:srgbClr val="000000"/>
                  </a:solidFill>
                  <a:miter lim="800000"/>
                  <a:headEnd/>
                  <a:tailEnd/>
                </a:ln>
                <a:effectLst/>
              </p:spPr>
              <p:txBody>
                <a:bodyPr wrap="none" anchor="ctr"/>
                <a:lstStyle/>
                <a:p>
                  <a:endParaRPr lang="en-US"/>
                </a:p>
              </p:txBody>
            </p:sp>
            <p:sp>
              <p:nvSpPr>
                <p:cNvPr id="64670" name="Rectangle 158"/>
                <p:cNvSpPr>
                  <a:spLocks noChangeArrowheads="1"/>
                </p:cNvSpPr>
                <p:nvPr/>
              </p:nvSpPr>
              <p:spPr bwMode="auto">
                <a:xfrm>
                  <a:off x="2030" y="2401"/>
                  <a:ext cx="2" cy="46"/>
                </a:xfrm>
                <a:prstGeom prst="rect">
                  <a:avLst/>
                </a:prstGeom>
                <a:solidFill>
                  <a:srgbClr val="000000"/>
                </a:solidFill>
                <a:ln w="9525">
                  <a:noFill/>
                  <a:miter lim="800000"/>
                  <a:headEnd/>
                  <a:tailEnd/>
                </a:ln>
                <a:effectLst/>
              </p:spPr>
              <p:txBody>
                <a:bodyPr wrap="none" anchor="ctr"/>
                <a:lstStyle/>
                <a:p>
                  <a:endParaRPr lang="en-US"/>
                </a:p>
              </p:txBody>
            </p:sp>
          </p:grpSp>
          <p:sp>
            <p:nvSpPr>
              <p:cNvPr id="64671" name="Rectangle 159"/>
              <p:cNvSpPr>
                <a:spLocks noChangeArrowheads="1"/>
              </p:cNvSpPr>
              <p:nvPr/>
            </p:nvSpPr>
            <p:spPr bwMode="auto">
              <a:xfrm flipH="1" flipV="1">
                <a:off x="2005" y="2445"/>
                <a:ext cx="6" cy="5"/>
              </a:xfrm>
              <a:prstGeom prst="rect">
                <a:avLst/>
              </a:prstGeom>
              <a:solidFill>
                <a:srgbClr val="008000"/>
              </a:solidFill>
              <a:ln w="12700">
                <a:solidFill>
                  <a:srgbClr val="000000"/>
                </a:solidFill>
                <a:miter lim="800000"/>
                <a:headEnd/>
                <a:tailEnd/>
              </a:ln>
              <a:effectLst/>
            </p:spPr>
            <p:txBody>
              <a:bodyPr wrap="none" anchor="ctr"/>
              <a:lstStyle/>
              <a:p>
                <a:endParaRPr lang="en-US"/>
              </a:p>
            </p:txBody>
          </p:sp>
          <p:sp>
            <p:nvSpPr>
              <p:cNvPr id="64672" name="Rectangle 160"/>
              <p:cNvSpPr>
                <a:spLocks noChangeArrowheads="1"/>
              </p:cNvSpPr>
              <p:nvPr/>
            </p:nvSpPr>
            <p:spPr bwMode="auto">
              <a:xfrm flipV="1">
                <a:off x="2073" y="2404"/>
                <a:ext cx="6" cy="4"/>
              </a:xfrm>
              <a:prstGeom prst="rect">
                <a:avLst/>
              </a:prstGeom>
              <a:solidFill>
                <a:srgbClr val="000000"/>
              </a:solidFill>
              <a:ln w="12700">
                <a:solidFill>
                  <a:srgbClr val="000000"/>
                </a:solidFill>
                <a:miter lim="800000"/>
                <a:headEnd/>
                <a:tailEnd/>
              </a:ln>
              <a:effectLst/>
            </p:spPr>
            <p:txBody>
              <a:bodyPr wrap="none" anchor="ctr"/>
              <a:lstStyle/>
              <a:p>
                <a:endParaRPr lang="en-US"/>
              </a:p>
            </p:txBody>
          </p:sp>
        </p:grpSp>
        <p:grpSp>
          <p:nvGrpSpPr>
            <p:cNvPr id="64966" name="Group 161"/>
            <p:cNvGrpSpPr>
              <a:grpSpLocks/>
            </p:cNvGrpSpPr>
            <p:nvPr/>
          </p:nvGrpSpPr>
          <p:grpSpPr bwMode="auto">
            <a:xfrm>
              <a:off x="2083" y="2455"/>
              <a:ext cx="17" cy="50"/>
              <a:chOff x="2083" y="2455"/>
              <a:chExt cx="17" cy="50"/>
            </a:xfrm>
          </p:grpSpPr>
          <p:grpSp>
            <p:nvGrpSpPr>
              <p:cNvPr id="64969" name="Group 162"/>
              <p:cNvGrpSpPr>
                <a:grpSpLocks/>
              </p:cNvGrpSpPr>
              <p:nvPr/>
            </p:nvGrpSpPr>
            <p:grpSpPr bwMode="auto">
              <a:xfrm>
                <a:off x="2083" y="2473"/>
                <a:ext cx="17" cy="32"/>
                <a:chOff x="2083" y="2473"/>
                <a:chExt cx="17" cy="32"/>
              </a:xfrm>
            </p:grpSpPr>
            <p:grpSp>
              <p:nvGrpSpPr>
                <p:cNvPr id="64970" name="Group 163"/>
                <p:cNvGrpSpPr>
                  <a:grpSpLocks/>
                </p:cNvGrpSpPr>
                <p:nvPr/>
              </p:nvGrpSpPr>
              <p:grpSpPr bwMode="auto">
                <a:xfrm>
                  <a:off x="2083" y="2481"/>
                  <a:ext cx="17" cy="24"/>
                  <a:chOff x="2083" y="2481"/>
                  <a:chExt cx="17" cy="24"/>
                </a:xfrm>
              </p:grpSpPr>
              <p:grpSp>
                <p:nvGrpSpPr>
                  <p:cNvPr id="64973" name="Group 164"/>
                  <p:cNvGrpSpPr>
                    <a:grpSpLocks/>
                  </p:cNvGrpSpPr>
                  <p:nvPr/>
                </p:nvGrpSpPr>
                <p:grpSpPr bwMode="auto">
                  <a:xfrm>
                    <a:off x="2083" y="2485"/>
                    <a:ext cx="17" cy="20"/>
                    <a:chOff x="2083" y="2485"/>
                    <a:chExt cx="17" cy="20"/>
                  </a:xfrm>
                </p:grpSpPr>
                <p:sp>
                  <p:nvSpPr>
                    <p:cNvPr id="64677" name="Freeform 165"/>
                    <p:cNvSpPr>
                      <a:spLocks/>
                    </p:cNvSpPr>
                    <p:nvPr/>
                  </p:nvSpPr>
                  <p:spPr bwMode="auto">
                    <a:xfrm>
                      <a:off x="2083" y="248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78" name="Freeform 166"/>
                    <p:cNvSpPr>
                      <a:spLocks/>
                    </p:cNvSpPr>
                    <p:nvPr/>
                  </p:nvSpPr>
                  <p:spPr bwMode="auto">
                    <a:xfrm>
                      <a:off x="2083" y="2485"/>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4976" name="Group 167"/>
                  <p:cNvGrpSpPr>
                    <a:grpSpLocks/>
                  </p:cNvGrpSpPr>
                  <p:nvPr/>
                </p:nvGrpSpPr>
                <p:grpSpPr bwMode="auto">
                  <a:xfrm>
                    <a:off x="2083" y="2481"/>
                    <a:ext cx="17" cy="19"/>
                    <a:chOff x="2083" y="2481"/>
                    <a:chExt cx="17" cy="19"/>
                  </a:xfrm>
                </p:grpSpPr>
                <p:sp>
                  <p:nvSpPr>
                    <p:cNvPr id="64680" name="Freeform 168"/>
                    <p:cNvSpPr>
                      <a:spLocks/>
                    </p:cNvSpPr>
                    <p:nvPr/>
                  </p:nvSpPr>
                  <p:spPr bwMode="auto">
                    <a:xfrm>
                      <a:off x="2083" y="248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81" name="Freeform 169"/>
                    <p:cNvSpPr>
                      <a:spLocks/>
                    </p:cNvSpPr>
                    <p:nvPr/>
                  </p:nvSpPr>
                  <p:spPr bwMode="auto">
                    <a:xfrm>
                      <a:off x="2083" y="2481"/>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nvGrpSpPr>
                <p:cNvPr id="64977" name="Group 170"/>
                <p:cNvGrpSpPr>
                  <a:grpSpLocks/>
                </p:cNvGrpSpPr>
                <p:nvPr/>
              </p:nvGrpSpPr>
              <p:grpSpPr bwMode="auto">
                <a:xfrm>
                  <a:off x="2083" y="2473"/>
                  <a:ext cx="17" cy="22"/>
                  <a:chOff x="2083" y="2473"/>
                  <a:chExt cx="17" cy="22"/>
                </a:xfrm>
              </p:grpSpPr>
              <p:grpSp>
                <p:nvGrpSpPr>
                  <p:cNvPr id="64978" name="Group 171"/>
                  <p:cNvGrpSpPr>
                    <a:grpSpLocks/>
                  </p:cNvGrpSpPr>
                  <p:nvPr/>
                </p:nvGrpSpPr>
                <p:grpSpPr bwMode="auto">
                  <a:xfrm>
                    <a:off x="2083" y="2476"/>
                    <a:ext cx="17" cy="19"/>
                    <a:chOff x="2083" y="2476"/>
                    <a:chExt cx="17" cy="19"/>
                  </a:xfrm>
                </p:grpSpPr>
                <p:sp>
                  <p:nvSpPr>
                    <p:cNvPr id="64684" name="Freeform 172"/>
                    <p:cNvSpPr>
                      <a:spLocks/>
                    </p:cNvSpPr>
                    <p:nvPr/>
                  </p:nvSpPr>
                  <p:spPr bwMode="auto">
                    <a:xfrm>
                      <a:off x="2083" y="247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85" name="Freeform 173"/>
                    <p:cNvSpPr>
                      <a:spLocks/>
                    </p:cNvSpPr>
                    <p:nvPr/>
                  </p:nvSpPr>
                  <p:spPr bwMode="auto">
                    <a:xfrm>
                      <a:off x="2083" y="2476"/>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4981" name="Group 174"/>
                  <p:cNvGrpSpPr>
                    <a:grpSpLocks/>
                  </p:cNvGrpSpPr>
                  <p:nvPr/>
                </p:nvGrpSpPr>
                <p:grpSpPr bwMode="auto">
                  <a:xfrm>
                    <a:off x="2083" y="2473"/>
                    <a:ext cx="17" cy="18"/>
                    <a:chOff x="2083" y="2473"/>
                    <a:chExt cx="17" cy="18"/>
                  </a:xfrm>
                </p:grpSpPr>
                <p:sp>
                  <p:nvSpPr>
                    <p:cNvPr id="64687" name="Freeform 175"/>
                    <p:cNvSpPr>
                      <a:spLocks/>
                    </p:cNvSpPr>
                    <p:nvPr/>
                  </p:nvSpPr>
                  <p:spPr bwMode="auto">
                    <a:xfrm>
                      <a:off x="2083" y="2474"/>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88" name="Freeform 176"/>
                    <p:cNvSpPr>
                      <a:spLocks/>
                    </p:cNvSpPr>
                    <p:nvPr/>
                  </p:nvSpPr>
                  <p:spPr bwMode="auto">
                    <a:xfrm>
                      <a:off x="2083" y="247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grpSp>
            <p:nvGrpSpPr>
              <p:cNvPr id="64984" name="Group 177"/>
              <p:cNvGrpSpPr>
                <a:grpSpLocks/>
              </p:cNvGrpSpPr>
              <p:nvPr/>
            </p:nvGrpSpPr>
            <p:grpSpPr bwMode="auto">
              <a:xfrm>
                <a:off x="2083" y="2455"/>
                <a:ext cx="17" cy="32"/>
                <a:chOff x="2083" y="2455"/>
                <a:chExt cx="17" cy="32"/>
              </a:xfrm>
            </p:grpSpPr>
            <p:grpSp>
              <p:nvGrpSpPr>
                <p:cNvPr id="64985" name="Group 178"/>
                <p:cNvGrpSpPr>
                  <a:grpSpLocks/>
                </p:cNvGrpSpPr>
                <p:nvPr/>
              </p:nvGrpSpPr>
              <p:grpSpPr bwMode="auto">
                <a:xfrm>
                  <a:off x="2083" y="2463"/>
                  <a:ext cx="17" cy="24"/>
                  <a:chOff x="2083" y="2463"/>
                  <a:chExt cx="17" cy="24"/>
                </a:xfrm>
              </p:grpSpPr>
              <p:grpSp>
                <p:nvGrpSpPr>
                  <p:cNvPr id="64988" name="Group 179"/>
                  <p:cNvGrpSpPr>
                    <a:grpSpLocks/>
                  </p:cNvGrpSpPr>
                  <p:nvPr/>
                </p:nvGrpSpPr>
                <p:grpSpPr bwMode="auto">
                  <a:xfrm>
                    <a:off x="2083" y="2468"/>
                    <a:ext cx="17" cy="19"/>
                    <a:chOff x="2083" y="2468"/>
                    <a:chExt cx="17" cy="19"/>
                  </a:xfrm>
                </p:grpSpPr>
                <p:sp>
                  <p:nvSpPr>
                    <p:cNvPr id="64692" name="Freeform 180"/>
                    <p:cNvSpPr>
                      <a:spLocks/>
                    </p:cNvSpPr>
                    <p:nvPr/>
                  </p:nvSpPr>
                  <p:spPr bwMode="auto">
                    <a:xfrm>
                      <a:off x="2083" y="2470"/>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93" name="Freeform 181"/>
                    <p:cNvSpPr>
                      <a:spLocks/>
                    </p:cNvSpPr>
                    <p:nvPr/>
                  </p:nvSpPr>
                  <p:spPr bwMode="auto">
                    <a:xfrm>
                      <a:off x="2083" y="246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4991" name="Group 182"/>
                  <p:cNvGrpSpPr>
                    <a:grpSpLocks/>
                  </p:cNvGrpSpPr>
                  <p:nvPr/>
                </p:nvGrpSpPr>
                <p:grpSpPr bwMode="auto">
                  <a:xfrm>
                    <a:off x="2083" y="2463"/>
                    <a:ext cx="17" cy="20"/>
                    <a:chOff x="2083" y="2463"/>
                    <a:chExt cx="17" cy="20"/>
                  </a:xfrm>
                </p:grpSpPr>
                <p:sp>
                  <p:nvSpPr>
                    <p:cNvPr id="64695" name="Freeform 183"/>
                    <p:cNvSpPr>
                      <a:spLocks/>
                    </p:cNvSpPr>
                    <p:nvPr/>
                  </p:nvSpPr>
                  <p:spPr bwMode="auto">
                    <a:xfrm>
                      <a:off x="2083" y="2466"/>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696" name="Freeform 184"/>
                    <p:cNvSpPr>
                      <a:spLocks/>
                    </p:cNvSpPr>
                    <p:nvPr/>
                  </p:nvSpPr>
                  <p:spPr bwMode="auto">
                    <a:xfrm>
                      <a:off x="2083" y="2463"/>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nvGrpSpPr>
                <p:cNvPr id="64992" name="Group 185"/>
                <p:cNvGrpSpPr>
                  <a:grpSpLocks/>
                </p:cNvGrpSpPr>
                <p:nvPr/>
              </p:nvGrpSpPr>
              <p:grpSpPr bwMode="auto">
                <a:xfrm>
                  <a:off x="2083" y="2455"/>
                  <a:ext cx="17" cy="23"/>
                  <a:chOff x="2083" y="2455"/>
                  <a:chExt cx="17" cy="23"/>
                </a:xfrm>
              </p:grpSpPr>
              <p:grpSp>
                <p:nvGrpSpPr>
                  <p:cNvPr id="64993" name="Group 186"/>
                  <p:cNvGrpSpPr>
                    <a:grpSpLocks/>
                  </p:cNvGrpSpPr>
                  <p:nvPr/>
                </p:nvGrpSpPr>
                <p:grpSpPr bwMode="auto">
                  <a:xfrm>
                    <a:off x="2083" y="2459"/>
                    <a:ext cx="17" cy="19"/>
                    <a:chOff x="2083" y="2459"/>
                    <a:chExt cx="17" cy="19"/>
                  </a:xfrm>
                </p:grpSpPr>
                <p:sp>
                  <p:nvSpPr>
                    <p:cNvPr id="64699" name="Freeform 187"/>
                    <p:cNvSpPr>
                      <a:spLocks/>
                    </p:cNvSpPr>
                    <p:nvPr/>
                  </p:nvSpPr>
                  <p:spPr bwMode="auto">
                    <a:xfrm>
                      <a:off x="2083" y="2461"/>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700" name="Freeform 188"/>
                    <p:cNvSpPr>
                      <a:spLocks/>
                    </p:cNvSpPr>
                    <p:nvPr/>
                  </p:nvSpPr>
                  <p:spPr bwMode="auto">
                    <a:xfrm>
                      <a:off x="2083" y="2459"/>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nvGrpSpPr>
                  <p:cNvPr id="64994" name="Group 189"/>
                  <p:cNvGrpSpPr>
                    <a:grpSpLocks/>
                  </p:cNvGrpSpPr>
                  <p:nvPr/>
                </p:nvGrpSpPr>
                <p:grpSpPr bwMode="auto">
                  <a:xfrm>
                    <a:off x="2083" y="2455"/>
                    <a:ext cx="17" cy="20"/>
                    <a:chOff x="2083" y="2455"/>
                    <a:chExt cx="17" cy="20"/>
                  </a:xfrm>
                </p:grpSpPr>
                <p:sp>
                  <p:nvSpPr>
                    <p:cNvPr id="64702" name="Freeform 190"/>
                    <p:cNvSpPr>
                      <a:spLocks/>
                    </p:cNvSpPr>
                    <p:nvPr/>
                  </p:nvSpPr>
                  <p:spPr bwMode="auto">
                    <a:xfrm>
                      <a:off x="2083" y="2458"/>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sp>
                  <p:nvSpPr>
                    <p:cNvPr id="64703" name="Freeform 191"/>
                    <p:cNvSpPr>
                      <a:spLocks/>
                    </p:cNvSpPr>
                    <p:nvPr/>
                  </p:nvSpPr>
                  <p:spPr bwMode="auto">
                    <a:xfrm>
                      <a:off x="2083" y="2455"/>
                      <a:ext cx="17" cy="17"/>
                    </a:xfrm>
                    <a:custGeom>
                      <a:avLst/>
                      <a:gdLst/>
                      <a:ahLst/>
                      <a:cxnLst>
                        <a:cxn ang="0">
                          <a:pos x="0" y="16"/>
                        </a:cxn>
                        <a:cxn ang="0">
                          <a:pos x="0" y="0"/>
                        </a:cxn>
                        <a:cxn ang="0">
                          <a:pos x="16" y="0"/>
                        </a:cxn>
                        <a:cxn ang="0">
                          <a:pos x="16" y="16"/>
                        </a:cxn>
                        <a:cxn ang="0">
                          <a:pos x="0" y="16"/>
                        </a:cxn>
                      </a:cxnLst>
                      <a:rect l="0" t="0" r="r" b="b"/>
                      <a:pathLst>
                        <a:path w="17" h="17">
                          <a:moveTo>
                            <a:pt x="0" y="16"/>
                          </a:moveTo>
                          <a:lnTo>
                            <a:pt x="0" y="0"/>
                          </a:lnTo>
                          <a:lnTo>
                            <a:pt x="16" y="0"/>
                          </a:lnTo>
                          <a:lnTo>
                            <a:pt x="16" y="16"/>
                          </a:lnTo>
                          <a:lnTo>
                            <a:pt x="0" y="16"/>
                          </a:lnTo>
                        </a:path>
                      </a:pathLst>
                    </a:custGeom>
                    <a:solidFill>
                      <a:srgbClr val="000000"/>
                    </a:solidFill>
                    <a:ln w="9525" cap="rnd">
                      <a:noFill/>
                      <a:round/>
                      <a:headEnd/>
                      <a:tailEnd/>
                    </a:ln>
                    <a:effectLst/>
                  </p:spPr>
                  <p:txBody>
                    <a:bodyPr/>
                    <a:lstStyle/>
                    <a:p>
                      <a:endParaRPr lang="en-US"/>
                    </a:p>
                  </p:txBody>
                </p:sp>
              </p:grpSp>
            </p:grpSp>
          </p:grpSp>
        </p:grpSp>
        <p:sp>
          <p:nvSpPr>
            <p:cNvPr id="64704" name="Freeform 192"/>
            <p:cNvSpPr>
              <a:spLocks/>
            </p:cNvSpPr>
            <p:nvPr/>
          </p:nvSpPr>
          <p:spPr bwMode="auto">
            <a:xfrm>
              <a:off x="2063" y="2309"/>
              <a:ext cx="18" cy="182"/>
            </a:xfrm>
            <a:custGeom>
              <a:avLst/>
              <a:gdLst/>
              <a:ahLst/>
              <a:cxnLst>
                <a:cxn ang="0">
                  <a:pos x="13" y="181"/>
                </a:cxn>
                <a:cxn ang="0">
                  <a:pos x="13" y="102"/>
                </a:cxn>
                <a:cxn ang="0">
                  <a:pos x="0" y="102"/>
                </a:cxn>
                <a:cxn ang="0">
                  <a:pos x="0" y="89"/>
                </a:cxn>
                <a:cxn ang="0">
                  <a:pos x="17" y="89"/>
                </a:cxn>
                <a:cxn ang="0">
                  <a:pos x="17" y="0"/>
                </a:cxn>
              </a:cxnLst>
              <a:rect l="0" t="0" r="r" b="b"/>
              <a:pathLst>
                <a:path w="18" h="182">
                  <a:moveTo>
                    <a:pt x="13" y="181"/>
                  </a:moveTo>
                  <a:lnTo>
                    <a:pt x="13" y="102"/>
                  </a:lnTo>
                  <a:lnTo>
                    <a:pt x="0" y="102"/>
                  </a:lnTo>
                  <a:lnTo>
                    <a:pt x="0" y="89"/>
                  </a:lnTo>
                  <a:lnTo>
                    <a:pt x="17" y="89"/>
                  </a:lnTo>
                  <a:lnTo>
                    <a:pt x="17" y="0"/>
                  </a:lnTo>
                </a:path>
              </a:pathLst>
            </a:custGeom>
            <a:noFill/>
            <a:ln w="12700" cap="rnd" cmpd="sng">
              <a:solidFill>
                <a:srgbClr val="000000"/>
              </a:solidFill>
              <a:prstDash val="solid"/>
              <a:round/>
              <a:headEnd type="none" w="sm" len="sm"/>
              <a:tailEnd type="none" w="sm" len="sm"/>
            </a:ln>
            <a:effectLst/>
          </p:spPr>
          <p:txBody>
            <a:bodyPr/>
            <a:lstStyle/>
            <a:p>
              <a:endParaRPr lang="en-US"/>
            </a:p>
          </p:txBody>
        </p:sp>
      </p:grpSp>
      <p:sp>
        <p:nvSpPr>
          <p:cNvPr id="64705" name="Rectangle 193"/>
          <p:cNvSpPr>
            <a:spLocks noChangeArrowheads="1"/>
          </p:cNvSpPr>
          <p:nvPr/>
        </p:nvSpPr>
        <p:spPr bwMode="auto">
          <a:xfrm>
            <a:off x="2133600" y="5486400"/>
            <a:ext cx="920750" cy="366713"/>
          </a:xfrm>
          <a:prstGeom prst="rect">
            <a:avLst/>
          </a:prstGeom>
          <a:noFill/>
          <a:ln w="9525">
            <a:noFill/>
            <a:miter lim="800000"/>
            <a:headEnd/>
            <a:tailEnd/>
          </a:ln>
          <a:effectLst/>
        </p:spPr>
        <p:txBody>
          <a:bodyPr wrap="none" lIns="92075" tIns="46038" rIns="92075" bIns="46038">
            <a:spAutoFit/>
          </a:bodyPr>
          <a:lstStyle/>
          <a:p>
            <a:pPr eaLnBrk="0" hangingPunct="0"/>
            <a:r>
              <a:rPr lang="en-US" b="1"/>
              <a:t>Router</a:t>
            </a:r>
          </a:p>
        </p:txBody>
      </p:sp>
      <p:sp>
        <p:nvSpPr>
          <p:cNvPr id="64706" name="Line 194"/>
          <p:cNvSpPr>
            <a:spLocks noChangeShapeType="1"/>
          </p:cNvSpPr>
          <p:nvPr/>
        </p:nvSpPr>
        <p:spPr bwMode="auto">
          <a:xfrm>
            <a:off x="4724400" y="5105400"/>
            <a:ext cx="1828800"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64710" name="Rectangle 198"/>
          <p:cNvSpPr>
            <a:spLocks noChangeArrowheads="1"/>
          </p:cNvSpPr>
          <p:nvPr/>
        </p:nvSpPr>
        <p:spPr bwMode="auto">
          <a:xfrm>
            <a:off x="6553200" y="3962400"/>
            <a:ext cx="1085850" cy="641350"/>
          </a:xfrm>
          <a:prstGeom prst="rect">
            <a:avLst/>
          </a:prstGeom>
          <a:noFill/>
          <a:ln w="9525">
            <a:noFill/>
            <a:miter lim="800000"/>
            <a:headEnd/>
            <a:tailEnd/>
          </a:ln>
          <a:effectLst/>
        </p:spPr>
        <p:txBody>
          <a:bodyPr wrap="none" lIns="92075" tIns="46038" rIns="92075" bIns="46038">
            <a:spAutoFit/>
          </a:bodyPr>
          <a:lstStyle/>
          <a:p>
            <a:pPr eaLnBrk="0" hangingPunct="0"/>
            <a:r>
              <a:rPr lang="en-US" b="1"/>
              <a:t>DMZ</a:t>
            </a:r>
          </a:p>
          <a:p>
            <a:pPr eaLnBrk="0" hangingPunct="0"/>
            <a:r>
              <a:rPr lang="en-US" b="1"/>
              <a:t>Network</a:t>
            </a:r>
          </a:p>
        </p:txBody>
      </p:sp>
      <p:grpSp>
        <p:nvGrpSpPr>
          <p:cNvPr id="64995" name="Group 199"/>
          <p:cNvGrpSpPr>
            <a:grpSpLocks/>
          </p:cNvGrpSpPr>
          <p:nvPr/>
        </p:nvGrpSpPr>
        <p:grpSpPr bwMode="auto">
          <a:xfrm>
            <a:off x="6324600" y="4792663"/>
            <a:ext cx="1044575" cy="1455737"/>
            <a:chOff x="2918" y="1536"/>
            <a:chExt cx="658" cy="917"/>
          </a:xfrm>
        </p:grpSpPr>
        <p:pic>
          <p:nvPicPr>
            <p:cNvPr id="64712" name="Picture 200"/>
            <p:cNvPicPr>
              <a:picLocks noChangeArrowheads="1"/>
            </p:cNvPicPr>
            <p:nvPr/>
          </p:nvPicPr>
          <p:blipFill>
            <a:blip r:embed="rId3"/>
            <a:srcRect/>
            <a:stretch>
              <a:fillRect/>
            </a:stretch>
          </p:blipFill>
          <p:spPr bwMode="auto">
            <a:xfrm>
              <a:off x="2946" y="1536"/>
              <a:ext cx="630" cy="501"/>
            </a:xfrm>
            <a:prstGeom prst="rect">
              <a:avLst/>
            </a:prstGeom>
            <a:noFill/>
            <a:ln w="9525">
              <a:noFill/>
              <a:miter lim="800000"/>
              <a:headEnd/>
              <a:tailEnd/>
            </a:ln>
            <a:effectLst/>
          </p:spPr>
        </p:pic>
        <p:sp>
          <p:nvSpPr>
            <p:cNvPr id="64713" name="Rectangle 201"/>
            <p:cNvSpPr>
              <a:spLocks noChangeArrowheads="1"/>
            </p:cNvSpPr>
            <p:nvPr/>
          </p:nvSpPr>
          <p:spPr bwMode="auto">
            <a:xfrm>
              <a:off x="2918" y="2049"/>
              <a:ext cx="564" cy="404"/>
            </a:xfrm>
            <a:prstGeom prst="rect">
              <a:avLst/>
            </a:prstGeom>
            <a:noFill/>
            <a:ln w="9525">
              <a:noFill/>
              <a:miter lim="800000"/>
              <a:headEnd/>
              <a:tailEnd/>
            </a:ln>
            <a:effectLst/>
          </p:spPr>
          <p:txBody>
            <a:bodyPr wrap="none" lIns="92075" tIns="46038" rIns="92075" bIns="46038">
              <a:spAutoFit/>
            </a:bodyPr>
            <a:lstStyle/>
            <a:p>
              <a:pPr eaLnBrk="0" hangingPunct="0"/>
              <a:r>
                <a:rPr lang="en-US" b="1"/>
                <a:t>WWW</a:t>
              </a:r>
            </a:p>
            <a:p>
              <a:pPr eaLnBrk="0" hangingPunct="0"/>
              <a:r>
                <a:rPr lang="en-US" b="1"/>
                <a:t>Server</a:t>
              </a:r>
            </a:p>
          </p:txBody>
        </p:sp>
      </p:grpSp>
      <p:sp>
        <p:nvSpPr>
          <p:cNvPr id="64720" name="Rectangle 208"/>
          <p:cNvSpPr>
            <a:spLocks noChangeArrowheads="1"/>
          </p:cNvSpPr>
          <p:nvPr/>
        </p:nvSpPr>
        <p:spPr bwMode="auto">
          <a:xfrm>
            <a:off x="5162550" y="5653088"/>
            <a:ext cx="552450" cy="366712"/>
          </a:xfrm>
          <a:prstGeom prst="rect">
            <a:avLst/>
          </a:prstGeom>
          <a:noFill/>
          <a:ln w="9525">
            <a:noFill/>
            <a:miter lim="800000"/>
            <a:headEnd/>
            <a:tailEnd/>
          </a:ln>
          <a:effectLst/>
        </p:spPr>
        <p:txBody>
          <a:bodyPr wrap="none" lIns="92075" tIns="46038" rIns="92075" bIns="46038">
            <a:spAutoFit/>
          </a:bodyPr>
          <a:lstStyle/>
          <a:p>
            <a:pPr eaLnBrk="0" hangingPunct="0"/>
            <a:r>
              <a:rPr lang="en-US" b="1"/>
              <a:t>IPS</a:t>
            </a:r>
          </a:p>
        </p:txBody>
      </p:sp>
      <p:sp>
        <p:nvSpPr>
          <p:cNvPr id="64721" name="Line 209"/>
          <p:cNvSpPr>
            <a:spLocks noChangeShapeType="1"/>
          </p:cNvSpPr>
          <p:nvPr/>
        </p:nvSpPr>
        <p:spPr bwMode="auto">
          <a:xfrm>
            <a:off x="4191000" y="5105400"/>
            <a:ext cx="533400" cy="0"/>
          </a:xfrm>
          <a:prstGeom prst="line">
            <a:avLst/>
          </a:prstGeom>
          <a:noFill/>
          <a:ln w="9525">
            <a:solidFill>
              <a:schemeClr val="tx1"/>
            </a:solidFill>
            <a:round/>
            <a:headEnd/>
            <a:tailEnd/>
          </a:ln>
          <a:effectLst/>
        </p:spPr>
        <p:txBody>
          <a:bodyPr/>
          <a:lstStyle/>
          <a:p>
            <a:endParaRPr lang="en-US"/>
          </a:p>
        </p:txBody>
      </p:sp>
      <p:grpSp>
        <p:nvGrpSpPr>
          <p:cNvPr id="64998" name="Group 891"/>
          <p:cNvGrpSpPr>
            <a:grpSpLocks noChangeAspect="1"/>
          </p:cNvGrpSpPr>
          <p:nvPr/>
        </p:nvGrpSpPr>
        <p:grpSpPr bwMode="auto">
          <a:xfrm>
            <a:off x="3495675" y="4800600"/>
            <a:ext cx="1000125" cy="795338"/>
            <a:chOff x="2524" y="2928"/>
            <a:chExt cx="630" cy="501"/>
          </a:xfrm>
        </p:grpSpPr>
        <p:sp>
          <p:nvSpPr>
            <p:cNvPr id="65404" name="AutoShape 892"/>
            <p:cNvSpPr>
              <a:spLocks noChangeAspect="1" noChangeArrowheads="1" noTextEdit="1"/>
            </p:cNvSpPr>
            <p:nvPr/>
          </p:nvSpPr>
          <p:spPr bwMode="auto">
            <a:xfrm>
              <a:off x="2524" y="2928"/>
              <a:ext cx="630" cy="501"/>
            </a:xfrm>
            <a:prstGeom prst="rect">
              <a:avLst/>
            </a:prstGeom>
            <a:noFill/>
            <a:ln w="9525">
              <a:noFill/>
              <a:miter lim="800000"/>
              <a:headEnd/>
              <a:tailEnd/>
            </a:ln>
          </p:spPr>
          <p:txBody>
            <a:bodyPr/>
            <a:lstStyle/>
            <a:p>
              <a:endParaRPr lang="en-US"/>
            </a:p>
          </p:txBody>
        </p:sp>
        <p:grpSp>
          <p:nvGrpSpPr>
            <p:cNvPr id="65001" name="Group 893"/>
            <p:cNvGrpSpPr>
              <a:grpSpLocks/>
            </p:cNvGrpSpPr>
            <p:nvPr/>
          </p:nvGrpSpPr>
          <p:grpSpPr bwMode="auto">
            <a:xfrm>
              <a:off x="2648" y="3194"/>
              <a:ext cx="397" cy="157"/>
              <a:chOff x="2648" y="3194"/>
              <a:chExt cx="397" cy="157"/>
            </a:xfrm>
          </p:grpSpPr>
          <p:grpSp>
            <p:nvGrpSpPr>
              <p:cNvPr id="65002" name="Group 894"/>
              <p:cNvGrpSpPr>
                <a:grpSpLocks/>
              </p:cNvGrpSpPr>
              <p:nvPr/>
            </p:nvGrpSpPr>
            <p:grpSpPr bwMode="auto">
              <a:xfrm>
                <a:off x="2648" y="3194"/>
                <a:ext cx="397" cy="157"/>
                <a:chOff x="2648" y="3194"/>
                <a:chExt cx="397" cy="157"/>
              </a:xfrm>
            </p:grpSpPr>
            <p:grpSp>
              <p:nvGrpSpPr>
                <p:cNvPr id="65005" name="Group 895"/>
                <p:cNvGrpSpPr>
                  <a:grpSpLocks/>
                </p:cNvGrpSpPr>
                <p:nvPr/>
              </p:nvGrpSpPr>
              <p:grpSpPr bwMode="auto">
                <a:xfrm>
                  <a:off x="2648" y="3194"/>
                  <a:ext cx="397" cy="157"/>
                  <a:chOff x="2648" y="3194"/>
                  <a:chExt cx="397" cy="157"/>
                </a:xfrm>
              </p:grpSpPr>
              <p:grpSp>
                <p:nvGrpSpPr>
                  <p:cNvPr id="65008" name="Group 896"/>
                  <p:cNvGrpSpPr>
                    <a:grpSpLocks/>
                  </p:cNvGrpSpPr>
                  <p:nvPr/>
                </p:nvGrpSpPr>
                <p:grpSpPr bwMode="auto">
                  <a:xfrm>
                    <a:off x="2648" y="3194"/>
                    <a:ext cx="397" cy="157"/>
                    <a:chOff x="2648" y="3194"/>
                    <a:chExt cx="397" cy="157"/>
                  </a:xfrm>
                </p:grpSpPr>
                <p:grpSp>
                  <p:nvGrpSpPr>
                    <p:cNvPr id="65009" name="Group 897"/>
                    <p:cNvGrpSpPr>
                      <a:grpSpLocks/>
                    </p:cNvGrpSpPr>
                    <p:nvPr/>
                  </p:nvGrpSpPr>
                  <p:grpSpPr bwMode="auto">
                    <a:xfrm>
                      <a:off x="2648" y="3194"/>
                      <a:ext cx="397" cy="157"/>
                      <a:chOff x="2648" y="3194"/>
                      <a:chExt cx="397" cy="157"/>
                    </a:xfrm>
                  </p:grpSpPr>
                  <p:sp>
                    <p:nvSpPr>
                      <p:cNvPr id="65410" name="Rectangle 898"/>
                      <p:cNvSpPr>
                        <a:spLocks noChangeArrowheads="1"/>
                      </p:cNvSpPr>
                      <p:nvPr/>
                    </p:nvSpPr>
                    <p:spPr bwMode="auto">
                      <a:xfrm>
                        <a:off x="2648" y="3232"/>
                        <a:ext cx="397" cy="119"/>
                      </a:xfrm>
                      <a:prstGeom prst="rect">
                        <a:avLst/>
                      </a:prstGeom>
                      <a:solidFill>
                        <a:srgbClr val="C0C0C0"/>
                      </a:solidFill>
                      <a:ln w="3175">
                        <a:solidFill>
                          <a:srgbClr val="000000"/>
                        </a:solidFill>
                        <a:miter lim="800000"/>
                        <a:headEnd/>
                        <a:tailEnd/>
                      </a:ln>
                    </p:spPr>
                    <p:txBody>
                      <a:bodyPr/>
                      <a:lstStyle/>
                      <a:p>
                        <a:endParaRPr lang="en-US"/>
                      </a:p>
                    </p:txBody>
                  </p:sp>
                  <p:sp>
                    <p:nvSpPr>
                      <p:cNvPr id="65411" name="Freeform 899"/>
                      <p:cNvSpPr>
                        <a:spLocks/>
                      </p:cNvSpPr>
                      <p:nvPr/>
                    </p:nvSpPr>
                    <p:spPr bwMode="auto">
                      <a:xfrm>
                        <a:off x="2648" y="3194"/>
                        <a:ext cx="397" cy="37"/>
                      </a:xfrm>
                      <a:custGeom>
                        <a:avLst/>
                        <a:gdLst/>
                        <a:ahLst/>
                        <a:cxnLst>
                          <a:cxn ang="0">
                            <a:pos x="0" y="182"/>
                          </a:cxn>
                          <a:cxn ang="0">
                            <a:pos x="1984" y="182"/>
                          </a:cxn>
                          <a:cxn ang="0">
                            <a:pos x="1797" y="0"/>
                          </a:cxn>
                          <a:cxn ang="0">
                            <a:pos x="210" y="0"/>
                          </a:cxn>
                          <a:cxn ang="0">
                            <a:pos x="0" y="182"/>
                          </a:cxn>
                        </a:cxnLst>
                        <a:rect l="0" t="0" r="r" b="b"/>
                        <a:pathLst>
                          <a:path w="1984" h="182">
                            <a:moveTo>
                              <a:pt x="0" y="182"/>
                            </a:moveTo>
                            <a:lnTo>
                              <a:pt x="1984" y="182"/>
                            </a:lnTo>
                            <a:lnTo>
                              <a:pt x="1797" y="0"/>
                            </a:lnTo>
                            <a:lnTo>
                              <a:pt x="210" y="0"/>
                            </a:lnTo>
                            <a:lnTo>
                              <a:pt x="0" y="182"/>
                            </a:lnTo>
                            <a:close/>
                          </a:path>
                        </a:pathLst>
                      </a:custGeom>
                      <a:solidFill>
                        <a:srgbClr val="C0C0C0"/>
                      </a:solidFill>
                      <a:ln w="3175">
                        <a:solidFill>
                          <a:srgbClr val="000000"/>
                        </a:solidFill>
                        <a:prstDash val="solid"/>
                        <a:round/>
                        <a:headEnd/>
                        <a:tailEnd/>
                      </a:ln>
                    </p:spPr>
                    <p:txBody>
                      <a:bodyPr/>
                      <a:lstStyle/>
                      <a:p>
                        <a:endParaRPr lang="en-US"/>
                      </a:p>
                    </p:txBody>
                  </p:sp>
                </p:grpSp>
                <p:sp>
                  <p:nvSpPr>
                    <p:cNvPr id="65412" name="Line 900"/>
                    <p:cNvSpPr>
                      <a:spLocks noChangeShapeType="1"/>
                    </p:cNvSpPr>
                    <p:nvPr/>
                  </p:nvSpPr>
                  <p:spPr bwMode="auto">
                    <a:xfrm>
                      <a:off x="2655" y="3225"/>
                      <a:ext cx="385" cy="1"/>
                    </a:xfrm>
                    <a:prstGeom prst="line">
                      <a:avLst/>
                    </a:prstGeom>
                    <a:noFill/>
                    <a:ln w="3175">
                      <a:solidFill>
                        <a:srgbClr val="000000"/>
                      </a:solidFill>
                      <a:round/>
                      <a:headEnd/>
                      <a:tailEnd/>
                    </a:ln>
                  </p:spPr>
                  <p:txBody>
                    <a:bodyPr/>
                    <a:lstStyle/>
                    <a:p>
                      <a:endParaRPr lang="en-US"/>
                    </a:p>
                  </p:txBody>
                </p:sp>
              </p:grpSp>
              <p:grpSp>
                <p:nvGrpSpPr>
                  <p:cNvPr id="65010" name="Group 901"/>
                  <p:cNvGrpSpPr>
                    <a:grpSpLocks/>
                  </p:cNvGrpSpPr>
                  <p:nvPr/>
                </p:nvGrpSpPr>
                <p:grpSpPr bwMode="auto">
                  <a:xfrm>
                    <a:off x="2664" y="3320"/>
                    <a:ext cx="373" cy="26"/>
                    <a:chOff x="2664" y="3320"/>
                    <a:chExt cx="373" cy="26"/>
                  </a:xfrm>
                </p:grpSpPr>
                <p:grpSp>
                  <p:nvGrpSpPr>
                    <p:cNvPr id="65013" name="Group 902"/>
                    <p:cNvGrpSpPr>
                      <a:grpSpLocks/>
                    </p:cNvGrpSpPr>
                    <p:nvPr/>
                  </p:nvGrpSpPr>
                  <p:grpSpPr bwMode="auto">
                    <a:xfrm>
                      <a:off x="2664" y="3320"/>
                      <a:ext cx="185" cy="26"/>
                      <a:chOff x="2664" y="3320"/>
                      <a:chExt cx="185" cy="26"/>
                    </a:xfrm>
                  </p:grpSpPr>
                  <p:grpSp>
                    <p:nvGrpSpPr>
                      <p:cNvPr id="65016" name="Group 903"/>
                      <p:cNvGrpSpPr>
                        <a:grpSpLocks/>
                      </p:cNvGrpSpPr>
                      <p:nvPr/>
                    </p:nvGrpSpPr>
                    <p:grpSpPr bwMode="auto">
                      <a:xfrm>
                        <a:off x="2664" y="3320"/>
                        <a:ext cx="91" cy="26"/>
                        <a:chOff x="2664" y="3320"/>
                        <a:chExt cx="91" cy="26"/>
                      </a:xfrm>
                    </p:grpSpPr>
                    <p:grpSp>
                      <p:nvGrpSpPr>
                        <p:cNvPr id="65017" name="Group 904"/>
                        <p:cNvGrpSpPr>
                          <a:grpSpLocks/>
                        </p:cNvGrpSpPr>
                        <p:nvPr/>
                      </p:nvGrpSpPr>
                      <p:grpSpPr bwMode="auto">
                        <a:xfrm>
                          <a:off x="2664" y="3320"/>
                          <a:ext cx="44" cy="26"/>
                          <a:chOff x="2664" y="3320"/>
                          <a:chExt cx="44" cy="26"/>
                        </a:xfrm>
                      </p:grpSpPr>
                      <p:grpSp>
                        <p:nvGrpSpPr>
                          <p:cNvPr id="65020" name="Group 905"/>
                          <p:cNvGrpSpPr>
                            <a:grpSpLocks/>
                          </p:cNvGrpSpPr>
                          <p:nvPr/>
                        </p:nvGrpSpPr>
                        <p:grpSpPr bwMode="auto">
                          <a:xfrm>
                            <a:off x="2664" y="3320"/>
                            <a:ext cx="21" cy="26"/>
                            <a:chOff x="2664" y="3320"/>
                            <a:chExt cx="21" cy="26"/>
                          </a:xfrm>
                        </p:grpSpPr>
                        <p:grpSp>
                          <p:nvGrpSpPr>
                            <p:cNvPr id="65023" name="Group 906"/>
                            <p:cNvGrpSpPr>
                              <a:grpSpLocks/>
                            </p:cNvGrpSpPr>
                            <p:nvPr/>
                          </p:nvGrpSpPr>
                          <p:grpSpPr bwMode="auto">
                            <a:xfrm>
                              <a:off x="2664" y="3320"/>
                              <a:ext cx="9" cy="26"/>
                              <a:chOff x="2664" y="3320"/>
                              <a:chExt cx="9" cy="26"/>
                            </a:xfrm>
                          </p:grpSpPr>
                          <p:sp>
                            <p:nvSpPr>
                              <p:cNvPr id="65419" name="Rectangle 907"/>
                              <p:cNvSpPr>
                                <a:spLocks noChangeArrowheads="1"/>
                              </p:cNvSpPr>
                              <p:nvPr/>
                            </p:nvSpPr>
                            <p:spPr bwMode="auto">
                              <a:xfrm>
                                <a:off x="2664" y="3320"/>
                                <a:ext cx="3" cy="26"/>
                              </a:xfrm>
                              <a:prstGeom prst="rect">
                                <a:avLst/>
                              </a:prstGeom>
                              <a:solidFill>
                                <a:srgbClr val="000000"/>
                              </a:solidFill>
                              <a:ln w="9525">
                                <a:noFill/>
                                <a:miter lim="800000"/>
                                <a:headEnd/>
                                <a:tailEnd/>
                              </a:ln>
                            </p:spPr>
                            <p:txBody>
                              <a:bodyPr/>
                              <a:lstStyle/>
                              <a:p>
                                <a:endParaRPr lang="en-US"/>
                              </a:p>
                            </p:txBody>
                          </p:sp>
                          <p:sp>
                            <p:nvSpPr>
                              <p:cNvPr id="65420" name="Rectangle 908"/>
                              <p:cNvSpPr>
                                <a:spLocks noChangeArrowheads="1"/>
                              </p:cNvSpPr>
                              <p:nvPr/>
                            </p:nvSpPr>
                            <p:spPr bwMode="auto">
                              <a:xfrm>
                                <a:off x="2670" y="3320"/>
                                <a:ext cx="3" cy="26"/>
                              </a:xfrm>
                              <a:prstGeom prst="rect">
                                <a:avLst/>
                              </a:prstGeom>
                              <a:solidFill>
                                <a:srgbClr val="000000"/>
                              </a:solidFill>
                              <a:ln w="9525">
                                <a:noFill/>
                                <a:miter lim="800000"/>
                                <a:headEnd/>
                                <a:tailEnd/>
                              </a:ln>
                            </p:spPr>
                            <p:txBody>
                              <a:bodyPr/>
                              <a:lstStyle/>
                              <a:p>
                                <a:endParaRPr lang="en-US"/>
                              </a:p>
                            </p:txBody>
                          </p:sp>
                        </p:grpSp>
                        <p:grpSp>
                          <p:nvGrpSpPr>
                            <p:cNvPr id="65024" name="Group 909"/>
                            <p:cNvGrpSpPr>
                              <a:grpSpLocks/>
                            </p:cNvGrpSpPr>
                            <p:nvPr/>
                          </p:nvGrpSpPr>
                          <p:grpSpPr bwMode="auto">
                            <a:xfrm>
                              <a:off x="2676" y="3320"/>
                              <a:ext cx="9" cy="26"/>
                              <a:chOff x="2676" y="3320"/>
                              <a:chExt cx="9" cy="26"/>
                            </a:xfrm>
                          </p:grpSpPr>
                          <p:sp>
                            <p:nvSpPr>
                              <p:cNvPr id="65422" name="Rectangle 910"/>
                              <p:cNvSpPr>
                                <a:spLocks noChangeArrowheads="1"/>
                              </p:cNvSpPr>
                              <p:nvPr/>
                            </p:nvSpPr>
                            <p:spPr bwMode="auto">
                              <a:xfrm>
                                <a:off x="2676" y="3320"/>
                                <a:ext cx="3" cy="26"/>
                              </a:xfrm>
                              <a:prstGeom prst="rect">
                                <a:avLst/>
                              </a:prstGeom>
                              <a:solidFill>
                                <a:srgbClr val="000000"/>
                              </a:solidFill>
                              <a:ln w="9525">
                                <a:noFill/>
                                <a:miter lim="800000"/>
                                <a:headEnd/>
                                <a:tailEnd/>
                              </a:ln>
                            </p:spPr>
                            <p:txBody>
                              <a:bodyPr/>
                              <a:lstStyle/>
                              <a:p>
                                <a:endParaRPr lang="en-US"/>
                              </a:p>
                            </p:txBody>
                          </p:sp>
                          <p:sp>
                            <p:nvSpPr>
                              <p:cNvPr id="65423" name="Rectangle 911"/>
                              <p:cNvSpPr>
                                <a:spLocks noChangeArrowheads="1"/>
                              </p:cNvSpPr>
                              <p:nvPr/>
                            </p:nvSpPr>
                            <p:spPr bwMode="auto">
                              <a:xfrm>
                                <a:off x="2682" y="3320"/>
                                <a:ext cx="3" cy="26"/>
                              </a:xfrm>
                              <a:prstGeom prst="rect">
                                <a:avLst/>
                              </a:prstGeom>
                              <a:solidFill>
                                <a:srgbClr val="000000"/>
                              </a:solidFill>
                              <a:ln w="9525">
                                <a:noFill/>
                                <a:miter lim="800000"/>
                                <a:headEnd/>
                                <a:tailEnd/>
                              </a:ln>
                            </p:spPr>
                            <p:txBody>
                              <a:bodyPr/>
                              <a:lstStyle/>
                              <a:p>
                                <a:endParaRPr lang="en-US"/>
                              </a:p>
                            </p:txBody>
                          </p:sp>
                        </p:grpSp>
                      </p:grpSp>
                      <p:grpSp>
                        <p:nvGrpSpPr>
                          <p:cNvPr id="65025" name="Group 912"/>
                          <p:cNvGrpSpPr>
                            <a:grpSpLocks/>
                          </p:cNvGrpSpPr>
                          <p:nvPr/>
                        </p:nvGrpSpPr>
                        <p:grpSpPr bwMode="auto">
                          <a:xfrm>
                            <a:off x="2687" y="3320"/>
                            <a:ext cx="21" cy="26"/>
                            <a:chOff x="2687" y="3320"/>
                            <a:chExt cx="21" cy="26"/>
                          </a:xfrm>
                        </p:grpSpPr>
                        <p:grpSp>
                          <p:nvGrpSpPr>
                            <p:cNvPr id="65026" name="Group 913"/>
                            <p:cNvGrpSpPr>
                              <a:grpSpLocks/>
                            </p:cNvGrpSpPr>
                            <p:nvPr/>
                          </p:nvGrpSpPr>
                          <p:grpSpPr bwMode="auto">
                            <a:xfrm>
                              <a:off x="2687" y="3320"/>
                              <a:ext cx="9" cy="26"/>
                              <a:chOff x="2687" y="3320"/>
                              <a:chExt cx="9" cy="26"/>
                            </a:xfrm>
                          </p:grpSpPr>
                          <p:sp>
                            <p:nvSpPr>
                              <p:cNvPr id="65426" name="Rectangle 914"/>
                              <p:cNvSpPr>
                                <a:spLocks noChangeArrowheads="1"/>
                              </p:cNvSpPr>
                              <p:nvPr/>
                            </p:nvSpPr>
                            <p:spPr bwMode="auto">
                              <a:xfrm>
                                <a:off x="2687" y="3320"/>
                                <a:ext cx="3" cy="26"/>
                              </a:xfrm>
                              <a:prstGeom prst="rect">
                                <a:avLst/>
                              </a:prstGeom>
                              <a:solidFill>
                                <a:srgbClr val="000000"/>
                              </a:solidFill>
                              <a:ln w="9525">
                                <a:noFill/>
                                <a:miter lim="800000"/>
                                <a:headEnd/>
                                <a:tailEnd/>
                              </a:ln>
                            </p:spPr>
                            <p:txBody>
                              <a:bodyPr/>
                              <a:lstStyle/>
                              <a:p>
                                <a:endParaRPr lang="en-US"/>
                              </a:p>
                            </p:txBody>
                          </p:sp>
                          <p:sp>
                            <p:nvSpPr>
                              <p:cNvPr id="65427" name="Rectangle 915"/>
                              <p:cNvSpPr>
                                <a:spLocks noChangeArrowheads="1"/>
                              </p:cNvSpPr>
                              <p:nvPr/>
                            </p:nvSpPr>
                            <p:spPr bwMode="auto">
                              <a:xfrm>
                                <a:off x="2693" y="3320"/>
                                <a:ext cx="3" cy="26"/>
                              </a:xfrm>
                              <a:prstGeom prst="rect">
                                <a:avLst/>
                              </a:prstGeom>
                              <a:solidFill>
                                <a:srgbClr val="000000"/>
                              </a:solidFill>
                              <a:ln w="9525">
                                <a:noFill/>
                                <a:miter lim="800000"/>
                                <a:headEnd/>
                                <a:tailEnd/>
                              </a:ln>
                            </p:spPr>
                            <p:txBody>
                              <a:bodyPr/>
                              <a:lstStyle/>
                              <a:p>
                                <a:endParaRPr lang="en-US"/>
                              </a:p>
                            </p:txBody>
                          </p:sp>
                        </p:grpSp>
                        <p:grpSp>
                          <p:nvGrpSpPr>
                            <p:cNvPr id="65029" name="Group 916"/>
                            <p:cNvGrpSpPr>
                              <a:grpSpLocks/>
                            </p:cNvGrpSpPr>
                            <p:nvPr/>
                          </p:nvGrpSpPr>
                          <p:grpSpPr bwMode="auto">
                            <a:xfrm>
                              <a:off x="2699" y="3320"/>
                              <a:ext cx="9" cy="26"/>
                              <a:chOff x="2699" y="3320"/>
                              <a:chExt cx="9" cy="26"/>
                            </a:xfrm>
                          </p:grpSpPr>
                          <p:sp>
                            <p:nvSpPr>
                              <p:cNvPr id="65429" name="Rectangle 917"/>
                              <p:cNvSpPr>
                                <a:spLocks noChangeArrowheads="1"/>
                              </p:cNvSpPr>
                              <p:nvPr/>
                            </p:nvSpPr>
                            <p:spPr bwMode="auto">
                              <a:xfrm>
                                <a:off x="2699" y="3320"/>
                                <a:ext cx="3" cy="26"/>
                              </a:xfrm>
                              <a:prstGeom prst="rect">
                                <a:avLst/>
                              </a:prstGeom>
                              <a:solidFill>
                                <a:srgbClr val="000000"/>
                              </a:solidFill>
                              <a:ln w="9525">
                                <a:noFill/>
                                <a:miter lim="800000"/>
                                <a:headEnd/>
                                <a:tailEnd/>
                              </a:ln>
                            </p:spPr>
                            <p:txBody>
                              <a:bodyPr/>
                              <a:lstStyle/>
                              <a:p>
                                <a:endParaRPr lang="en-US"/>
                              </a:p>
                            </p:txBody>
                          </p:sp>
                          <p:sp>
                            <p:nvSpPr>
                              <p:cNvPr id="65430" name="Rectangle 918"/>
                              <p:cNvSpPr>
                                <a:spLocks noChangeArrowheads="1"/>
                              </p:cNvSpPr>
                              <p:nvPr/>
                            </p:nvSpPr>
                            <p:spPr bwMode="auto">
                              <a:xfrm>
                                <a:off x="2705"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5032" name="Group 919"/>
                        <p:cNvGrpSpPr>
                          <a:grpSpLocks/>
                        </p:cNvGrpSpPr>
                        <p:nvPr/>
                      </p:nvGrpSpPr>
                      <p:grpSpPr bwMode="auto">
                        <a:xfrm>
                          <a:off x="2711" y="3320"/>
                          <a:ext cx="44" cy="26"/>
                          <a:chOff x="2711" y="3320"/>
                          <a:chExt cx="44" cy="26"/>
                        </a:xfrm>
                      </p:grpSpPr>
                      <p:grpSp>
                        <p:nvGrpSpPr>
                          <p:cNvPr id="65033" name="Group 920"/>
                          <p:cNvGrpSpPr>
                            <a:grpSpLocks/>
                          </p:cNvGrpSpPr>
                          <p:nvPr/>
                        </p:nvGrpSpPr>
                        <p:grpSpPr bwMode="auto">
                          <a:xfrm>
                            <a:off x="2711" y="3320"/>
                            <a:ext cx="21" cy="26"/>
                            <a:chOff x="2711" y="3320"/>
                            <a:chExt cx="21" cy="26"/>
                          </a:xfrm>
                        </p:grpSpPr>
                        <p:grpSp>
                          <p:nvGrpSpPr>
                            <p:cNvPr id="65036" name="Group 921"/>
                            <p:cNvGrpSpPr>
                              <a:grpSpLocks/>
                            </p:cNvGrpSpPr>
                            <p:nvPr/>
                          </p:nvGrpSpPr>
                          <p:grpSpPr bwMode="auto">
                            <a:xfrm>
                              <a:off x="2711" y="3320"/>
                              <a:ext cx="9" cy="26"/>
                              <a:chOff x="2711" y="3320"/>
                              <a:chExt cx="9" cy="26"/>
                            </a:xfrm>
                          </p:grpSpPr>
                          <p:sp>
                            <p:nvSpPr>
                              <p:cNvPr id="65434" name="Rectangle 922"/>
                              <p:cNvSpPr>
                                <a:spLocks noChangeArrowheads="1"/>
                              </p:cNvSpPr>
                              <p:nvPr/>
                            </p:nvSpPr>
                            <p:spPr bwMode="auto">
                              <a:xfrm>
                                <a:off x="2711" y="3320"/>
                                <a:ext cx="3" cy="26"/>
                              </a:xfrm>
                              <a:prstGeom prst="rect">
                                <a:avLst/>
                              </a:prstGeom>
                              <a:solidFill>
                                <a:srgbClr val="000000"/>
                              </a:solidFill>
                              <a:ln w="9525">
                                <a:noFill/>
                                <a:miter lim="800000"/>
                                <a:headEnd/>
                                <a:tailEnd/>
                              </a:ln>
                            </p:spPr>
                            <p:txBody>
                              <a:bodyPr/>
                              <a:lstStyle/>
                              <a:p>
                                <a:endParaRPr lang="en-US"/>
                              </a:p>
                            </p:txBody>
                          </p:sp>
                          <p:sp>
                            <p:nvSpPr>
                              <p:cNvPr id="65435" name="Rectangle 923"/>
                              <p:cNvSpPr>
                                <a:spLocks noChangeArrowheads="1"/>
                              </p:cNvSpPr>
                              <p:nvPr/>
                            </p:nvSpPr>
                            <p:spPr bwMode="auto">
                              <a:xfrm>
                                <a:off x="2717" y="3320"/>
                                <a:ext cx="3" cy="26"/>
                              </a:xfrm>
                              <a:prstGeom prst="rect">
                                <a:avLst/>
                              </a:prstGeom>
                              <a:solidFill>
                                <a:srgbClr val="000000"/>
                              </a:solidFill>
                              <a:ln w="9525">
                                <a:noFill/>
                                <a:miter lim="800000"/>
                                <a:headEnd/>
                                <a:tailEnd/>
                              </a:ln>
                            </p:spPr>
                            <p:txBody>
                              <a:bodyPr/>
                              <a:lstStyle/>
                              <a:p>
                                <a:endParaRPr lang="en-US"/>
                              </a:p>
                            </p:txBody>
                          </p:sp>
                        </p:grpSp>
                        <p:grpSp>
                          <p:nvGrpSpPr>
                            <p:cNvPr id="65039" name="Group 924"/>
                            <p:cNvGrpSpPr>
                              <a:grpSpLocks/>
                            </p:cNvGrpSpPr>
                            <p:nvPr/>
                          </p:nvGrpSpPr>
                          <p:grpSpPr bwMode="auto">
                            <a:xfrm>
                              <a:off x="2723" y="3320"/>
                              <a:ext cx="9" cy="26"/>
                              <a:chOff x="2723" y="3320"/>
                              <a:chExt cx="9" cy="26"/>
                            </a:xfrm>
                          </p:grpSpPr>
                          <p:sp>
                            <p:nvSpPr>
                              <p:cNvPr id="65437" name="Rectangle 925"/>
                              <p:cNvSpPr>
                                <a:spLocks noChangeArrowheads="1"/>
                              </p:cNvSpPr>
                              <p:nvPr/>
                            </p:nvSpPr>
                            <p:spPr bwMode="auto">
                              <a:xfrm>
                                <a:off x="2723" y="3320"/>
                                <a:ext cx="3" cy="26"/>
                              </a:xfrm>
                              <a:prstGeom prst="rect">
                                <a:avLst/>
                              </a:prstGeom>
                              <a:solidFill>
                                <a:srgbClr val="000000"/>
                              </a:solidFill>
                              <a:ln w="9525">
                                <a:noFill/>
                                <a:miter lim="800000"/>
                                <a:headEnd/>
                                <a:tailEnd/>
                              </a:ln>
                            </p:spPr>
                            <p:txBody>
                              <a:bodyPr/>
                              <a:lstStyle/>
                              <a:p>
                                <a:endParaRPr lang="en-US"/>
                              </a:p>
                            </p:txBody>
                          </p:sp>
                          <p:sp>
                            <p:nvSpPr>
                              <p:cNvPr id="65438" name="Rectangle 926"/>
                              <p:cNvSpPr>
                                <a:spLocks noChangeArrowheads="1"/>
                              </p:cNvSpPr>
                              <p:nvPr/>
                            </p:nvSpPr>
                            <p:spPr bwMode="auto">
                              <a:xfrm>
                                <a:off x="2729" y="3320"/>
                                <a:ext cx="3" cy="26"/>
                              </a:xfrm>
                              <a:prstGeom prst="rect">
                                <a:avLst/>
                              </a:prstGeom>
                              <a:solidFill>
                                <a:srgbClr val="000000"/>
                              </a:solidFill>
                              <a:ln w="9525">
                                <a:noFill/>
                                <a:miter lim="800000"/>
                                <a:headEnd/>
                                <a:tailEnd/>
                              </a:ln>
                            </p:spPr>
                            <p:txBody>
                              <a:bodyPr/>
                              <a:lstStyle/>
                              <a:p>
                                <a:endParaRPr lang="en-US"/>
                              </a:p>
                            </p:txBody>
                          </p:sp>
                        </p:grpSp>
                      </p:grpSp>
                      <p:grpSp>
                        <p:nvGrpSpPr>
                          <p:cNvPr id="65040" name="Group 927"/>
                          <p:cNvGrpSpPr>
                            <a:grpSpLocks/>
                          </p:cNvGrpSpPr>
                          <p:nvPr/>
                        </p:nvGrpSpPr>
                        <p:grpSpPr bwMode="auto">
                          <a:xfrm>
                            <a:off x="2734" y="3320"/>
                            <a:ext cx="21" cy="26"/>
                            <a:chOff x="2734" y="3320"/>
                            <a:chExt cx="21" cy="26"/>
                          </a:xfrm>
                        </p:grpSpPr>
                        <p:grpSp>
                          <p:nvGrpSpPr>
                            <p:cNvPr id="65041" name="Group 928"/>
                            <p:cNvGrpSpPr>
                              <a:grpSpLocks/>
                            </p:cNvGrpSpPr>
                            <p:nvPr/>
                          </p:nvGrpSpPr>
                          <p:grpSpPr bwMode="auto">
                            <a:xfrm>
                              <a:off x="2734" y="3320"/>
                              <a:ext cx="9" cy="26"/>
                              <a:chOff x="2734" y="3320"/>
                              <a:chExt cx="9" cy="26"/>
                            </a:xfrm>
                          </p:grpSpPr>
                          <p:sp>
                            <p:nvSpPr>
                              <p:cNvPr id="65441" name="Rectangle 929"/>
                              <p:cNvSpPr>
                                <a:spLocks noChangeArrowheads="1"/>
                              </p:cNvSpPr>
                              <p:nvPr/>
                            </p:nvSpPr>
                            <p:spPr bwMode="auto">
                              <a:xfrm>
                                <a:off x="2734" y="3320"/>
                                <a:ext cx="3" cy="26"/>
                              </a:xfrm>
                              <a:prstGeom prst="rect">
                                <a:avLst/>
                              </a:prstGeom>
                              <a:solidFill>
                                <a:srgbClr val="000000"/>
                              </a:solidFill>
                              <a:ln w="9525">
                                <a:noFill/>
                                <a:miter lim="800000"/>
                                <a:headEnd/>
                                <a:tailEnd/>
                              </a:ln>
                            </p:spPr>
                            <p:txBody>
                              <a:bodyPr/>
                              <a:lstStyle/>
                              <a:p>
                                <a:endParaRPr lang="en-US"/>
                              </a:p>
                            </p:txBody>
                          </p:sp>
                          <p:sp>
                            <p:nvSpPr>
                              <p:cNvPr id="65442" name="Rectangle 930"/>
                              <p:cNvSpPr>
                                <a:spLocks noChangeArrowheads="1"/>
                              </p:cNvSpPr>
                              <p:nvPr/>
                            </p:nvSpPr>
                            <p:spPr bwMode="auto">
                              <a:xfrm>
                                <a:off x="2740" y="3320"/>
                                <a:ext cx="3" cy="26"/>
                              </a:xfrm>
                              <a:prstGeom prst="rect">
                                <a:avLst/>
                              </a:prstGeom>
                              <a:solidFill>
                                <a:srgbClr val="000000"/>
                              </a:solidFill>
                              <a:ln w="9525">
                                <a:noFill/>
                                <a:miter lim="800000"/>
                                <a:headEnd/>
                                <a:tailEnd/>
                              </a:ln>
                            </p:spPr>
                            <p:txBody>
                              <a:bodyPr/>
                              <a:lstStyle/>
                              <a:p>
                                <a:endParaRPr lang="en-US"/>
                              </a:p>
                            </p:txBody>
                          </p:sp>
                        </p:grpSp>
                        <p:grpSp>
                          <p:nvGrpSpPr>
                            <p:cNvPr id="65044" name="Group 931"/>
                            <p:cNvGrpSpPr>
                              <a:grpSpLocks/>
                            </p:cNvGrpSpPr>
                            <p:nvPr/>
                          </p:nvGrpSpPr>
                          <p:grpSpPr bwMode="auto">
                            <a:xfrm>
                              <a:off x="2746" y="3320"/>
                              <a:ext cx="9" cy="26"/>
                              <a:chOff x="2746" y="3320"/>
                              <a:chExt cx="9" cy="26"/>
                            </a:xfrm>
                          </p:grpSpPr>
                          <p:sp>
                            <p:nvSpPr>
                              <p:cNvPr id="65444" name="Rectangle 932"/>
                              <p:cNvSpPr>
                                <a:spLocks noChangeArrowheads="1"/>
                              </p:cNvSpPr>
                              <p:nvPr/>
                            </p:nvSpPr>
                            <p:spPr bwMode="auto">
                              <a:xfrm>
                                <a:off x="2746" y="3320"/>
                                <a:ext cx="3" cy="26"/>
                              </a:xfrm>
                              <a:prstGeom prst="rect">
                                <a:avLst/>
                              </a:prstGeom>
                              <a:solidFill>
                                <a:srgbClr val="000000"/>
                              </a:solidFill>
                              <a:ln w="9525">
                                <a:noFill/>
                                <a:miter lim="800000"/>
                                <a:headEnd/>
                                <a:tailEnd/>
                              </a:ln>
                            </p:spPr>
                            <p:txBody>
                              <a:bodyPr/>
                              <a:lstStyle/>
                              <a:p>
                                <a:endParaRPr lang="en-US"/>
                              </a:p>
                            </p:txBody>
                          </p:sp>
                          <p:sp>
                            <p:nvSpPr>
                              <p:cNvPr id="65445" name="Rectangle 933"/>
                              <p:cNvSpPr>
                                <a:spLocks noChangeArrowheads="1"/>
                              </p:cNvSpPr>
                              <p:nvPr/>
                            </p:nvSpPr>
                            <p:spPr bwMode="auto">
                              <a:xfrm>
                                <a:off x="2752" y="3320"/>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5047" name="Group 934"/>
                      <p:cNvGrpSpPr>
                        <a:grpSpLocks/>
                      </p:cNvGrpSpPr>
                      <p:nvPr/>
                    </p:nvGrpSpPr>
                    <p:grpSpPr bwMode="auto">
                      <a:xfrm>
                        <a:off x="2758" y="3320"/>
                        <a:ext cx="91" cy="26"/>
                        <a:chOff x="2758" y="3320"/>
                        <a:chExt cx="91" cy="26"/>
                      </a:xfrm>
                    </p:grpSpPr>
                    <p:grpSp>
                      <p:nvGrpSpPr>
                        <p:cNvPr id="65048" name="Group 935"/>
                        <p:cNvGrpSpPr>
                          <a:grpSpLocks/>
                        </p:cNvGrpSpPr>
                        <p:nvPr/>
                      </p:nvGrpSpPr>
                      <p:grpSpPr bwMode="auto">
                        <a:xfrm>
                          <a:off x="2758" y="3320"/>
                          <a:ext cx="44" cy="26"/>
                          <a:chOff x="2758" y="3320"/>
                          <a:chExt cx="44" cy="26"/>
                        </a:xfrm>
                      </p:grpSpPr>
                      <p:grpSp>
                        <p:nvGrpSpPr>
                          <p:cNvPr id="65051" name="Group 936"/>
                          <p:cNvGrpSpPr>
                            <a:grpSpLocks/>
                          </p:cNvGrpSpPr>
                          <p:nvPr/>
                        </p:nvGrpSpPr>
                        <p:grpSpPr bwMode="auto">
                          <a:xfrm>
                            <a:off x="2758" y="3320"/>
                            <a:ext cx="21" cy="26"/>
                            <a:chOff x="2758" y="3320"/>
                            <a:chExt cx="21" cy="26"/>
                          </a:xfrm>
                        </p:grpSpPr>
                        <p:grpSp>
                          <p:nvGrpSpPr>
                            <p:cNvPr id="65054" name="Group 937"/>
                            <p:cNvGrpSpPr>
                              <a:grpSpLocks/>
                            </p:cNvGrpSpPr>
                            <p:nvPr/>
                          </p:nvGrpSpPr>
                          <p:grpSpPr bwMode="auto">
                            <a:xfrm>
                              <a:off x="2758" y="3320"/>
                              <a:ext cx="9" cy="26"/>
                              <a:chOff x="2758" y="3320"/>
                              <a:chExt cx="9" cy="26"/>
                            </a:xfrm>
                          </p:grpSpPr>
                          <p:sp>
                            <p:nvSpPr>
                              <p:cNvPr id="65450" name="Rectangle 938"/>
                              <p:cNvSpPr>
                                <a:spLocks noChangeArrowheads="1"/>
                              </p:cNvSpPr>
                              <p:nvPr/>
                            </p:nvSpPr>
                            <p:spPr bwMode="auto">
                              <a:xfrm>
                                <a:off x="2758" y="3320"/>
                                <a:ext cx="3" cy="26"/>
                              </a:xfrm>
                              <a:prstGeom prst="rect">
                                <a:avLst/>
                              </a:prstGeom>
                              <a:solidFill>
                                <a:srgbClr val="000000"/>
                              </a:solidFill>
                              <a:ln w="9525">
                                <a:noFill/>
                                <a:miter lim="800000"/>
                                <a:headEnd/>
                                <a:tailEnd/>
                              </a:ln>
                            </p:spPr>
                            <p:txBody>
                              <a:bodyPr/>
                              <a:lstStyle/>
                              <a:p>
                                <a:endParaRPr lang="en-US"/>
                              </a:p>
                            </p:txBody>
                          </p:sp>
                          <p:sp>
                            <p:nvSpPr>
                              <p:cNvPr id="65451" name="Rectangle 939"/>
                              <p:cNvSpPr>
                                <a:spLocks noChangeArrowheads="1"/>
                              </p:cNvSpPr>
                              <p:nvPr/>
                            </p:nvSpPr>
                            <p:spPr bwMode="auto">
                              <a:xfrm>
                                <a:off x="2764" y="3320"/>
                                <a:ext cx="3" cy="26"/>
                              </a:xfrm>
                              <a:prstGeom prst="rect">
                                <a:avLst/>
                              </a:prstGeom>
                              <a:solidFill>
                                <a:srgbClr val="000000"/>
                              </a:solidFill>
                              <a:ln w="9525">
                                <a:noFill/>
                                <a:miter lim="800000"/>
                                <a:headEnd/>
                                <a:tailEnd/>
                              </a:ln>
                            </p:spPr>
                            <p:txBody>
                              <a:bodyPr/>
                              <a:lstStyle/>
                              <a:p>
                                <a:endParaRPr lang="en-US"/>
                              </a:p>
                            </p:txBody>
                          </p:sp>
                        </p:grpSp>
                        <p:grpSp>
                          <p:nvGrpSpPr>
                            <p:cNvPr id="65055" name="Group 940"/>
                            <p:cNvGrpSpPr>
                              <a:grpSpLocks/>
                            </p:cNvGrpSpPr>
                            <p:nvPr/>
                          </p:nvGrpSpPr>
                          <p:grpSpPr bwMode="auto">
                            <a:xfrm>
                              <a:off x="2770" y="3320"/>
                              <a:ext cx="9" cy="26"/>
                              <a:chOff x="2770" y="3320"/>
                              <a:chExt cx="9" cy="26"/>
                            </a:xfrm>
                          </p:grpSpPr>
                          <p:sp>
                            <p:nvSpPr>
                              <p:cNvPr id="65453" name="Rectangle 941"/>
                              <p:cNvSpPr>
                                <a:spLocks noChangeArrowheads="1"/>
                              </p:cNvSpPr>
                              <p:nvPr/>
                            </p:nvSpPr>
                            <p:spPr bwMode="auto">
                              <a:xfrm>
                                <a:off x="2770" y="3320"/>
                                <a:ext cx="3" cy="26"/>
                              </a:xfrm>
                              <a:prstGeom prst="rect">
                                <a:avLst/>
                              </a:prstGeom>
                              <a:solidFill>
                                <a:srgbClr val="000000"/>
                              </a:solidFill>
                              <a:ln w="9525">
                                <a:noFill/>
                                <a:miter lim="800000"/>
                                <a:headEnd/>
                                <a:tailEnd/>
                              </a:ln>
                            </p:spPr>
                            <p:txBody>
                              <a:bodyPr/>
                              <a:lstStyle/>
                              <a:p>
                                <a:endParaRPr lang="en-US"/>
                              </a:p>
                            </p:txBody>
                          </p:sp>
                          <p:sp>
                            <p:nvSpPr>
                              <p:cNvPr id="65454" name="Rectangle 942"/>
                              <p:cNvSpPr>
                                <a:spLocks noChangeArrowheads="1"/>
                              </p:cNvSpPr>
                              <p:nvPr/>
                            </p:nvSpPr>
                            <p:spPr bwMode="auto">
                              <a:xfrm>
                                <a:off x="2776" y="3320"/>
                                <a:ext cx="3" cy="26"/>
                              </a:xfrm>
                              <a:prstGeom prst="rect">
                                <a:avLst/>
                              </a:prstGeom>
                              <a:solidFill>
                                <a:srgbClr val="000000"/>
                              </a:solidFill>
                              <a:ln w="9525">
                                <a:noFill/>
                                <a:miter lim="800000"/>
                                <a:headEnd/>
                                <a:tailEnd/>
                              </a:ln>
                            </p:spPr>
                            <p:txBody>
                              <a:bodyPr/>
                              <a:lstStyle/>
                              <a:p>
                                <a:endParaRPr lang="en-US"/>
                              </a:p>
                            </p:txBody>
                          </p:sp>
                        </p:grpSp>
                      </p:grpSp>
                      <p:grpSp>
                        <p:nvGrpSpPr>
                          <p:cNvPr id="65056" name="Group 943"/>
                          <p:cNvGrpSpPr>
                            <a:grpSpLocks/>
                          </p:cNvGrpSpPr>
                          <p:nvPr/>
                        </p:nvGrpSpPr>
                        <p:grpSpPr bwMode="auto">
                          <a:xfrm>
                            <a:off x="2782" y="3320"/>
                            <a:ext cx="20" cy="26"/>
                            <a:chOff x="2782" y="3320"/>
                            <a:chExt cx="20" cy="26"/>
                          </a:xfrm>
                        </p:grpSpPr>
                        <p:grpSp>
                          <p:nvGrpSpPr>
                            <p:cNvPr id="65057" name="Group 944"/>
                            <p:cNvGrpSpPr>
                              <a:grpSpLocks/>
                            </p:cNvGrpSpPr>
                            <p:nvPr/>
                          </p:nvGrpSpPr>
                          <p:grpSpPr bwMode="auto">
                            <a:xfrm>
                              <a:off x="2782" y="3320"/>
                              <a:ext cx="8" cy="26"/>
                              <a:chOff x="2782" y="3320"/>
                              <a:chExt cx="8" cy="26"/>
                            </a:xfrm>
                          </p:grpSpPr>
                          <p:sp>
                            <p:nvSpPr>
                              <p:cNvPr id="65457" name="Rectangle 945"/>
                              <p:cNvSpPr>
                                <a:spLocks noChangeArrowheads="1"/>
                              </p:cNvSpPr>
                              <p:nvPr/>
                            </p:nvSpPr>
                            <p:spPr bwMode="auto">
                              <a:xfrm>
                                <a:off x="2782" y="3320"/>
                                <a:ext cx="3" cy="26"/>
                              </a:xfrm>
                              <a:prstGeom prst="rect">
                                <a:avLst/>
                              </a:prstGeom>
                              <a:solidFill>
                                <a:srgbClr val="000000"/>
                              </a:solidFill>
                              <a:ln w="9525">
                                <a:noFill/>
                                <a:miter lim="800000"/>
                                <a:headEnd/>
                                <a:tailEnd/>
                              </a:ln>
                            </p:spPr>
                            <p:txBody>
                              <a:bodyPr/>
                              <a:lstStyle/>
                              <a:p>
                                <a:endParaRPr lang="en-US"/>
                              </a:p>
                            </p:txBody>
                          </p:sp>
                          <p:sp>
                            <p:nvSpPr>
                              <p:cNvPr id="65458" name="Rectangle 946"/>
                              <p:cNvSpPr>
                                <a:spLocks noChangeArrowheads="1"/>
                              </p:cNvSpPr>
                              <p:nvPr/>
                            </p:nvSpPr>
                            <p:spPr bwMode="auto">
                              <a:xfrm>
                                <a:off x="2788" y="3320"/>
                                <a:ext cx="2" cy="26"/>
                              </a:xfrm>
                              <a:prstGeom prst="rect">
                                <a:avLst/>
                              </a:prstGeom>
                              <a:solidFill>
                                <a:srgbClr val="000000"/>
                              </a:solidFill>
                              <a:ln w="9525">
                                <a:noFill/>
                                <a:miter lim="800000"/>
                                <a:headEnd/>
                                <a:tailEnd/>
                              </a:ln>
                            </p:spPr>
                            <p:txBody>
                              <a:bodyPr/>
                              <a:lstStyle/>
                              <a:p>
                                <a:endParaRPr lang="en-US"/>
                              </a:p>
                            </p:txBody>
                          </p:sp>
                        </p:grpSp>
                        <p:grpSp>
                          <p:nvGrpSpPr>
                            <p:cNvPr id="65058" name="Group 947"/>
                            <p:cNvGrpSpPr>
                              <a:grpSpLocks/>
                            </p:cNvGrpSpPr>
                            <p:nvPr/>
                          </p:nvGrpSpPr>
                          <p:grpSpPr bwMode="auto">
                            <a:xfrm>
                              <a:off x="2793" y="3320"/>
                              <a:ext cx="9" cy="26"/>
                              <a:chOff x="2793" y="3320"/>
                              <a:chExt cx="9" cy="26"/>
                            </a:xfrm>
                          </p:grpSpPr>
                          <p:sp>
                            <p:nvSpPr>
                              <p:cNvPr id="65460" name="Rectangle 948"/>
                              <p:cNvSpPr>
                                <a:spLocks noChangeArrowheads="1"/>
                              </p:cNvSpPr>
                              <p:nvPr/>
                            </p:nvSpPr>
                            <p:spPr bwMode="auto">
                              <a:xfrm>
                                <a:off x="2793" y="3320"/>
                                <a:ext cx="3" cy="26"/>
                              </a:xfrm>
                              <a:prstGeom prst="rect">
                                <a:avLst/>
                              </a:prstGeom>
                              <a:solidFill>
                                <a:srgbClr val="000000"/>
                              </a:solidFill>
                              <a:ln w="9525">
                                <a:noFill/>
                                <a:miter lim="800000"/>
                                <a:headEnd/>
                                <a:tailEnd/>
                              </a:ln>
                            </p:spPr>
                            <p:txBody>
                              <a:bodyPr/>
                              <a:lstStyle/>
                              <a:p>
                                <a:endParaRPr lang="en-US"/>
                              </a:p>
                            </p:txBody>
                          </p:sp>
                          <p:sp>
                            <p:nvSpPr>
                              <p:cNvPr id="65461" name="Rectangle 949"/>
                              <p:cNvSpPr>
                                <a:spLocks noChangeArrowheads="1"/>
                              </p:cNvSpPr>
                              <p:nvPr/>
                            </p:nvSpPr>
                            <p:spPr bwMode="auto">
                              <a:xfrm>
                                <a:off x="2799"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5059" name="Group 950"/>
                        <p:cNvGrpSpPr>
                          <a:grpSpLocks/>
                        </p:cNvGrpSpPr>
                        <p:nvPr/>
                      </p:nvGrpSpPr>
                      <p:grpSpPr bwMode="auto">
                        <a:xfrm>
                          <a:off x="2805" y="3320"/>
                          <a:ext cx="44" cy="26"/>
                          <a:chOff x="2805" y="3320"/>
                          <a:chExt cx="44" cy="26"/>
                        </a:xfrm>
                      </p:grpSpPr>
                      <p:grpSp>
                        <p:nvGrpSpPr>
                          <p:cNvPr id="65060" name="Group 951"/>
                          <p:cNvGrpSpPr>
                            <a:grpSpLocks/>
                          </p:cNvGrpSpPr>
                          <p:nvPr/>
                        </p:nvGrpSpPr>
                        <p:grpSpPr bwMode="auto">
                          <a:xfrm>
                            <a:off x="2805" y="3320"/>
                            <a:ext cx="21" cy="26"/>
                            <a:chOff x="2805" y="3320"/>
                            <a:chExt cx="21" cy="26"/>
                          </a:xfrm>
                        </p:grpSpPr>
                        <p:grpSp>
                          <p:nvGrpSpPr>
                            <p:cNvPr id="65065" name="Group 952"/>
                            <p:cNvGrpSpPr>
                              <a:grpSpLocks/>
                            </p:cNvGrpSpPr>
                            <p:nvPr/>
                          </p:nvGrpSpPr>
                          <p:grpSpPr bwMode="auto">
                            <a:xfrm>
                              <a:off x="2805" y="3320"/>
                              <a:ext cx="9" cy="26"/>
                              <a:chOff x="2805" y="3320"/>
                              <a:chExt cx="9" cy="26"/>
                            </a:xfrm>
                          </p:grpSpPr>
                          <p:sp>
                            <p:nvSpPr>
                              <p:cNvPr id="65465" name="Rectangle 953"/>
                              <p:cNvSpPr>
                                <a:spLocks noChangeArrowheads="1"/>
                              </p:cNvSpPr>
                              <p:nvPr/>
                            </p:nvSpPr>
                            <p:spPr bwMode="auto">
                              <a:xfrm>
                                <a:off x="2805" y="3320"/>
                                <a:ext cx="3" cy="26"/>
                              </a:xfrm>
                              <a:prstGeom prst="rect">
                                <a:avLst/>
                              </a:prstGeom>
                              <a:solidFill>
                                <a:srgbClr val="000000"/>
                              </a:solidFill>
                              <a:ln w="9525">
                                <a:noFill/>
                                <a:miter lim="800000"/>
                                <a:headEnd/>
                                <a:tailEnd/>
                              </a:ln>
                            </p:spPr>
                            <p:txBody>
                              <a:bodyPr/>
                              <a:lstStyle/>
                              <a:p>
                                <a:endParaRPr lang="en-US"/>
                              </a:p>
                            </p:txBody>
                          </p:sp>
                          <p:sp>
                            <p:nvSpPr>
                              <p:cNvPr id="65466" name="Rectangle 954"/>
                              <p:cNvSpPr>
                                <a:spLocks noChangeArrowheads="1"/>
                              </p:cNvSpPr>
                              <p:nvPr/>
                            </p:nvSpPr>
                            <p:spPr bwMode="auto">
                              <a:xfrm>
                                <a:off x="2811" y="3320"/>
                                <a:ext cx="3" cy="26"/>
                              </a:xfrm>
                              <a:prstGeom prst="rect">
                                <a:avLst/>
                              </a:prstGeom>
                              <a:solidFill>
                                <a:srgbClr val="000000"/>
                              </a:solidFill>
                              <a:ln w="9525">
                                <a:noFill/>
                                <a:miter lim="800000"/>
                                <a:headEnd/>
                                <a:tailEnd/>
                              </a:ln>
                            </p:spPr>
                            <p:txBody>
                              <a:bodyPr/>
                              <a:lstStyle/>
                              <a:p>
                                <a:endParaRPr lang="en-US"/>
                              </a:p>
                            </p:txBody>
                          </p:sp>
                        </p:grpSp>
                        <p:grpSp>
                          <p:nvGrpSpPr>
                            <p:cNvPr id="65066" name="Group 955"/>
                            <p:cNvGrpSpPr>
                              <a:grpSpLocks/>
                            </p:cNvGrpSpPr>
                            <p:nvPr/>
                          </p:nvGrpSpPr>
                          <p:grpSpPr bwMode="auto">
                            <a:xfrm>
                              <a:off x="2817" y="3320"/>
                              <a:ext cx="9" cy="26"/>
                              <a:chOff x="2817" y="3320"/>
                              <a:chExt cx="9" cy="26"/>
                            </a:xfrm>
                          </p:grpSpPr>
                          <p:sp>
                            <p:nvSpPr>
                              <p:cNvPr id="65468" name="Rectangle 956"/>
                              <p:cNvSpPr>
                                <a:spLocks noChangeArrowheads="1"/>
                              </p:cNvSpPr>
                              <p:nvPr/>
                            </p:nvSpPr>
                            <p:spPr bwMode="auto">
                              <a:xfrm>
                                <a:off x="2817" y="3320"/>
                                <a:ext cx="3" cy="26"/>
                              </a:xfrm>
                              <a:prstGeom prst="rect">
                                <a:avLst/>
                              </a:prstGeom>
                              <a:solidFill>
                                <a:srgbClr val="000000"/>
                              </a:solidFill>
                              <a:ln w="9525">
                                <a:noFill/>
                                <a:miter lim="800000"/>
                                <a:headEnd/>
                                <a:tailEnd/>
                              </a:ln>
                            </p:spPr>
                            <p:txBody>
                              <a:bodyPr/>
                              <a:lstStyle/>
                              <a:p>
                                <a:endParaRPr lang="en-US"/>
                              </a:p>
                            </p:txBody>
                          </p:sp>
                          <p:sp>
                            <p:nvSpPr>
                              <p:cNvPr id="65469" name="Rectangle 957"/>
                              <p:cNvSpPr>
                                <a:spLocks noChangeArrowheads="1"/>
                              </p:cNvSpPr>
                              <p:nvPr/>
                            </p:nvSpPr>
                            <p:spPr bwMode="auto">
                              <a:xfrm>
                                <a:off x="2823" y="3320"/>
                                <a:ext cx="3" cy="26"/>
                              </a:xfrm>
                              <a:prstGeom prst="rect">
                                <a:avLst/>
                              </a:prstGeom>
                              <a:solidFill>
                                <a:srgbClr val="000000"/>
                              </a:solidFill>
                              <a:ln w="9525">
                                <a:noFill/>
                                <a:miter lim="800000"/>
                                <a:headEnd/>
                                <a:tailEnd/>
                              </a:ln>
                            </p:spPr>
                            <p:txBody>
                              <a:bodyPr/>
                              <a:lstStyle/>
                              <a:p>
                                <a:endParaRPr lang="en-US"/>
                              </a:p>
                            </p:txBody>
                          </p:sp>
                        </p:grpSp>
                      </p:grpSp>
                      <p:grpSp>
                        <p:nvGrpSpPr>
                          <p:cNvPr id="65071" name="Group 958"/>
                          <p:cNvGrpSpPr>
                            <a:grpSpLocks/>
                          </p:cNvGrpSpPr>
                          <p:nvPr/>
                        </p:nvGrpSpPr>
                        <p:grpSpPr bwMode="auto">
                          <a:xfrm>
                            <a:off x="2829" y="3320"/>
                            <a:ext cx="20" cy="26"/>
                            <a:chOff x="2829" y="3320"/>
                            <a:chExt cx="20" cy="26"/>
                          </a:xfrm>
                        </p:grpSpPr>
                        <p:grpSp>
                          <p:nvGrpSpPr>
                            <p:cNvPr id="65072" name="Group 959"/>
                            <p:cNvGrpSpPr>
                              <a:grpSpLocks/>
                            </p:cNvGrpSpPr>
                            <p:nvPr/>
                          </p:nvGrpSpPr>
                          <p:grpSpPr bwMode="auto">
                            <a:xfrm>
                              <a:off x="2829" y="3320"/>
                              <a:ext cx="8" cy="26"/>
                              <a:chOff x="2829" y="3320"/>
                              <a:chExt cx="8" cy="26"/>
                            </a:xfrm>
                          </p:grpSpPr>
                          <p:sp>
                            <p:nvSpPr>
                              <p:cNvPr id="65472" name="Rectangle 960"/>
                              <p:cNvSpPr>
                                <a:spLocks noChangeArrowheads="1"/>
                              </p:cNvSpPr>
                              <p:nvPr/>
                            </p:nvSpPr>
                            <p:spPr bwMode="auto">
                              <a:xfrm>
                                <a:off x="2829" y="3320"/>
                                <a:ext cx="3" cy="26"/>
                              </a:xfrm>
                              <a:prstGeom prst="rect">
                                <a:avLst/>
                              </a:prstGeom>
                              <a:solidFill>
                                <a:srgbClr val="000000"/>
                              </a:solidFill>
                              <a:ln w="9525">
                                <a:noFill/>
                                <a:miter lim="800000"/>
                                <a:headEnd/>
                                <a:tailEnd/>
                              </a:ln>
                            </p:spPr>
                            <p:txBody>
                              <a:bodyPr/>
                              <a:lstStyle/>
                              <a:p>
                                <a:endParaRPr lang="en-US"/>
                              </a:p>
                            </p:txBody>
                          </p:sp>
                          <p:sp>
                            <p:nvSpPr>
                              <p:cNvPr id="65473" name="Rectangle 961"/>
                              <p:cNvSpPr>
                                <a:spLocks noChangeArrowheads="1"/>
                              </p:cNvSpPr>
                              <p:nvPr/>
                            </p:nvSpPr>
                            <p:spPr bwMode="auto">
                              <a:xfrm>
                                <a:off x="2835" y="3320"/>
                                <a:ext cx="2" cy="26"/>
                              </a:xfrm>
                              <a:prstGeom prst="rect">
                                <a:avLst/>
                              </a:prstGeom>
                              <a:solidFill>
                                <a:srgbClr val="000000"/>
                              </a:solidFill>
                              <a:ln w="9525">
                                <a:noFill/>
                                <a:miter lim="800000"/>
                                <a:headEnd/>
                                <a:tailEnd/>
                              </a:ln>
                            </p:spPr>
                            <p:txBody>
                              <a:bodyPr/>
                              <a:lstStyle/>
                              <a:p>
                                <a:endParaRPr lang="en-US"/>
                              </a:p>
                            </p:txBody>
                          </p:sp>
                        </p:grpSp>
                        <p:grpSp>
                          <p:nvGrpSpPr>
                            <p:cNvPr id="65076" name="Group 962"/>
                            <p:cNvGrpSpPr>
                              <a:grpSpLocks/>
                            </p:cNvGrpSpPr>
                            <p:nvPr/>
                          </p:nvGrpSpPr>
                          <p:grpSpPr bwMode="auto">
                            <a:xfrm>
                              <a:off x="2840" y="3320"/>
                              <a:ext cx="9" cy="26"/>
                              <a:chOff x="2840" y="3320"/>
                              <a:chExt cx="9" cy="26"/>
                            </a:xfrm>
                          </p:grpSpPr>
                          <p:sp>
                            <p:nvSpPr>
                              <p:cNvPr id="65475" name="Rectangle 963"/>
                              <p:cNvSpPr>
                                <a:spLocks noChangeArrowheads="1"/>
                              </p:cNvSpPr>
                              <p:nvPr/>
                            </p:nvSpPr>
                            <p:spPr bwMode="auto">
                              <a:xfrm>
                                <a:off x="2840" y="3320"/>
                                <a:ext cx="3" cy="26"/>
                              </a:xfrm>
                              <a:prstGeom prst="rect">
                                <a:avLst/>
                              </a:prstGeom>
                              <a:solidFill>
                                <a:srgbClr val="000000"/>
                              </a:solidFill>
                              <a:ln w="9525">
                                <a:noFill/>
                                <a:miter lim="800000"/>
                                <a:headEnd/>
                                <a:tailEnd/>
                              </a:ln>
                            </p:spPr>
                            <p:txBody>
                              <a:bodyPr/>
                              <a:lstStyle/>
                              <a:p>
                                <a:endParaRPr lang="en-US"/>
                              </a:p>
                            </p:txBody>
                          </p:sp>
                          <p:sp>
                            <p:nvSpPr>
                              <p:cNvPr id="65476" name="Rectangle 964"/>
                              <p:cNvSpPr>
                                <a:spLocks noChangeArrowheads="1"/>
                              </p:cNvSpPr>
                              <p:nvPr/>
                            </p:nvSpPr>
                            <p:spPr bwMode="auto">
                              <a:xfrm>
                                <a:off x="2846" y="3320"/>
                                <a:ext cx="3" cy="26"/>
                              </a:xfrm>
                              <a:prstGeom prst="rect">
                                <a:avLst/>
                              </a:prstGeom>
                              <a:solidFill>
                                <a:srgbClr val="000000"/>
                              </a:solidFill>
                              <a:ln w="9525">
                                <a:noFill/>
                                <a:miter lim="800000"/>
                                <a:headEnd/>
                                <a:tailEnd/>
                              </a:ln>
                            </p:spPr>
                            <p:txBody>
                              <a:bodyPr/>
                              <a:lstStyle/>
                              <a:p>
                                <a:endParaRPr lang="en-US"/>
                              </a:p>
                            </p:txBody>
                          </p:sp>
                        </p:grpSp>
                      </p:grpSp>
                    </p:grpSp>
                  </p:grpSp>
                </p:grpSp>
                <p:grpSp>
                  <p:nvGrpSpPr>
                    <p:cNvPr id="65079" name="Group 965"/>
                    <p:cNvGrpSpPr>
                      <a:grpSpLocks/>
                    </p:cNvGrpSpPr>
                    <p:nvPr/>
                  </p:nvGrpSpPr>
                  <p:grpSpPr bwMode="auto">
                    <a:xfrm>
                      <a:off x="2852" y="3320"/>
                      <a:ext cx="185" cy="26"/>
                      <a:chOff x="2852" y="3320"/>
                      <a:chExt cx="185" cy="26"/>
                    </a:xfrm>
                  </p:grpSpPr>
                  <p:grpSp>
                    <p:nvGrpSpPr>
                      <p:cNvPr id="65082" name="Group 966"/>
                      <p:cNvGrpSpPr>
                        <a:grpSpLocks/>
                      </p:cNvGrpSpPr>
                      <p:nvPr/>
                    </p:nvGrpSpPr>
                    <p:grpSpPr bwMode="auto">
                      <a:xfrm>
                        <a:off x="2852" y="3320"/>
                        <a:ext cx="91" cy="26"/>
                        <a:chOff x="2852" y="3320"/>
                        <a:chExt cx="91" cy="26"/>
                      </a:xfrm>
                    </p:grpSpPr>
                    <p:grpSp>
                      <p:nvGrpSpPr>
                        <p:cNvPr id="65085" name="Group 967"/>
                        <p:cNvGrpSpPr>
                          <a:grpSpLocks/>
                        </p:cNvGrpSpPr>
                        <p:nvPr/>
                      </p:nvGrpSpPr>
                      <p:grpSpPr bwMode="auto">
                        <a:xfrm>
                          <a:off x="2852" y="3320"/>
                          <a:ext cx="44" cy="26"/>
                          <a:chOff x="2852" y="3320"/>
                          <a:chExt cx="44" cy="26"/>
                        </a:xfrm>
                      </p:grpSpPr>
                      <p:grpSp>
                        <p:nvGrpSpPr>
                          <p:cNvPr id="65086" name="Group 968"/>
                          <p:cNvGrpSpPr>
                            <a:grpSpLocks/>
                          </p:cNvGrpSpPr>
                          <p:nvPr/>
                        </p:nvGrpSpPr>
                        <p:grpSpPr bwMode="auto">
                          <a:xfrm>
                            <a:off x="2852" y="3320"/>
                            <a:ext cx="21" cy="26"/>
                            <a:chOff x="2852" y="3320"/>
                            <a:chExt cx="21" cy="26"/>
                          </a:xfrm>
                        </p:grpSpPr>
                        <p:grpSp>
                          <p:nvGrpSpPr>
                            <p:cNvPr id="65089" name="Group 969"/>
                            <p:cNvGrpSpPr>
                              <a:grpSpLocks/>
                            </p:cNvGrpSpPr>
                            <p:nvPr/>
                          </p:nvGrpSpPr>
                          <p:grpSpPr bwMode="auto">
                            <a:xfrm>
                              <a:off x="2852" y="3320"/>
                              <a:ext cx="9" cy="26"/>
                              <a:chOff x="2852" y="3320"/>
                              <a:chExt cx="9" cy="26"/>
                            </a:xfrm>
                          </p:grpSpPr>
                          <p:sp>
                            <p:nvSpPr>
                              <p:cNvPr id="65482" name="Rectangle 970"/>
                              <p:cNvSpPr>
                                <a:spLocks noChangeArrowheads="1"/>
                              </p:cNvSpPr>
                              <p:nvPr/>
                            </p:nvSpPr>
                            <p:spPr bwMode="auto">
                              <a:xfrm>
                                <a:off x="2852" y="3320"/>
                                <a:ext cx="3" cy="26"/>
                              </a:xfrm>
                              <a:prstGeom prst="rect">
                                <a:avLst/>
                              </a:prstGeom>
                              <a:solidFill>
                                <a:srgbClr val="000000"/>
                              </a:solidFill>
                              <a:ln w="9525">
                                <a:noFill/>
                                <a:miter lim="800000"/>
                                <a:headEnd/>
                                <a:tailEnd/>
                              </a:ln>
                            </p:spPr>
                            <p:txBody>
                              <a:bodyPr/>
                              <a:lstStyle/>
                              <a:p>
                                <a:endParaRPr lang="en-US"/>
                              </a:p>
                            </p:txBody>
                          </p:sp>
                          <p:sp>
                            <p:nvSpPr>
                              <p:cNvPr id="65483" name="Rectangle 971"/>
                              <p:cNvSpPr>
                                <a:spLocks noChangeArrowheads="1"/>
                              </p:cNvSpPr>
                              <p:nvPr/>
                            </p:nvSpPr>
                            <p:spPr bwMode="auto">
                              <a:xfrm>
                                <a:off x="2858" y="3320"/>
                                <a:ext cx="3" cy="26"/>
                              </a:xfrm>
                              <a:prstGeom prst="rect">
                                <a:avLst/>
                              </a:prstGeom>
                              <a:solidFill>
                                <a:srgbClr val="000000"/>
                              </a:solidFill>
                              <a:ln w="9525">
                                <a:noFill/>
                                <a:miter lim="800000"/>
                                <a:headEnd/>
                                <a:tailEnd/>
                              </a:ln>
                            </p:spPr>
                            <p:txBody>
                              <a:bodyPr/>
                              <a:lstStyle/>
                              <a:p>
                                <a:endParaRPr lang="en-US"/>
                              </a:p>
                            </p:txBody>
                          </p:sp>
                        </p:grpSp>
                        <p:grpSp>
                          <p:nvGrpSpPr>
                            <p:cNvPr id="65092" name="Group 972"/>
                            <p:cNvGrpSpPr>
                              <a:grpSpLocks/>
                            </p:cNvGrpSpPr>
                            <p:nvPr/>
                          </p:nvGrpSpPr>
                          <p:grpSpPr bwMode="auto">
                            <a:xfrm>
                              <a:off x="2864" y="3320"/>
                              <a:ext cx="9" cy="26"/>
                              <a:chOff x="2864" y="3320"/>
                              <a:chExt cx="9" cy="26"/>
                            </a:xfrm>
                          </p:grpSpPr>
                          <p:sp>
                            <p:nvSpPr>
                              <p:cNvPr id="65485" name="Rectangle 973"/>
                              <p:cNvSpPr>
                                <a:spLocks noChangeArrowheads="1"/>
                              </p:cNvSpPr>
                              <p:nvPr/>
                            </p:nvSpPr>
                            <p:spPr bwMode="auto">
                              <a:xfrm>
                                <a:off x="2864" y="3320"/>
                                <a:ext cx="3" cy="26"/>
                              </a:xfrm>
                              <a:prstGeom prst="rect">
                                <a:avLst/>
                              </a:prstGeom>
                              <a:solidFill>
                                <a:srgbClr val="000000"/>
                              </a:solidFill>
                              <a:ln w="9525">
                                <a:noFill/>
                                <a:miter lim="800000"/>
                                <a:headEnd/>
                                <a:tailEnd/>
                              </a:ln>
                            </p:spPr>
                            <p:txBody>
                              <a:bodyPr/>
                              <a:lstStyle/>
                              <a:p>
                                <a:endParaRPr lang="en-US"/>
                              </a:p>
                            </p:txBody>
                          </p:sp>
                          <p:sp>
                            <p:nvSpPr>
                              <p:cNvPr id="65486" name="Rectangle 974"/>
                              <p:cNvSpPr>
                                <a:spLocks noChangeArrowheads="1"/>
                              </p:cNvSpPr>
                              <p:nvPr/>
                            </p:nvSpPr>
                            <p:spPr bwMode="auto">
                              <a:xfrm>
                                <a:off x="2870" y="3320"/>
                                <a:ext cx="3" cy="26"/>
                              </a:xfrm>
                              <a:prstGeom prst="rect">
                                <a:avLst/>
                              </a:prstGeom>
                              <a:solidFill>
                                <a:srgbClr val="000000"/>
                              </a:solidFill>
                              <a:ln w="9525">
                                <a:noFill/>
                                <a:miter lim="800000"/>
                                <a:headEnd/>
                                <a:tailEnd/>
                              </a:ln>
                            </p:spPr>
                            <p:txBody>
                              <a:bodyPr/>
                              <a:lstStyle/>
                              <a:p>
                                <a:endParaRPr lang="en-US"/>
                              </a:p>
                            </p:txBody>
                          </p:sp>
                        </p:grpSp>
                      </p:grpSp>
                      <p:grpSp>
                        <p:nvGrpSpPr>
                          <p:cNvPr id="65093" name="Group 975"/>
                          <p:cNvGrpSpPr>
                            <a:grpSpLocks/>
                          </p:cNvGrpSpPr>
                          <p:nvPr/>
                        </p:nvGrpSpPr>
                        <p:grpSpPr bwMode="auto">
                          <a:xfrm>
                            <a:off x="2876" y="3320"/>
                            <a:ext cx="20" cy="26"/>
                            <a:chOff x="2876" y="3320"/>
                            <a:chExt cx="20" cy="26"/>
                          </a:xfrm>
                        </p:grpSpPr>
                        <p:grpSp>
                          <p:nvGrpSpPr>
                            <p:cNvPr id="65094" name="Group 976"/>
                            <p:cNvGrpSpPr>
                              <a:grpSpLocks/>
                            </p:cNvGrpSpPr>
                            <p:nvPr/>
                          </p:nvGrpSpPr>
                          <p:grpSpPr bwMode="auto">
                            <a:xfrm>
                              <a:off x="2876" y="3320"/>
                              <a:ext cx="8" cy="26"/>
                              <a:chOff x="2876" y="3320"/>
                              <a:chExt cx="8" cy="26"/>
                            </a:xfrm>
                          </p:grpSpPr>
                          <p:sp>
                            <p:nvSpPr>
                              <p:cNvPr id="65489" name="Rectangle 977"/>
                              <p:cNvSpPr>
                                <a:spLocks noChangeArrowheads="1"/>
                              </p:cNvSpPr>
                              <p:nvPr/>
                            </p:nvSpPr>
                            <p:spPr bwMode="auto">
                              <a:xfrm>
                                <a:off x="2876" y="3320"/>
                                <a:ext cx="2" cy="26"/>
                              </a:xfrm>
                              <a:prstGeom prst="rect">
                                <a:avLst/>
                              </a:prstGeom>
                              <a:solidFill>
                                <a:srgbClr val="000000"/>
                              </a:solidFill>
                              <a:ln w="9525">
                                <a:noFill/>
                                <a:miter lim="800000"/>
                                <a:headEnd/>
                                <a:tailEnd/>
                              </a:ln>
                            </p:spPr>
                            <p:txBody>
                              <a:bodyPr/>
                              <a:lstStyle/>
                              <a:p>
                                <a:endParaRPr lang="en-US"/>
                              </a:p>
                            </p:txBody>
                          </p:sp>
                          <p:sp>
                            <p:nvSpPr>
                              <p:cNvPr id="65490" name="Rectangle 978"/>
                              <p:cNvSpPr>
                                <a:spLocks noChangeArrowheads="1"/>
                              </p:cNvSpPr>
                              <p:nvPr/>
                            </p:nvSpPr>
                            <p:spPr bwMode="auto">
                              <a:xfrm>
                                <a:off x="2882" y="3320"/>
                                <a:ext cx="2" cy="26"/>
                              </a:xfrm>
                              <a:prstGeom prst="rect">
                                <a:avLst/>
                              </a:prstGeom>
                              <a:solidFill>
                                <a:srgbClr val="000000"/>
                              </a:solidFill>
                              <a:ln w="9525">
                                <a:noFill/>
                                <a:miter lim="800000"/>
                                <a:headEnd/>
                                <a:tailEnd/>
                              </a:ln>
                            </p:spPr>
                            <p:txBody>
                              <a:bodyPr/>
                              <a:lstStyle/>
                              <a:p>
                                <a:endParaRPr lang="en-US"/>
                              </a:p>
                            </p:txBody>
                          </p:sp>
                        </p:grpSp>
                        <p:grpSp>
                          <p:nvGrpSpPr>
                            <p:cNvPr id="65097" name="Group 979"/>
                            <p:cNvGrpSpPr>
                              <a:grpSpLocks/>
                            </p:cNvGrpSpPr>
                            <p:nvPr/>
                          </p:nvGrpSpPr>
                          <p:grpSpPr bwMode="auto">
                            <a:xfrm>
                              <a:off x="2887" y="3320"/>
                              <a:ext cx="9" cy="26"/>
                              <a:chOff x="2887" y="3320"/>
                              <a:chExt cx="9" cy="26"/>
                            </a:xfrm>
                          </p:grpSpPr>
                          <p:sp>
                            <p:nvSpPr>
                              <p:cNvPr id="65492" name="Rectangle 980"/>
                              <p:cNvSpPr>
                                <a:spLocks noChangeArrowheads="1"/>
                              </p:cNvSpPr>
                              <p:nvPr/>
                            </p:nvSpPr>
                            <p:spPr bwMode="auto">
                              <a:xfrm>
                                <a:off x="2887" y="3320"/>
                                <a:ext cx="3" cy="26"/>
                              </a:xfrm>
                              <a:prstGeom prst="rect">
                                <a:avLst/>
                              </a:prstGeom>
                              <a:solidFill>
                                <a:srgbClr val="000000"/>
                              </a:solidFill>
                              <a:ln w="9525">
                                <a:noFill/>
                                <a:miter lim="800000"/>
                                <a:headEnd/>
                                <a:tailEnd/>
                              </a:ln>
                            </p:spPr>
                            <p:txBody>
                              <a:bodyPr/>
                              <a:lstStyle/>
                              <a:p>
                                <a:endParaRPr lang="en-US"/>
                              </a:p>
                            </p:txBody>
                          </p:sp>
                          <p:sp>
                            <p:nvSpPr>
                              <p:cNvPr id="65493" name="Rectangle 981"/>
                              <p:cNvSpPr>
                                <a:spLocks noChangeArrowheads="1"/>
                              </p:cNvSpPr>
                              <p:nvPr/>
                            </p:nvSpPr>
                            <p:spPr bwMode="auto">
                              <a:xfrm>
                                <a:off x="2893"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5100" name="Group 982"/>
                        <p:cNvGrpSpPr>
                          <a:grpSpLocks/>
                        </p:cNvGrpSpPr>
                        <p:nvPr/>
                      </p:nvGrpSpPr>
                      <p:grpSpPr bwMode="auto">
                        <a:xfrm>
                          <a:off x="2899" y="3320"/>
                          <a:ext cx="44" cy="26"/>
                          <a:chOff x="2899" y="3320"/>
                          <a:chExt cx="44" cy="26"/>
                        </a:xfrm>
                      </p:grpSpPr>
                      <p:grpSp>
                        <p:nvGrpSpPr>
                          <p:cNvPr id="65101" name="Group 983"/>
                          <p:cNvGrpSpPr>
                            <a:grpSpLocks/>
                          </p:cNvGrpSpPr>
                          <p:nvPr/>
                        </p:nvGrpSpPr>
                        <p:grpSpPr bwMode="auto">
                          <a:xfrm>
                            <a:off x="2899" y="3320"/>
                            <a:ext cx="21" cy="26"/>
                            <a:chOff x="2899" y="3320"/>
                            <a:chExt cx="21" cy="26"/>
                          </a:xfrm>
                        </p:grpSpPr>
                        <p:grpSp>
                          <p:nvGrpSpPr>
                            <p:cNvPr id="65104" name="Group 984"/>
                            <p:cNvGrpSpPr>
                              <a:grpSpLocks/>
                            </p:cNvGrpSpPr>
                            <p:nvPr/>
                          </p:nvGrpSpPr>
                          <p:grpSpPr bwMode="auto">
                            <a:xfrm>
                              <a:off x="2899" y="3320"/>
                              <a:ext cx="9" cy="26"/>
                              <a:chOff x="2899" y="3320"/>
                              <a:chExt cx="9" cy="26"/>
                            </a:xfrm>
                          </p:grpSpPr>
                          <p:sp>
                            <p:nvSpPr>
                              <p:cNvPr id="65497" name="Rectangle 985"/>
                              <p:cNvSpPr>
                                <a:spLocks noChangeArrowheads="1"/>
                              </p:cNvSpPr>
                              <p:nvPr/>
                            </p:nvSpPr>
                            <p:spPr bwMode="auto">
                              <a:xfrm>
                                <a:off x="2899" y="3320"/>
                                <a:ext cx="3" cy="26"/>
                              </a:xfrm>
                              <a:prstGeom prst="rect">
                                <a:avLst/>
                              </a:prstGeom>
                              <a:solidFill>
                                <a:srgbClr val="000000"/>
                              </a:solidFill>
                              <a:ln w="9525">
                                <a:noFill/>
                                <a:miter lim="800000"/>
                                <a:headEnd/>
                                <a:tailEnd/>
                              </a:ln>
                            </p:spPr>
                            <p:txBody>
                              <a:bodyPr/>
                              <a:lstStyle/>
                              <a:p>
                                <a:endParaRPr lang="en-US"/>
                              </a:p>
                            </p:txBody>
                          </p:sp>
                          <p:sp>
                            <p:nvSpPr>
                              <p:cNvPr id="65498" name="Rectangle 986"/>
                              <p:cNvSpPr>
                                <a:spLocks noChangeArrowheads="1"/>
                              </p:cNvSpPr>
                              <p:nvPr/>
                            </p:nvSpPr>
                            <p:spPr bwMode="auto">
                              <a:xfrm>
                                <a:off x="2905" y="3320"/>
                                <a:ext cx="3" cy="26"/>
                              </a:xfrm>
                              <a:prstGeom prst="rect">
                                <a:avLst/>
                              </a:prstGeom>
                              <a:solidFill>
                                <a:srgbClr val="000000"/>
                              </a:solidFill>
                              <a:ln w="9525">
                                <a:noFill/>
                                <a:miter lim="800000"/>
                                <a:headEnd/>
                                <a:tailEnd/>
                              </a:ln>
                            </p:spPr>
                            <p:txBody>
                              <a:bodyPr/>
                              <a:lstStyle/>
                              <a:p>
                                <a:endParaRPr lang="en-US"/>
                              </a:p>
                            </p:txBody>
                          </p:sp>
                        </p:grpSp>
                        <p:grpSp>
                          <p:nvGrpSpPr>
                            <p:cNvPr id="65107" name="Group 987"/>
                            <p:cNvGrpSpPr>
                              <a:grpSpLocks/>
                            </p:cNvGrpSpPr>
                            <p:nvPr/>
                          </p:nvGrpSpPr>
                          <p:grpSpPr bwMode="auto">
                            <a:xfrm>
                              <a:off x="2911" y="3320"/>
                              <a:ext cx="9" cy="26"/>
                              <a:chOff x="2911" y="3320"/>
                              <a:chExt cx="9" cy="26"/>
                            </a:xfrm>
                          </p:grpSpPr>
                          <p:sp>
                            <p:nvSpPr>
                              <p:cNvPr id="65500" name="Rectangle 988"/>
                              <p:cNvSpPr>
                                <a:spLocks noChangeArrowheads="1"/>
                              </p:cNvSpPr>
                              <p:nvPr/>
                            </p:nvSpPr>
                            <p:spPr bwMode="auto">
                              <a:xfrm>
                                <a:off x="2911" y="3320"/>
                                <a:ext cx="3" cy="26"/>
                              </a:xfrm>
                              <a:prstGeom prst="rect">
                                <a:avLst/>
                              </a:prstGeom>
                              <a:solidFill>
                                <a:srgbClr val="000000"/>
                              </a:solidFill>
                              <a:ln w="9525">
                                <a:noFill/>
                                <a:miter lim="800000"/>
                                <a:headEnd/>
                                <a:tailEnd/>
                              </a:ln>
                            </p:spPr>
                            <p:txBody>
                              <a:bodyPr/>
                              <a:lstStyle/>
                              <a:p>
                                <a:endParaRPr lang="en-US"/>
                              </a:p>
                            </p:txBody>
                          </p:sp>
                          <p:sp>
                            <p:nvSpPr>
                              <p:cNvPr id="65501" name="Rectangle 989"/>
                              <p:cNvSpPr>
                                <a:spLocks noChangeArrowheads="1"/>
                              </p:cNvSpPr>
                              <p:nvPr/>
                            </p:nvSpPr>
                            <p:spPr bwMode="auto">
                              <a:xfrm>
                                <a:off x="2917" y="3320"/>
                                <a:ext cx="3" cy="26"/>
                              </a:xfrm>
                              <a:prstGeom prst="rect">
                                <a:avLst/>
                              </a:prstGeom>
                              <a:solidFill>
                                <a:srgbClr val="000000"/>
                              </a:solidFill>
                              <a:ln w="9525">
                                <a:noFill/>
                                <a:miter lim="800000"/>
                                <a:headEnd/>
                                <a:tailEnd/>
                              </a:ln>
                            </p:spPr>
                            <p:txBody>
                              <a:bodyPr/>
                              <a:lstStyle/>
                              <a:p>
                                <a:endParaRPr lang="en-US"/>
                              </a:p>
                            </p:txBody>
                          </p:sp>
                        </p:grpSp>
                      </p:grpSp>
                      <p:grpSp>
                        <p:nvGrpSpPr>
                          <p:cNvPr id="65108" name="Group 990"/>
                          <p:cNvGrpSpPr>
                            <a:grpSpLocks/>
                          </p:cNvGrpSpPr>
                          <p:nvPr/>
                        </p:nvGrpSpPr>
                        <p:grpSpPr bwMode="auto">
                          <a:xfrm>
                            <a:off x="2923" y="3320"/>
                            <a:ext cx="20" cy="26"/>
                            <a:chOff x="2923" y="3320"/>
                            <a:chExt cx="20" cy="26"/>
                          </a:xfrm>
                        </p:grpSpPr>
                        <p:grpSp>
                          <p:nvGrpSpPr>
                            <p:cNvPr id="65109" name="Group 991"/>
                            <p:cNvGrpSpPr>
                              <a:grpSpLocks/>
                            </p:cNvGrpSpPr>
                            <p:nvPr/>
                          </p:nvGrpSpPr>
                          <p:grpSpPr bwMode="auto">
                            <a:xfrm>
                              <a:off x="2923" y="3320"/>
                              <a:ext cx="9" cy="26"/>
                              <a:chOff x="2923" y="3320"/>
                              <a:chExt cx="9" cy="26"/>
                            </a:xfrm>
                          </p:grpSpPr>
                          <p:sp>
                            <p:nvSpPr>
                              <p:cNvPr id="65504" name="Rectangle 992"/>
                              <p:cNvSpPr>
                                <a:spLocks noChangeArrowheads="1"/>
                              </p:cNvSpPr>
                              <p:nvPr/>
                            </p:nvSpPr>
                            <p:spPr bwMode="auto">
                              <a:xfrm>
                                <a:off x="2923" y="3320"/>
                                <a:ext cx="3" cy="26"/>
                              </a:xfrm>
                              <a:prstGeom prst="rect">
                                <a:avLst/>
                              </a:prstGeom>
                              <a:solidFill>
                                <a:srgbClr val="000000"/>
                              </a:solidFill>
                              <a:ln w="9525">
                                <a:noFill/>
                                <a:miter lim="800000"/>
                                <a:headEnd/>
                                <a:tailEnd/>
                              </a:ln>
                            </p:spPr>
                            <p:txBody>
                              <a:bodyPr/>
                              <a:lstStyle/>
                              <a:p>
                                <a:endParaRPr lang="en-US"/>
                              </a:p>
                            </p:txBody>
                          </p:sp>
                          <p:sp>
                            <p:nvSpPr>
                              <p:cNvPr id="65505" name="Rectangle 993"/>
                              <p:cNvSpPr>
                                <a:spLocks noChangeArrowheads="1"/>
                              </p:cNvSpPr>
                              <p:nvPr/>
                            </p:nvSpPr>
                            <p:spPr bwMode="auto">
                              <a:xfrm>
                                <a:off x="2929" y="3320"/>
                                <a:ext cx="3" cy="26"/>
                              </a:xfrm>
                              <a:prstGeom prst="rect">
                                <a:avLst/>
                              </a:prstGeom>
                              <a:solidFill>
                                <a:srgbClr val="000000"/>
                              </a:solidFill>
                              <a:ln w="9525">
                                <a:noFill/>
                                <a:miter lim="800000"/>
                                <a:headEnd/>
                                <a:tailEnd/>
                              </a:ln>
                            </p:spPr>
                            <p:txBody>
                              <a:bodyPr/>
                              <a:lstStyle/>
                              <a:p>
                                <a:endParaRPr lang="en-US"/>
                              </a:p>
                            </p:txBody>
                          </p:sp>
                        </p:grpSp>
                        <p:grpSp>
                          <p:nvGrpSpPr>
                            <p:cNvPr id="65110" name="Group 994"/>
                            <p:cNvGrpSpPr>
                              <a:grpSpLocks/>
                            </p:cNvGrpSpPr>
                            <p:nvPr/>
                          </p:nvGrpSpPr>
                          <p:grpSpPr bwMode="auto">
                            <a:xfrm>
                              <a:off x="2934" y="3320"/>
                              <a:ext cx="9" cy="26"/>
                              <a:chOff x="2934" y="3320"/>
                              <a:chExt cx="9" cy="26"/>
                            </a:xfrm>
                          </p:grpSpPr>
                          <p:sp>
                            <p:nvSpPr>
                              <p:cNvPr id="65507" name="Rectangle 995"/>
                              <p:cNvSpPr>
                                <a:spLocks noChangeArrowheads="1"/>
                              </p:cNvSpPr>
                              <p:nvPr/>
                            </p:nvSpPr>
                            <p:spPr bwMode="auto">
                              <a:xfrm>
                                <a:off x="2934" y="3320"/>
                                <a:ext cx="3" cy="26"/>
                              </a:xfrm>
                              <a:prstGeom prst="rect">
                                <a:avLst/>
                              </a:prstGeom>
                              <a:solidFill>
                                <a:srgbClr val="000000"/>
                              </a:solidFill>
                              <a:ln w="9525">
                                <a:noFill/>
                                <a:miter lim="800000"/>
                                <a:headEnd/>
                                <a:tailEnd/>
                              </a:ln>
                            </p:spPr>
                            <p:txBody>
                              <a:bodyPr/>
                              <a:lstStyle/>
                              <a:p>
                                <a:endParaRPr lang="en-US"/>
                              </a:p>
                            </p:txBody>
                          </p:sp>
                          <p:sp>
                            <p:nvSpPr>
                              <p:cNvPr id="65508" name="Rectangle 996"/>
                              <p:cNvSpPr>
                                <a:spLocks noChangeArrowheads="1"/>
                              </p:cNvSpPr>
                              <p:nvPr/>
                            </p:nvSpPr>
                            <p:spPr bwMode="auto">
                              <a:xfrm>
                                <a:off x="2940" y="3320"/>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5112" name="Group 997"/>
                      <p:cNvGrpSpPr>
                        <a:grpSpLocks/>
                      </p:cNvGrpSpPr>
                      <p:nvPr/>
                    </p:nvGrpSpPr>
                    <p:grpSpPr bwMode="auto">
                      <a:xfrm>
                        <a:off x="2946" y="3320"/>
                        <a:ext cx="91" cy="26"/>
                        <a:chOff x="2946" y="3320"/>
                        <a:chExt cx="91" cy="26"/>
                      </a:xfrm>
                    </p:grpSpPr>
                    <p:grpSp>
                      <p:nvGrpSpPr>
                        <p:cNvPr id="65116" name="Group 998"/>
                        <p:cNvGrpSpPr>
                          <a:grpSpLocks/>
                        </p:cNvGrpSpPr>
                        <p:nvPr/>
                      </p:nvGrpSpPr>
                      <p:grpSpPr bwMode="auto">
                        <a:xfrm>
                          <a:off x="2946" y="3320"/>
                          <a:ext cx="44" cy="26"/>
                          <a:chOff x="2946" y="3320"/>
                          <a:chExt cx="44" cy="26"/>
                        </a:xfrm>
                      </p:grpSpPr>
                      <p:grpSp>
                        <p:nvGrpSpPr>
                          <p:cNvPr id="65123" name="Group 999"/>
                          <p:cNvGrpSpPr>
                            <a:grpSpLocks/>
                          </p:cNvGrpSpPr>
                          <p:nvPr/>
                        </p:nvGrpSpPr>
                        <p:grpSpPr bwMode="auto">
                          <a:xfrm>
                            <a:off x="2946" y="3320"/>
                            <a:ext cx="21" cy="26"/>
                            <a:chOff x="2946" y="3320"/>
                            <a:chExt cx="21" cy="26"/>
                          </a:xfrm>
                        </p:grpSpPr>
                        <p:grpSp>
                          <p:nvGrpSpPr>
                            <p:cNvPr id="65128" name="Group 1000"/>
                            <p:cNvGrpSpPr>
                              <a:grpSpLocks/>
                            </p:cNvGrpSpPr>
                            <p:nvPr/>
                          </p:nvGrpSpPr>
                          <p:grpSpPr bwMode="auto">
                            <a:xfrm>
                              <a:off x="2946" y="3320"/>
                              <a:ext cx="9" cy="26"/>
                              <a:chOff x="2946" y="3320"/>
                              <a:chExt cx="9" cy="26"/>
                            </a:xfrm>
                          </p:grpSpPr>
                          <p:sp>
                            <p:nvSpPr>
                              <p:cNvPr id="65513" name="Rectangle 1001"/>
                              <p:cNvSpPr>
                                <a:spLocks noChangeArrowheads="1"/>
                              </p:cNvSpPr>
                              <p:nvPr/>
                            </p:nvSpPr>
                            <p:spPr bwMode="auto">
                              <a:xfrm>
                                <a:off x="2946" y="3320"/>
                                <a:ext cx="3" cy="26"/>
                              </a:xfrm>
                              <a:prstGeom prst="rect">
                                <a:avLst/>
                              </a:prstGeom>
                              <a:solidFill>
                                <a:srgbClr val="000000"/>
                              </a:solidFill>
                              <a:ln w="9525">
                                <a:noFill/>
                                <a:miter lim="800000"/>
                                <a:headEnd/>
                                <a:tailEnd/>
                              </a:ln>
                            </p:spPr>
                            <p:txBody>
                              <a:bodyPr/>
                              <a:lstStyle/>
                              <a:p>
                                <a:endParaRPr lang="en-US"/>
                              </a:p>
                            </p:txBody>
                          </p:sp>
                          <p:sp>
                            <p:nvSpPr>
                              <p:cNvPr id="65514" name="Rectangle 1002"/>
                              <p:cNvSpPr>
                                <a:spLocks noChangeArrowheads="1"/>
                              </p:cNvSpPr>
                              <p:nvPr/>
                            </p:nvSpPr>
                            <p:spPr bwMode="auto">
                              <a:xfrm>
                                <a:off x="2952" y="3320"/>
                                <a:ext cx="3" cy="26"/>
                              </a:xfrm>
                              <a:prstGeom prst="rect">
                                <a:avLst/>
                              </a:prstGeom>
                              <a:solidFill>
                                <a:srgbClr val="000000"/>
                              </a:solidFill>
                              <a:ln w="9525">
                                <a:noFill/>
                                <a:miter lim="800000"/>
                                <a:headEnd/>
                                <a:tailEnd/>
                              </a:ln>
                            </p:spPr>
                            <p:txBody>
                              <a:bodyPr/>
                              <a:lstStyle/>
                              <a:p>
                                <a:endParaRPr lang="en-US"/>
                              </a:p>
                            </p:txBody>
                          </p:sp>
                        </p:grpSp>
                        <p:grpSp>
                          <p:nvGrpSpPr>
                            <p:cNvPr id="65132" name="Group 1003"/>
                            <p:cNvGrpSpPr>
                              <a:grpSpLocks/>
                            </p:cNvGrpSpPr>
                            <p:nvPr/>
                          </p:nvGrpSpPr>
                          <p:grpSpPr bwMode="auto">
                            <a:xfrm>
                              <a:off x="2958" y="3320"/>
                              <a:ext cx="9" cy="26"/>
                              <a:chOff x="2958" y="3320"/>
                              <a:chExt cx="9" cy="26"/>
                            </a:xfrm>
                          </p:grpSpPr>
                          <p:sp>
                            <p:nvSpPr>
                              <p:cNvPr id="65516" name="Rectangle 1004"/>
                              <p:cNvSpPr>
                                <a:spLocks noChangeArrowheads="1"/>
                              </p:cNvSpPr>
                              <p:nvPr/>
                            </p:nvSpPr>
                            <p:spPr bwMode="auto">
                              <a:xfrm>
                                <a:off x="2958" y="3320"/>
                                <a:ext cx="3" cy="26"/>
                              </a:xfrm>
                              <a:prstGeom prst="rect">
                                <a:avLst/>
                              </a:prstGeom>
                              <a:solidFill>
                                <a:srgbClr val="000000"/>
                              </a:solidFill>
                              <a:ln w="9525">
                                <a:noFill/>
                                <a:miter lim="800000"/>
                                <a:headEnd/>
                                <a:tailEnd/>
                              </a:ln>
                            </p:spPr>
                            <p:txBody>
                              <a:bodyPr/>
                              <a:lstStyle/>
                              <a:p>
                                <a:endParaRPr lang="en-US"/>
                              </a:p>
                            </p:txBody>
                          </p:sp>
                          <p:sp>
                            <p:nvSpPr>
                              <p:cNvPr id="65517" name="Rectangle 1005"/>
                              <p:cNvSpPr>
                                <a:spLocks noChangeArrowheads="1"/>
                              </p:cNvSpPr>
                              <p:nvPr/>
                            </p:nvSpPr>
                            <p:spPr bwMode="auto">
                              <a:xfrm>
                                <a:off x="2964" y="3320"/>
                                <a:ext cx="3" cy="26"/>
                              </a:xfrm>
                              <a:prstGeom prst="rect">
                                <a:avLst/>
                              </a:prstGeom>
                              <a:solidFill>
                                <a:srgbClr val="000000"/>
                              </a:solidFill>
                              <a:ln w="9525">
                                <a:noFill/>
                                <a:miter lim="800000"/>
                                <a:headEnd/>
                                <a:tailEnd/>
                              </a:ln>
                            </p:spPr>
                            <p:txBody>
                              <a:bodyPr/>
                              <a:lstStyle/>
                              <a:p>
                                <a:endParaRPr lang="en-US"/>
                              </a:p>
                            </p:txBody>
                          </p:sp>
                        </p:grpSp>
                      </p:grpSp>
                      <p:grpSp>
                        <p:nvGrpSpPr>
                          <p:cNvPr id="65139" name="Group 1006"/>
                          <p:cNvGrpSpPr>
                            <a:grpSpLocks/>
                          </p:cNvGrpSpPr>
                          <p:nvPr/>
                        </p:nvGrpSpPr>
                        <p:grpSpPr bwMode="auto">
                          <a:xfrm>
                            <a:off x="2970" y="3320"/>
                            <a:ext cx="20" cy="26"/>
                            <a:chOff x="2970" y="3320"/>
                            <a:chExt cx="20" cy="26"/>
                          </a:xfrm>
                        </p:grpSpPr>
                        <p:grpSp>
                          <p:nvGrpSpPr>
                            <p:cNvPr id="65143" name="Group 1007"/>
                            <p:cNvGrpSpPr>
                              <a:grpSpLocks/>
                            </p:cNvGrpSpPr>
                            <p:nvPr/>
                          </p:nvGrpSpPr>
                          <p:grpSpPr bwMode="auto">
                            <a:xfrm>
                              <a:off x="2970" y="3320"/>
                              <a:ext cx="9" cy="26"/>
                              <a:chOff x="2970" y="3320"/>
                              <a:chExt cx="9" cy="26"/>
                            </a:xfrm>
                          </p:grpSpPr>
                          <p:sp>
                            <p:nvSpPr>
                              <p:cNvPr id="65520" name="Rectangle 1008"/>
                              <p:cNvSpPr>
                                <a:spLocks noChangeArrowheads="1"/>
                              </p:cNvSpPr>
                              <p:nvPr/>
                            </p:nvSpPr>
                            <p:spPr bwMode="auto">
                              <a:xfrm>
                                <a:off x="2970" y="3320"/>
                                <a:ext cx="3" cy="26"/>
                              </a:xfrm>
                              <a:prstGeom prst="rect">
                                <a:avLst/>
                              </a:prstGeom>
                              <a:solidFill>
                                <a:srgbClr val="000000"/>
                              </a:solidFill>
                              <a:ln w="9525">
                                <a:noFill/>
                                <a:miter lim="800000"/>
                                <a:headEnd/>
                                <a:tailEnd/>
                              </a:ln>
                            </p:spPr>
                            <p:txBody>
                              <a:bodyPr/>
                              <a:lstStyle/>
                              <a:p>
                                <a:endParaRPr lang="en-US"/>
                              </a:p>
                            </p:txBody>
                          </p:sp>
                          <p:sp>
                            <p:nvSpPr>
                              <p:cNvPr id="65521" name="Rectangle 1009"/>
                              <p:cNvSpPr>
                                <a:spLocks noChangeArrowheads="1"/>
                              </p:cNvSpPr>
                              <p:nvPr/>
                            </p:nvSpPr>
                            <p:spPr bwMode="auto">
                              <a:xfrm>
                                <a:off x="2976" y="3320"/>
                                <a:ext cx="3" cy="26"/>
                              </a:xfrm>
                              <a:prstGeom prst="rect">
                                <a:avLst/>
                              </a:prstGeom>
                              <a:solidFill>
                                <a:srgbClr val="000000"/>
                              </a:solidFill>
                              <a:ln w="9525">
                                <a:noFill/>
                                <a:miter lim="800000"/>
                                <a:headEnd/>
                                <a:tailEnd/>
                              </a:ln>
                            </p:spPr>
                            <p:txBody>
                              <a:bodyPr/>
                              <a:lstStyle/>
                              <a:p>
                                <a:endParaRPr lang="en-US"/>
                              </a:p>
                            </p:txBody>
                          </p:sp>
                        </p:grpSp>
                        <p:grpSp>
                          <p:nvGrpSpPr>
                            <p:cNvPr id="65150" name="Group 1010"/>
                            <p:cNvGrpSpPr>
                              <a:grpSpLocks/>
                            </p:cNvGrpSpPr>
                            <p:nvPr/>
                          </p:nvGrpSpPr>
                          <p:grpSpPr bwMode="auto">
                            <a:xfrm>
                              <a:off x="2981" y="3320"/>
                              <a:ext cx="9" cy="26"/>
                              <a:chOff x="2981" y="3320"/>
                              <a:chExt cx="9" cy="26"/>
                            </a:xfrm>
                          </p:grpSpPr>
                          <p:sp>
                            <p:nvSpPr>
                              <p:cNvPr id="65523" name="Rectangle 1011"/>
                              <p:cNvSpPr>
                                <a:spLocks noChangeArrowheads="1"/>
                              </p:cNvSpPr>
                              <p:nvPr/>
                            </p:nvSpPr>
                            <p:spPr bwMode="auto">
                              <a:xfrm>
                                <a:off x="2981" y="3320"/>
                                <a:ext cx="4" cy="26"/>
                              </a:xfrm>
                              <a:prstGeom prst="rect">
                                <a:avLst/>
                              </a:prstGeom>
                              <a:solidFill>
                                <a:srgbClr val="000000"/>
                              </a:solidFill>
                              <a:ln w="9525">
                                <a:noFill/>
                                <a:miter lim="800000"/>
                                <a:headEnd/>
                                <a:tailEnd/>
                              </a:ln>
                            </p:spPr>
                            <p:txBody>
                              <a:bodyPr/>
                              <a:lstStyle/>
                              <a:p>
                                <a:endParaRPr lang="en-US"/>
                              </a:p>
                            </p:txBody>
                          </p:sp>
                          <p:sp>
                            <p:nvSpPr>
                              <p:cNvPr id="65524" name="Rectangle 1012"/>
                              <p:cNvSpPr>
                                <a:spLocks noChangeArrowheads="1"/>
                              </p:cNvSpPr>
                              <p:nvPr/>
                            </p:nvSpPr>
                            <p:spPr bwMode="auto">
                              <a:xfrm>
                                <a:off x="2987" y="3320"/>
                                <a:ext cx="3" cy="26"/>
                              </a:xfrm>
                              <a:prstGeom prst="rect">
                                <a:avLst/>
                              </a:prstGeom>
                              <a:solidFill>
                                <a:srgbClr val="000000"/>
                              </a:solidFill>
                              <a:ln w="9525">
                                <a:noFill/>
                                <a:miter lim="800000"/>
                                <a:headEnd/>
                                <a:tailEnd/>
                              </a:ln>
                            </p:spPr>
                            <p:txBody>
                              <a:bodyPr/>
                              <a:lstStyle/>
                              <a:p>
                                <a:endParaRPr lang="en-US"/>
                              </a:p>
                            </p:txBody>
                          </p:sp>
                        </p:grpSp>
                      </p:grpSp>
                    </p:grpSp>
                    <p:grpSp>
                      <p:nvGrpSpPr>
                        <p:cNvPr id="65151" name="Group 1013"/>
                        <p:cNvGrpSpPr>
                          <a:grpSpLocks/>
                        </p:cNvGrpSpPr>
                        <p:nvPr/>
                      </p:nvGrpSpPr>
                      <p:grpSpPr bwMode="auto">
                        <a:xfrm>
                          <a:off x="2993" y="3320"/>
                          <a:ext cx="44" cy="26"/>
                          <a:chOff x="2993" y="3320"/>
                          <a:chExt cx="44" cy="26"/>
                        </a:xfrm>
                      </p:grpSpPr>
                      <p:grpSp>
                        <p:nvGrpSpPr>
                          <p:cNvPr id="65152" name="Group 1014"/>
                          <p:cNvGrpSpPr>
                            <a:grpSpLocks/>
                          </p:cNvGrpSpPr>
                          <p:nvPr/>
                        </p:nvGrpSpPr>
                        <p:grpSpPr bwMode="auto">
                          <a:xfrm>
                            <a:off x="2993" y="3320"/>
                            <a:ext cx="21" cy="26"/>
                            <a:chOff x="2993" y="3320"/>
                            <a:chExt cx="21" cy="26"/>
                          </a:xfrm>
                        </p:grpSpPr>
                        <p:grpSp>
                          <p:nvGrpSpPr>
                            <p:cNvPr id="65155" name="Group 1015"/>
                            <p:cNvGrpSpPr>
                              <a:grpSpLocks/>
                            </p:cNvGrpSpPr>
                            <p:nvPr/>
                          </p:nvGrpSpPr>
                          <p:grpSpPr bwMode="auto">
                            <a:xfrm>
                              <a:off x="2993" y="3320"/>
                              <a:ext cx="9" cy="26"/>
                              <a:chOff x="2993" y="3320"/>
                              <a:chExt cx="9" cy="26"/>
                            </a:xfrm>
                          </p:grpSpPr>
                          <p:sp>
                            <p:nvSpPr>
                              <p:cNvPr id="65528" name="Rectangle 1016"/>
                              <p:cNvSpPr>
                                <a:spLocks noChangeArrowheads="1"/>
                              </p:cNvSpPr>
                              <p:nvPr/>
                            </p:nvSpPr>
                            <p:spPr bwMode="auto">
                              <a:xfrm>
                                <a:off x="2993" y="3320"/>
                                <a:ext cx="3" cy="26"/>
                              </a:xfrm>
                              <a:prstGeom prst="rect">
                                <a:avLst/>
                              </a:prstGeom>
                              <a:solidFill>
                                <a:srgbClr val="000000"/>
                              </a:solidFill>
                              <a:ln w="9525">
                                <a:noFill/>
                                <a:miter lim="800000"/>
                                <a:headEnd/>
                                <a:tailEnd/>
                              </a:ln>
                            </p:spPr>
                            <p:txBody>
                              <a:bodyPr/>
                              <a:lstStyle/>
                              <a:p>
                                <a:endParaRPr lang="en-US"/>
                              </a:p>
                            </p:txBody>
                          </p:sp>
                          <p:sp>
                            <p:nvSpPr>
                              <p:cNvPr id="65529" name="Rectangle 1017"/>
                              <p:cNvSpPr>
                                <a:spLocks noChangeArrowheads="1"/>
                              </p:cNvSpPr>
                              <p:nvPr/>
                            </p:nvSpPr>
                            <p:spPr bwMode="auto">
                              <a:xfrm>
                                <a:off x="2999" y="3320"/>
                                <a:ext cx="3" cy="26"/>
                              </a:xfrm>
                              <a:prstGeom prst="rect">
                                <a:avLst/>
                              </a:prstGeom>
                              <a:solidFill>
                                <a:srgbClr val="000000"/>
                              </a:solidFill>
                              <a:ln w="9525">
                                <a:noFill/>
                                <a:miter lim="800000"/>
                                <a:headEnd/>
                                <a:tailEnd/>
                              </a:ln>
                            </p:spPr>
                            <p:txBody>
                              <a:bodyPr/>
                              <a:lstStyle/>
                              <a:p>
                                <a:endParaRPr lang="en-US"/>
                              </a:p>
                            </p:txBody>
                          </p:sp>
                        </p:grpSp>
                        <p:grpSp>
                          <p:nvGrpSpPr>
                            <p:cNvPr id="65157" name="Group 1018"/>
                            <p:cNvGrpSpPr>
                              <a:grpSpLocks/>
                            </p:cNvGrpSpPr>
                            <p:nvPr/>
                          </p:nvGrpSpPr>
                          <p:grpSpPr bwMode="auto">
                            <a:xfrm>
                              <a:off x="3005" y="3320"/>
                              <a:ext cx="9" cy="26"/>
                              <a:chOff x="3005" y="3320"/>
                              <a:chExt cx="9" cy="26"/>
                            </a:xfrm>
                          </p:grpSpPr>
                          <p:sp>
                            <p:nvSpPr>
                              <p:cNvPr id="65531" name="Rectangle 1019"/>
                              <p:cNvSpPr>
                                <a:spLocks noChangeArrowheads="1"/>
                              </p:cNvSpPr>
                              <p:nvPr/>
                            </p:nvSpPr>
                            <p:spPr bwMode="auto">
                              <a:xfrm>
                                <a:off x="3005" y="3320"/>
                                <a:ext cx="3" cy="26"/>
                              </a:xfrm>
                              <a:prstGeom prst="rect">
                                <a:avLst/>
                              </a:prstGeom>
                              <a:solidFill>
                                <a:srgbClr val="000000"/>
                              </a:solidFill>
                              <a:ln w="9525">
                                <a:noFill/>
                                <a:miter lim="800000"/>
                                <a:headEnd/>
                                <a:tailEnd/>
                              </a:ln>
                            </p:spPr>
                            <p:txBody>
                              <a:bodyPr/>
                              <a:lstStyle/>
                              <a:p>
                                <a:endParaRPr lang="en-US"/>
                              </a:p>
                            </p:txBody>
                          </p:sp>
                          <p:sp>
                            <p:nvSpPr>
                              <p:cNvPr id="65532" name="Rectangle 1020"/>
                              <p:cNvSpPr>
                                <a:spLocks noChangeArrowheads="1"/>
                              </p:cNvSpPr>
                              <p:nvPr/>
                            </p:nvSpPr>
                            <p:spPr bwMode="auto">
                              <a:xfrm>
                                <a:off x="3011" y="3320"/>
                                <a:ext cx="3" cy="26"/>
                              </a:xfrm>
                              <a:prstGeom prst="rect">
                                <a:avLst/>
                              </a:prstGeom>
                              <a:solidFill>
                                <a:srgbClr val="000000"/>
                              </a:solidFill>
                              <a:ln w="9525">
                                <a:noFill/>
                                <a:miter lim="800000"/>
                                <a:headEnd/>
                                <a:tailEnd/>
                              </a:ln>
                            </p:spPr>
                            <p:txBody>
                              <a:bodyPr/>
                              <a:lstStyle/>
                              <a:p>
                                <a:endParaRPr lang="en-US"/>
                              </a:p>
                            </p:txBody>
                          </p:sp>
                        </p:grpSp>
                      </p:grpSp>
                      <p:grpSp>
                        <p:nvGrpSpPr>
                          <p:cNvPr id="65161" name="Group 1021"/>
                          <p:cNvGrpSpPr>
                            <a:grpSpLocks/>
                          </p:cNvGrpSpPr>
                          <p:nvPr/>
                        </p:nvGrpSpPr>
                        <p:grpSpPr bwMode="auto">
                          <a:xfrm>
                            <a:off x="3017" y="3320"/>
                            <a:ext cx="20" cy="26"/>
                            <a:chOff x="3017" y="3320"/>
                            <a:chExt cx="20" cy="26"/>
                          </a:xfrm>
                        </p:grpSpPr>
                        <p:grpSp>
                          <p:nvGrpSpPr>
                            <p:cNvPr id="65163" name="Group 1022"/>
                            <p:cNvGrpSpPr>
                              <a:grpSpLocks/>
                            </p:cNvGrpSpPr>
                            <p:nvPr/>
                          </p:nvGrpSpPr>
                          <p:grpSpPr bwMode="auto">
                            <a:xfrm>
                              <a:off x="3017" y="3320"/>
                              <a:ext cx="9" cy="26"/>
                              <a:chOff x="3017" y="3320"/>
                              <a:chExt cx="9" cy="26"/>
                            </a:xfrm>
                          </p:grpSpPr>
                          <p:sp>
                            <p:nvSpPr>
                              <p:cNvPr id="65535" name="Rectangle 1023"/>
                              <p:cNvSpPr>
                                <a:spLocks noChangeArrowheads="1"/>
                              </p:cNvSpPr>
                              <p:nvPr/>
                            </p:nvSpPr>
                            <p:spPr bwMode="auto">
                              <a:xfrm>
                                <a:off x="3017" y="3320"/>
                                <a:ext cx="3" cy="26"/>
                              </a:xfrm>
                              <a:prstGeom prst="rect">
                                <a:avLst/>
                              </a:prstGeom>
                              <a:solidFill>
                                <a:srgbClr val="000000"/>
                              </a:solidFill>
                              <a:ln w="9525">
                                <a:noFill/>
                                <a:miter lim="800000"/>
                                <a:headEnd/>
                                <a:tailEnd/>
                              </a:ln>
                            </p:spPr>
                            <p:txBody>
                              <a:bodyPr/>
                              <a:lstStyle/>
                              <a:p>
                                <a:endParaRPr lang="en-US"/>
                              </a:p>
                            </p:txBody>
                          </p:sp>
                          <p:sp>
                            <p:nvSpPr>
                              <p:cNvPr id="65536" name="Rectangle 1024"/>
                              <p:cNvSpPr>
                                <a:spLocks noChangeArrowheads="1"/>
                              </p:cNvSpPr>
                              <p:nvPr/>
                            </p:nvSpPr>
                            <p:spPr bwMode="auto">
                              <a:xfrm>
                                <a:off x="3023" y="3320"/>
                                <a:ext cx="3" cy="26"/>
                              </a:xfrm>
                              <a:prstGeom prst="rect">
                                <a:avLst/>
                              </a:prstGeom>
                              <a:solidFill>
                                <a:srgbClr val="000000"/>
                              </a:solidFill>
                              <a:ln w="9525">
                                <a:noFill/>
                                <a:miter lim="800000"/>
                                <a:headEnd/>
                                <a:tailEnd/>
                              </a:ln>
                            </p:spPr>
                            <p:txBody>
                              <a:bodyPr/>
                              <a:lstStyle/>
                              <a:p>
                                <a:endParaRPr lang="en-US"/>
                              </a:p>
                            </p:txBody>
                          </p:sp>
                        </p:grpSp>
                        <p:grpSp>
                          <p:nvGrpSpPr>
                            <p:cNvPr id="65165" name="Group 1025"/>
                            <p:cNvGrpSpPr>
                              <a:grpSpLocks/>
                            </p:cNvGrpSpPr>
                            <p:nvPr/>
                          </p:nvGrpSpPr>
                          <p:grpSpPr bwMode="auto">
                            <a:xfrm>
                              <a:off x="3028" y="3320"/>
                              <a:ext cx="9" cy="26"/>
                              <a:chOff x="3028" y="3320"/>
                              <a:chExt cx="9" cy="26"/>
                            </a:xfrm>
                          </p:grpSpPr>
                          <p:sp>
                            <p:nvSpPr>
                              <p:cNvPr id="65538" name="Rectangle 1026"/>
                              <p:cNvSpPr>
                                <a:spLocks noChangeArrowheads="1"/>
                              </p:cNvSpPr>
                              <p:nvPr/>
                            </p:nvSpPr>
                            <p:spPr bwMode="auto">
                              <a:xfrm>
                                <a:off x="3028" y="3320"/>
                                <a:ext cx="4" cy="26"/>
                              </a:xfrm>
                              <a:prstGeom prst="rect">
                                <a:avLst/>
                              </a:prstGeom>
                              <a:solidFill>
                                <a:srgbClr val="000000"/>
                              </a:solidFill>
                              <a:ln w="9525">
                                <a:noFill/>
                                <a:miter lim="800000"/>
                                <a:headEnd/>
                                <a:tailEnd/>
                              </a:ln>
                            </p:spPr>
                            <p:txBody>
                              <a:bodyPr/>
                              <a:lstStyle/>
                              <a:p>
                                <a:endParaRPr lang="en-US"/>
                              </a:p>
                            </p:txBody>
                          </p:sp>
                          <p:sp>
                            <p:nvSpPr>
                              <p:cNvPr id="65539" name="Rectangle 1027"/>
                              <p:cNvSpPr>
                                <a:spLocks noChangeArrowheads="1"/>
                              </p:cNvSpPr>
                              <p:nvPr/>
                            </p:nvSpPr>
                            <p:spPr bwMode="auto">
                              <a:xfrm>
                                <a:off x="3035" y="3320"/>
                                <a:ext cx="2" cy="26"/>
                              </a:xfrm>
                              <a:prstGeom prst="rect">
                                <a:avLst/>
                              </a:prstGeom>
                              <a:solidFill>
                                <a:srgbClr val="000000"/>
                              </a:solidFill>
                              <a:ln w="9525">
                                <a:noFill/>
                                <a:miter lim="800000"/>
                                <a:headEnd/>
                                <a:tailEnd/>
                              </a:ln>
                            </p:spPr>
                            <p:txBody>
                              <a:bodyPr/>
                              <a:lstStyle/>
                              <a:p>
                                <a:endParaRPr lang="en-US"/>
                              </a:p>
                            </p:txBody>
                          </p:sp>
                        </p:grpSp>
                      </p:grpSp>
                    </p:grpSp>
                  </p:grpSp>
                </p:grpSp>
              </p:grpSp>
            </p:grpSp>
            <p:grpSp>
              <p:nvGrpSpPr>
                <p:cNvPr id="65168" name="Group 1028"/>
                <p:cNvGrpSpPr>
                  <a:grpSpLocks/>
                </p:cNvGrpSpPr>
                <p:nvPr/>
              </p:nvGrpSpPr>
              <p:grpSpPr bwMode="auto">
                <a:xfrm>
                  <a:off x="2658" y="3241"/>
                  <a:ext cx="377" cy="61"/>
                  <a:chOff x="2658" y="3241"/>
                  <a:chExt cx="377" cy="61"/>
                </a:xfrm>
              </p:grpSpPr>
              <p:sp>
                <p:nvSpPr>
                  <p:cNvPr id="65541" name="Rectangle 1029"/>
                  <p:cNvSpPr>
                    <a:spLocks noChangeArrowheads="1"/>
                  </p:cNvSpPr>
                  <p:nvPr/>
                </p:nvSpPr>
                <p:spPr bwMode="auto">
                  <a:xfrm>
                    <a:off x="2658" y="3241"/>
                    <a:ext cx="82" cy="61"/>
                  </a:xfrm>
                  <a:prstGeom prst="rect">
                    <a:avLst/>
                  </a:prstGeom>
                  <a:solidFill>
                    <a:srgbClr val="C0C0C0"/>
                  </a:solidFill>
                  <a:ln w="3175">
                    <a:solidFill>
                      <a:srgbClr val="000000"/>
                    </a:solidFill>
                    <a:miter lim="800000"/>
                    <a:headEnd/>
                    <a:tailEnd/>
                  </a:ln>
                </p:spPr>
                <p:txBody>
                  <a:bodyPr/>
                  <a:lstStyle/>
                  <a:p>
                    <a:endParaRPr lang="en-US"/>
                  </a:p>
                </p:txBody>
              </p:sp>
              <p:sp>
                <p:nvSpPr>
                  <p:cNvPr id="65542" name="Rectangle 1030"/>
                  <p:cNvSpPr>
                    <a:spLocks noChangeArrowheads="1"/>
                  </p:cNvSpPr>
                  <p:nvPr/>
                </p:nvSpPr>
                <p:spPr bwMode="auto">
                  <a:xfrm>
                    <a:off x="2740" y="3241"/>
                    <a:ext cx="116" cy="61"/>
                  </a:xfrm>
                  <a:prstGeom prst="rect">
                    <a:avLst/>
                  </a:prstGeom>
                  <a:solidFill>
                    <a:srgbClr val="C0C0C0"/>
                  </a:solidFill>
                  <a:ln w="3175">
                    <a:solidFill>
                      <a:srgbClr val="000000"/>
                    </a:solidFill>
                    <a:miter lim="800000"/>
                    <a:headEnd/>
                    <a:tailEnd/>
                  </a:ln>
                </p:spPr>
                <p:txBody>
                  <a:bodyPr/>
                  <a:lstStyle/>
                  <a:p>
                    <a:endParaRPr lang="en-US"/>
                  </a:p>
                </p:txBody>
              </p:sp>
              <p:sp>
                <p:nvSpPr>
                  <p:cNvPr id="65543" name="Rectangle 1031"/>
                  <p:cNvSpPr>
                    <a:spLocks noChangeArrowheads="1"/>
                  </p:cNvSpPr>
                  <p:nvPr/>
                </p:nvSpPr>
                <p:spPr bwMode="auto">
                  <a:xfrm>
                    <a:off x="2856" y="3241"/>
                    <a:ext cx="125" cy="61"/>
                  </a:xfrm>
                  <a:prstGeom prst="rect">
                    <a:avLst/>
                  </a:prstGeom>
                  <a:solidFill>
                    <a:srgbClr val="C0C0C0"/>
                  </a:solidFill>
                  <a:ln w="3175">
                    <a:solidFill>
                      <a:srgbClr val="000000"/>
                    </a:solidFill>
                    <a:miter lim="800000"/>
                    <a:headEnd/>
                    <a:tailEnd/>
                  </a:ln>
                </p:spPr>
                <p:txBody>
                  <a:bodyPr/>
                  <a:lstStyle/>
                  <a:p>
                    <a:endParaRPr lang="en-US"/>
                  </a:p>
                </p:txBody>
              </p:sp>
              <p:sp>
                <p:nvSpPr>
                  <p:cNvPr id="65544" name="Rectangle 1032"/>
                  <p:cNvSpPr>
                    <a:spLocks noChangeArrowheads="1"/>
                  </p:cNvSpPr>
                  <p:nvPr/>
                </p:nvSpPr>
                <p:spPr bwMode="auto">
                  <a:xfrm>
                    <a:off x="2981" y="3241"/>
                    <a:ext cx="54" cy="61"/>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170" name="Group 1033"/>
              <p:cNvGrpSpPr>
                <a:grpSpLocks/>
              </p:cNvGrpSpPr>
              <p:nvPr/>
            </p:nvGrpSpPr>
            <p:grpSpPr bwMode="auto">
              <a:xfrm>
                <a:off x="2987" y="3248"/>
                <a:ext cx="37" cy="29"/>
                <a:chOff x="2987" y="3248"/>
                <a:chExt cx="37" cy="29"/>
              </a:xfrm>
            </p:grpSpPr>
            <p:sp>
              <p:nvSpPr>
                <p:cNvPr id="65546" name="Rectangle 1034"/>
                <p:cNvSpPr>
                  <a:spLocks noChangeArrowheads="1"/>
                </p:cNvSpPr>
                <p:nvPr/>
              </p:nvSpPr>
              <p:spPr bwMode="auto">
                <a:xfrm>
                  <a:off x="3004" y="3248"/>
                  <a:ext cx="20" cy="29"/>
                </a:xfrm>
                <a:prstGeom prst="rect">
                  <a:avLst/>
                </a:prstGeom>
                <a:solidFill>
                  <a:srgbClr val="000000"/>
                </a:solidFill>
                <a:ln w="3175">
                  <a:solidFill>
                    <a:srgbClr val="000000"/>
                  </a:solidFill>
                  <a:miter lim="800000"/>
                  <a:headEnd/>
                  <a:tailEnd/>
                </a:ln>
              </p:spPr>
              <p:txBody>
                <a:bodyPr/>
                <a:lstStyle/>
                <a:p>
                  <a:endParaRPr lang="en-US"/>
                </a:p>
              </p:txBody>
            </p:sp>
            <p:sp>
              <p:nvSpPr>
                <p:cNvPr id="65547" name="Rectangle 1035"/>
                <p:cNvSpPr>
                  <a:spLocks noChangeArrowheads="1"/>
                </p:cNvSpPr>
                <p:nvPr/>
              </p:nvSpPr>
              <p:spPr bwMode="auto">
                <a:xfrm>
                  <a:off x="3006" y="3257"/>
                  <a:ext cx="16" cy="5"/>
                </a:xfrm>
                <a:prstGeom prst="rect">
                  <a:avLst/>
                </a:prstGeom>
                <a:solidFill>
                  <a:srgbClr val="C0C0C0"/>
                </a:solidFill>
                <a:ln w="3175">
                  <a:solidFill>
                    <a:srgbClr val="000000"/>
                  </a:solidFill>
                  <a:miter lim="800000"/>
                  <a:headEnd/>
                  <a:tailEnd/>
                </a:ln>
              </p:spPr>
              <p:txBody>
                <a:bodyPr/>
                <a:lstStyle/>
                <a:p>
                  <a:endParaRPr lang="en-US"/>
                </a:p>
              </p:txBody>
            </p:sp>
            <p:grpSp>
              <p:nvGrpSpPr>
                <p:cNvPr id="65173" name="Group 1036"/>
                <p:cNvGrpSpPr>
                  <a:grpSpLocks/>
                </p:cNvGrpSpPr>
                <p:nvPr/>
              </p:nvGrpSpPr>
              <p:grpSpPr bwMode="auto">
                <a:xfrm>
                  <a:off x="2987" y="3251"/>
                  <a:ext cx="8" cy="19"/>
                  <a:chOff x="2987" y="3251"/>
                  <a:chExt cx="8" cy="19"/>
                </a:xfrm>
              </p:grpSpPr>
              <p:sp>
                <p:nvSpPr>
                  <p:cNvPr id="65549" name="Rectangle 1037"/>
                  <p:cNvSpPr>
                    <a:spLocks noChangeArrowheads="1"/>
                  </p:cNvSpPr>
                  <p:nvPr/>
                </p:nvSpPr>
                <p:spPr bwMode="auto">
                  <a:xfrm>
                    <a:off x="2987" y="3251"/>
                    <a:ext cx="8" cy="2"/>
                  </a:xfrm>
                  <a:prstGeom prst="rect">
                    <a:avLst/>
                  </a:prstGeom>
                  <a:solidFill>
                    <a:srgbClr val="C0C0C0"/>
                  </a:solidFill>
                  <a:ln w="3175">
                    <a:solidFill>
                      <a:srgbClr val="000000"/>
                    </a:solidFill>
                    <a:miter lim="800000"/>
                    <a:headEnd/>
                    <a:tailEnd/>
                  </a:ln>
                </p:spPr>
                <p:txBody>
                  <a:bodyPr/>
                  <a:lstStyle/>
                  <a:p>
                    <a:endParaRPr lang="en-US"/>
                  </a:p>
                </p:txBody>
              </p:sp>
              <p:sp>
                <p:nvSpPr>
                  <p:cNvPr id="65550" name="Rectangle 1038"/>
                  <p:cNvSpPr>
                    <a:spLocks noChangeArrowheads="1"/>
                  </p:cNvSpPr>
                  <p:nvPr/>
                </p:nvSpPr>
                <p:spPr bwMode="auto">
                  <a:xfrm>
                    <a:off x="2987" y="3267"/>
                    <a:ext cx="8" cy="3"/>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176" name="Group 1039"/>
              <p:cNvGrpSpPr>
                <a:grpSpLocks/>
              </p:cNvGrpSpPr>
              <p:nvPr/>
            </p:nvGrpSpPr>
            <p:grpSpPr bwMode="auto">
              <a:xfrm>
                <a:off x="2745" y="3249"/>
                <a:ext cx="105" cy="41"/>
                <a:chOff x="2745" y="3249"/>
                <a:chExt cx="105" cy="41"/>
              </a:xfrm>
            </p:grpSpPr>
            <p:grpSp>
              <p:nvGrpSpPr>
                <p:cNvPr id="65177" name="Group 1040"/>
                <p:cNvGrpSpPr>
                  <a:grpSpLocks/>
                </p:cNvGrpSpPr>
                <p:nvPr/>
              </p:nvGrpSpPr>
              <p:grpSpPr bwMode="auto">
                <a:xfrm>
                  <a:off x="2748" y="3249"/>
                  <a:ext cx="102" cy="22"/>
                  <a:chOff x="2748" y="3249"/>
                  <a:chExt cx="102" cy="22"/>
                </a:xfrm>
              </p:grpSpPr>
              <p:sp>
                <p:nvSpPr>
                  <p:cNvPr id="65553" name="Rectangle 1041"/>
                  <p:cNvSpPr>
                    <a:spLocks noChangeArrowheads="1"/>
                  </p:cNvSpPr>
                  <p:nvPr/>
                </p:nvSpPr>
                <p:spPr bwMode="auto">
                  <a:xfrm>
                    <a:off x="2779" y="3249"/>
                    <a:ext cx="40" cy="22"/>
                  </a:xfrm>
                  <a:prstGeom prst="rect">
                    <a:avLst/>
                  </a:prstGeom>
                  <a:solidFill>
                    <a:srgbClr val="808080"/>
                  </a:solidFill>
                  <a:ln w="3175">
                    <a:solidFill>
                      <a:srgbClr val="000000"/>
                    </a:solidFill>
                    <a:miter lim="800000"/>
                    <a:headEnd/>
                    <a:tailEnd/>
                  </a:ln>
                </p:spPr>
                <p:txBody>
                  <a:bodyPr/>
                  <a:lstStyle/>
                  <a:p>
                    <a:endParaRPr lang="en-US"/>
                  </a:p>
                </p:txBody>
              </p:sp>
              <p:sp>
                <p:nvSpPr>
                  <p:cNvPr id="65554" name="Rectangle 1042"/>
                  <p:cNvSpPr>
                    <a:spLocks noChangeArrowheads="1"/>
                  </p:cNvSpPr>
                  <p:nvPr/>
                </p:nvSpPr>
                <p:spPr bwMode="auto">
                  <a:xfrm>
                    <a:off x="2779" y="3259"/>
                    <a:ext cx="40" cy="12"/>
                  </a:xfrm>
                  <a:prstGeom prst="rect">
                    <a:avLst/>
                  </a:prstGeom>
                  <a:solidFill>
                    <a:srgbClr val="000000"/>
                  </a:solidFill>
                  <a:ln w="3175">
                    <a:solidFill>
                      <a:srgbClr val="000000"/>
                    </a:solidFill>
                    <a:miter lim="800000"/>
                    <a:headEnd/>
                    <a:tailEnd/>
                  </a:ln>
                </p:spPr>
                <p:txBody>
                  <a:bodyPr/>
                  <a:lstStyle/>
                  <a:p>
                    <a:endParaRPr lang="en-US"/>
                  </a:p>
                </p:txBody>
              </p:sp>
              <p:sp>
                <p:nvSpPr>
                  <p:cNvPr id="65555" name="Rectangle 1043"/>
                  <p:cNvSpPr>
                    <a:spLocks noChangeArrowheads="1"/>
                  </p:cNvSpPr>
                  <p:nvPr/>
                </p:nvSpPr>
                <p:spPr bwMode="auto">
                  <a:xfrm>
                    <a:off x="2748" y="3259"/>
                    <a:ext cx="102" cy="7"/>
                  </a:xfrm>
                  <a:prstGeom prst="rect">
                    <a:avLst/>
                  </a:prstGeom>
                  <a:solidFill>
                    <a:srgbClr val="000000"/>
                  </a:solidFill>
                  <a:ln w="9525">
                    <a:noFill/>
                    <a:miter lim="800000"/>
                    <a:headEnd/>
                    <a:tailEnd/>
                  </a:ln>
                </p:spPr>
                <p:txBody>
                  <a:bodyPr/>
                  <a:lstStyle/>
                  <a:p>
                    <a:endParaRPr lang="en-US"/>
                  </a:p>
                </p:txBody>
              </p:sp>
            </p:grpSp>
            <p:sp>
              <p:nvSpPr>
                <p:cNvPr id="65556" name="Rectangle 1044"/>
                <p:cNvSpPr>
                  <a:spLocks noChangeArrowheads="1"/>
                </p:cNvSpPr>
                <p:nvPr/>
              </p:nvSpPr>
              <p:spPr bwMode="auto">
                <a:xfrm>
                  <a:off x="2745" y="3250"/>
                  <a:ext cx="9" cy="3"/>
                </a:xfrm>
                <a:prstGeom prst="rect">
                  <a:avLst/>
                </a:prstGeom>
                <a:solidFill>
                  <a:srgbClr val="008000"/>
                </a:solidFill>
                <a:ln w="3175">
                  <a:solidFill>
                    <a:srgbClr val="000000"/>
                  </a:solidFill>
                  <a:miter lim="800000"/>
                  <a:headEnd/>
                  <a:tailEnd/>
                </a:ln>
              </p:spPr>
              <p:txBody>
                <a:bodyPr/>
                <a:lstStyle/>
                <a:p>
                  <a:endParaRPr lang="en-US"/>
                </a:p>
              </p:txBody>
            </p:sp>
            <p:sp>
              <p:nvSpPr>
                <p:cNvPr id="65557" name="Rectangle 1045"/>
                <p:cNvSpPr>
                  <a:spLocks noChangeArrowheads="1"/>
                </p:cNvSpPr>
                <p:nvPr/>
              </p:nvSpPr>
              <p:spPr bwMode="auto">
                <a:xfrm>
                  <a:off x="2830" y="3279"/>
                  <a:ext cx="13" cy="11"/>
                </a:xfrm>
                <a:prstGeom prst="rect">
                  <a:avLst/>
                </a:prstGeom>
                <a:solidFill>
                  <a:srgbClr val="000000"/>
                </a:solidFill>
                <a:ln w="3175">
                  <a:solidFill>
                    <a:srgbClr val="000000"/>
                  </a:solidFill>
                  <a:miter lim="800000"/>
                  <a:headEnd/>
                  <a:tailEnd/>
                </a:ln>
              </p:spPr>
              <p:txBody>
                <a:bodyPr/>
                <a:lstStyle/>
                <a:p>
                  <a:endParaRPr lang="en-US"/>
                </a:p>
              </p:txBody>
            </p:sp>
          </p:grpSp>
          <p:grpSp>
            <p:nvGrpSpPr>
              <p:cNvPr id="65180" name="Group 1046"/>
              <p:cNvGrpSpPr>
                <a:grpSpLocks/>
              </p:cNvGrpSpPr>
              <p:nvPr/>
            </p:nvGrpSpPr>
            <p:grpSpPr bwMode="auto">
              <a:xfrm>
                <a:off x="2665" y="3285"/>
                <a:ext cx="69" cy="14"/>
                <a:chOff x="2665" y="3285"/>
                <a:chExt cx="69" cy="14"/>
              </a:xfrm>
            </p:grpSpPr>
            <p:grpSp>
              <p:nvGrpSpPr>
                <p:cNvPr id="65183" name="Group 1047"/>
                <p:cNvGrpSpPr>
                  <a:grpSpLocks/>
                </p:cNvGrpSpPr>
                <p:nvPr/>
              </p:nvGrpSpPr>
              <p:grpSpPr bwMode="auto">
                <a:xfrm>
                  <a:off x="2665" y="3285"/>
                  <a:ext cx="33" cy="14"/>
                  <a:chOff x="2665" y="3285"/>
                  <a:chExt cx="33" cy="14"/>
                </a:xfrm>
              </p:grpSpPr>
              <p:grpSp>
                <p:nvGrpSpPr>
                  <p:cNvPr id="65184" name="Group 1048"/>
                  <p:cNvGrpSpPr>
                    <a:grpSpLocks/>
                  </p:cNvGrpSpPr>
                  <p:nvPr/>
                </p:nvGrpSpPr>
                <p:grpSpPr bwMode="auto">
                  <a:xfrm>
                    <a:off x="2665" y="3285"/>
                    <a:ext cx="16" cy="14"/>
                    <a:chOff x="2665" y="3285"/>
                    <a:chExt cx="16" cy="14"/>
                  </a:xfrm>
                </p:grpSpPr>
                <p:grpSp>
                  <p:nvGrpSpPr>
                    <p:cNvPr id="65185" name="Group 1049"/>
                    <p:cNvGrpSpPr>
                      <a:grpSpLocks/>
                    </p:cNvGrpSpPr>
                    <p:nvPr/>
                  </p:nvGrpSpPr>
                  <p:grpSpPr bwMode="auto">
                    <a:xfrm>
                      <a:off x="2665" y="3285"/>
                      <a:ext cx="7" cy="14"/>
                      <a:chOff x="2665" y="3285"/>
                      <a:chExt cx="7" cy="14"/>
                    </a:xfrm>
                  </p:grpSpPr>
                  <p:sp>
                    <p:nvSpPr>
                      <p:cNvPr id="65562" name="Rectangle 1050"/>
                      <p:cNvSpPr>
                        <a:spLocks noChangeArrowheads="1"/>
                      </p:cNvSpPr>
                      <p:nvPr/>
                    </p:nvSpPr>
                    <p:spPr bwMode="auto">
                      <a:xfrm>
                        <a:off x="2665" y="3285"/>
                        <a:ext cx="2" cy="14"/>
                      </a:xfrm>
                      <a:prstGeom prst="rect">
                        <a:avLst/>
                      </a:prstGeom>
                      <a:solidFill>
                        <a:srgbClr val="000000"/>
                      </a:solidFill>
                      <a:ln w="9525">
                        <a:noFill/>
                        <a:miter lim="800000"/>
                        <a:headEnd/>
                        <a:tailEnd/>
                      </a:ln>
                    </p:spPr>
                    <p:txBody>
                      <a:bodyPr/>
                      <a:lstStyle/>
                      <a:p>
                        <a:endParaRPr lang="en-US"/>
                      </a:p>
                    </p:txBody>
                  </p:sp>
                  <p:sp>
                    <p:nvSpPr>
                      <p:cNvPr id="65563" name="Rectangle 1051"/>
                      <p:cNvSpPr>
                        <a:spLocks noChangeArrowheads="1"/>
                      </p:cNvSpPr>
                      <p:nvPr/>
                    </p:nvSpPr>
                    <p:spPr bwMode="auto">
                      <a:xfrm>
                        <a:off x="2670" y="3285"/>
                        <a:ext cx="2" cy="14"/>
                      </a:xfrm>
                      <a:prstGeom prst="rect">
                        <a:avLst/>
                      </a:prstGeom>
                      <a:solidFill>
                        <a:srgbClr val="000000"/>
                      </a:solidFill>
                      <a:ln w="9525">
                        <a:noFill/>
                        <a:miter lim="800000"/>
                        <a:headEnd/>
                        <a:tailEnd/>
                      </a:ln>
                    </p:spPr>
                    <p:txBody>
                      <a:bodyPr/>
                      <a:lstStyle/>
                      <a:p>
                        <a:endParaRPr lang="en-US"/>
                      </a:p>
                    </p:txBody>
                  </p:sp>
                </p:grpSp>
                <p:grpSp>
                  <p:nvGrpSpPr>
                    <p:cNvPr id="65188" name="Group 1052"/>
                    <p:cNvGrpSpPr>
                      <a:grpSpLocks/>
                    </p:cNvGrpSpPr>
                    <p:nvPr/>
                  </p:nvGrpSpPr>
                  <p:grpSpPr bwMode="auto">
                    <a:xfrm>
                      <a:off x="2674" y="3285"/>
                      <a:ext cx="7" cy="14"/>
                      <a:chOff x="2674" y="3285"/>
                      <a:chExt cx="7" cy="14"/>
                    </a:xfrm>
                  </p:grpSpPr>
                  <p:sp>
                    <p:nvSpPr>
                      <p:cNvPr id="65565" name="Rectangle 1053"/>
                      <p:cNvSpPr>
                        <a:spLocks noChangeArrowheads="1"/>
                      </p:cNvSpPr>
                      <p:nvPr/>
                    </p:nvSpPr>
                    <p:spPr bwMode="auto">
                      <a:xfrm>
                        <a:off x="2674" y="3285"/>
                        <a:ext cx="2" cy="14"/>
                      </a:xfrm>
                      <a:prstGeom prst="rect">
                        <a:avLst/>
                      </a:prstGeom>
                      <a:solidFill>
                        <a:srgbClr val="000000"/>
                      </a:solidFill>
                      <a:ln w="9525">
                        <a:noFill/>
                        <a:miter lim="800000"/>
                        <a:headEnd/>
                        <a:tailEnd/>
                      </a:ln>
                    </p:spPr>
                    <p:txBody>
                      <a:bodyPr/>
                      <a:lstStyle/>
                      <a:p>
                        <a:endParaRPr lang="en-US"/>
                      </a:p>
                    </p:txBody>
                  </p:sp>
                  <p:sp>
                    <p:nvSpPr>
                      <p:cNvPr id="65566" name="Rectangle 1054"/>
                      <p:cNvSpPr>
                        <a:spLocks noChangeArrowheads="1"/>
                      </p:cNvSpPr>
                      <p:nvPr/>
                    </p:nvSpPr>
                    <p:spPr bwMode="auto">
                      <a:xfrm>
                        <a:off x="2678" y="3285"/>
                        <a:ext cx="3" cy="14"/>
                      </a:xfrm>
                      <a:prstGeom prst="rect">
                        <a:avLst/>
                      </a:prstGeom>
                      <a:solidFill>
                        <a:srgbClr val="000000"/>
                      </a:solidFill>
                      <a:ln w="9525">
                        <a:noFill/>
                        <a:miter lim="800000"/>
                        <a:headEnd/>
                        <a:tailEnd/>
                      </a:ln>
                    </p:spPr>
                    <p:txBody>
                      <a:bodyPr/>
                      <a:lstStyle/>
                      <a:p>
                        <a:endParaRPr lang="en-US"/>
                      </a:p>
                    </p:txBody>
                  </p:sp>
                </p:grpSp>
              </p:grpSp>
              <p:grpSp>
                <p:nvGrpSpPr>
                  <p:cNvPr id="65191" name="Group 1055"/>
                  <p:cNvGrpSpPr>
                    <a:grpSpLocks/>
                  </p:cNvGrpSpPr>
                  <p:nvPr/>
                </p:nvGrpSpPr>
                <p:grpSpPr bwMode="auto">
                  <a:xfrm>
                    <a:off x="2683" y="3285"/>
                    <a:ext cx="15" cy="14"/>
                    <a:chOff x="2683" y="3285"/>
                    <a:chExt cx="15" cy="14"/>
                  </a:xfrm>
                </p:grpSpPr>
                <p:grpSp>
                  <p:nvGrpSpPr>
                    <p:cNvPr id="65192" name="Group 1056"/>
                    <p:cNvGrpSpPr>
                      <a:grpSpLocks/>
                    </p:cNvGrpSpPr>
                    <p:nvPr/>
                  </p:nvGrpSpPr>
                  <p:grpSpPr bwMode="auto">
                    <a:xfrm>
                      <a:off x="2683" y="3285"/>
                      <a:ext cx="6" cy="14"/>
                      <a:chOff x="2683" y="3285"/>
                      <a:chExt cx="6" cy="14"/>
                    </a:xfrm>
                  </p:grpSpPr>
                  <p:sp>
                    <p:nvSpPr>
                      <p:cNvPr id="65569" name="Rectangle 1057"/>
                      <p:cNvSpPr>
                        <a:spLocks noChangeArrowheads="1"/>
                      </p:cNvSpPr>
                      <p:nvPr/>
                    </p:nvSpPr>
                    <p:spPr bwMode="auto">
                      <a:xfrm>
                        <a:off x="2683" y="3285"/>
                        <a:ext cx="2" cy="14"/>
                      </a:xfrm>
                      <a:prstGeom prst="rect">
                        <a:avLst/>
                      </a:prstGeom>
                      <a:solidFill>
                        <a:srgbClr val="000000"/>
                      </a:solidFill>
                      <a:ln w="9525">
                        <a:noFill/>
                        <a:miter lim="800000"/>
                        <a:headEnd/>
                        <a:tailEnd/>
                      </a:ln>
                    </p:spPr>
                    <p:txBody>
                      <a:bodyPr/>
                      <a:lstStyle/>
                      <a:p>
                        <a:endParaRPr lang="en-US"/>
                      </a:p>
                    </p:txBody>
                  </p:sp>
                  <p:sp>
                    <p:nvSpPr>
                      <p:cNvPr id="65570" name="Rectangle 1058"/>
                      <p:cNvSpPr>
                        <a:spLocks noChangeArrowheads="1"/>
                      </p:cNvSpPr>
                      <p:nvPr/>
                    </p:nvSpPr>
                    <p:spPr bwMode="auto">
                      <a:xfrm>
                        <a:off x="2687" y="3285"/>
                        <a:ext cx="2" cy="14"/>
                      </a:xfrm>
                      <a:prstGeom prst="rect">
                        <a:avLst/>
                      </a:prstGeom>
                      <a:solidFill>
                        <a:srgbClr val="000000"/>
                      </a:solidFill>
                      <a:ln w="9525">
                        <a:noFill/>
                        <a:miter lim="800000"/>
                        <a:headEnd/>
                        <a:tailEnd/>
                      </a:ln>
                    </p:spPr>
                    <p:txBody>
                      <a:bodyPr/>
                      <a:lstStyle/>
                      <a:p>
                        <a:endParaRPr lang="en-US"/>
                      </a:p>
                    </p:txBody>
                  </p:sp>
                </p:grpSp>
                <p:grpSp>
                  <p:nvGrpSpPr>
                    <p:cNvPr id="65195" name="Group 1059"/>
                    <p:cNvGrpSpPr>
                      <a:grpSpLocks/>
                    </p:cNvGrpSpPr>
                    <p:nvPr/>
                  </p:nvGrpSpPr>
                  <p:grpSpPr bwMode="auto">
                    <a:xfrm>
                      <a:off x="2692" y="3285"/>
                      <a:ext cx="6" cy="14"/>
                      <a:chOff x="2692" y="3285"/>
                      <a:chExt cx="6" cy="14"/>
                    </a:xfrm>
                  </p:grpSpPr>
                  <p:sp>
                    <p:nvSpPr>
                      <p:cNvPr id="65572" name="Rectangle 1060"/>
                      <p:cNvSpPr>
                        <a:spLocks noChangeArrowheads="1"/>
                      </p:cNvSpPr>
                      <p:nvPr/>
                    </p:nvSpPr>
                    <p:spPr bwMode="auto">
                      <a:xfrm>
                        <a:off x="2692" y="3285"/>
                        <a:ext cx="2" cy="14"/>
                      </a:xfrm>
                      <a:prstGeom prst="rect">
                        <a:avLst/>
                      </a:prstGeom>
                      <a:solidFill>
                        <a:srgbClr val="000000"/>
                      </a:solidFill>
                      <a:ln w="9525">
                        <a:noFill/>
                        <a:miter lim="800000"/>
                        <a:headEnd/>
                        <a:tailEnd/>
                      </a:ln>
                    </p:spPr>
                    <p:txBody>
                      <a:bodyPr/>
                      <a:lstStyle/>
                      <a:p>
                        <a:endParaRPr lang="en-US"/>
                      </a:p>
                    </p:txBody>
                  </p:sp>
                  <p:sp>
                    <p:nvSpPr>
                      <p:cNvPr id="65573" name="Rectangle 1061"/>
                      <p:cNvSpPr>
                        <a:spLocks noChangeArrowheads="1"/>
                      </p:cNvSpPr>
                      <p:nvPr/>
                    </p:nvSpPr>
                    <p:spPr bwMode="auto">
                      <a:xfrm>
                        <a:off x="2696" y="3285"/>
                        <a:ext cx="2" cy="14"/>
                      </a:xfrm>
                      <a:prstGeom prst="rect">
                        <a:avLst/>
                      </a:prstGeom>
                      <a:solidFill>
                        <a:srgbClr val="000000"/>
                      </a:solidFill>
                      <a:ln w="9525">
                        <a:noFill/>
                        <a:miter lim="800000"/>
                        <a:headEnd/>
                        <a:tailEnd/>
                      </a:ln>
                    </p:spPr>
                    <p:txBody>
                      <a:bodyPr/>
                      <a:lstStyle/>
                      <a:p>
                        <a:endParaRPr lang="en-US"/>
                      </a:p>
                    </p:txBody>
                  </p:sp>
                </p:grpSp>
              </p:grpSp>
            </p:grpSp>
            <p:grpSp>
              <p:nvGrpSpPr>
                <p:cNvPr id="65198" name="Group 1062"/>
                <p:cNvGrpSpPr>
                  <a:grpSpLocks/>
                </p:cNvGrpSpPr>
                <p:nvPr/>
              </p:nvGrpSpPr>
              <p:grpSpPr bwMode="auto">
                <a:xfrm>
                  <a:off x="2701" y="3285"/>
                  <a:ext cx="33" cy="14"/>
                  <a:chOff x="2701" y="3285"/>
                  <a:chExt cx="33" cy="14"/>
                </a:xfrm>
              </p:grpSpPr>
              <p:grpSp>
                <p:nvGrpSpPr>
                  <p:cNvPr id="65199" name="Group 1063"/>
                  <p:cNvGrpSpPr>
                    <a:grpSpLocks/>
                  </p:cNvGrpSpPr>
                  <p:nvPr/>
                </p:nvGrpSpPr>
                <p:grpSpPr bwMode="auto">
                  <a:xfrm>
                    <a:off x="2701" y="3285"/>
                    <a:ext cx="15" cy="14"/>
                    <a:chOff x="2701" y="3285"/>
                    <a:chExt cx="15" cy="14"/>
                  </a:xfrm>
                </p:grpSpPr>
                <p:grpSp>
                  <p:nvGrpSpPr>
                    <p:cNvPr id="65200" name="Group 1064"/>
                    <p:cNvGrpSpPr>
                      <a:grpSpLocks/>
                    </p:cNvGrpSpPr>
                    <p:nvPr/>
                  </p:nvGrpSpPr>
                  <p:grpSpPr bwMode="auto">
                    <a:xfrm>
                      <a:off x="2701" y="3285"/>
                      <a:ext cx="6" cy="14"/>
                      <a:chOff x="2701" y="3285"/>
                      <a:chExt cx="6" cy="14"/>
                    </a:xfrm>
                  </p:grpSpPr>
                  <p:sp>
                    <p:nvSpPr>
                      <p:cNvPr id="65577" name="Rectangle 1065"/>
                      <p:cNvSpPr>
                        <a:spLocks noChangeArrowheads="1"/>
                      </p:cNvSpPr>
                      <p:nvPr/>
                    </p:nvSpPr>
                    <p:spPr bwMode="auto">
                      <a:xfrm>
                        <a:off x="2701" y="3285"/>
                        <a:ext cx="2" cy="14"/>
                      </a:xfrm>
                      <a:prstGeom prst="rect">
                        <a:avLst/>
                      </a:prstGeom>
                      <a:solidFill>
                        <a:srgbClr val="000000"/>
                      </a:solidFill>
                      <a:ln w="9525">
                        <a:noFill/>
                        <a:miter lim="800000"/>
                        <a:headEnd/>
                        <a:tailEnd/>
                      </a:ln>
                    </p:spPr>
                    <p:txBody>
                      <a:bodyPr/>
                      <a:lstStyle/>
                      <a:p>
                        <a:endParaRPr lang="en-US"/>
                      </a:p>
                    </p:txBody>
                  </p:sp>
                  <p:sp>
                    <p:nvSpPr>
                      <p:cNvPr id="65578" name="Rectangle 1066"/>
                      <p:cNvSpPr>
                        <a:spLocks noChangeArrowheads="1"/>
                      </p:cNvSpPr>
                      <p:nvPr/>
                    </p:nvSpPr>
                    <p:spPr bwMode="auto">
                      <a:xfrm>
                        <a:off x="2705" y="3285"/>
                        <a:ext cx="2" cy="14"/>
                      </a:xfrm>
                      <a:prstGeom prst="rect">
                        <a:avLst/>
                      </a:prstGeom>
                      <a:solidFill>
                        <a:srgbClr val="000000"/>
                      </a:solidFill>
                      <a:ln w="9525">
                        <a:noFill/>
                        <a:miter lim="800000"/>
                        <a:headEnd/>
                        <a:tailEnd/>
                      </a:ln>
                    </p:spPr>
                    <p:txBody>
                      <a:bodyPr/>
                      <a:lstStyle/>
                      <a:p>
                        <a:endParaRPr lang="en-US"/>
                      </a:p>
                    </p:txBody>
                  </p:sp>
                </p:grpSp>
                <p:grpSp>
                  <p:nvGrpSpPr>
                    <p:cNvPr id="65201" name="Group 1067"/>
                    <p:cNvGrpSpPr>
                      <a:grpSpLocks/>
                    </p:cNvGrpSpPr>
                    <p:nvPr/>
                  </p:nvGrpSpPr>
                  <p:grpSpPr bwMode="auto">
                    <a:xfrm>
                      <a:off x="2710" y="3285"/>
                      <a:ext cx="6" cy="14"/>
                      <a:chOff x="2710" y="3285"/>
                      <a:chExt cx="6" cy="14"/>
                    </a:xfrm>
                  </p:grpSpPr>
                  <p:sp>
                    <p:nvSpPr>
                      <p:cNvPr id="65580" name="Rectangle 1068"/>
                      <p:cNvSpPr>
                        <a:spLocks noChangeArrowheads="1"/>
                      </p:cNvSpPr>
                      <p:nvPr/>
                    </p:nvSpPr>
                    <p:spPr bwMode="auto">
                      <a:xfrm>
                        <a:off x="2710" y="3285"/>
                        <a:ext cx="2" cy="14"/>
                      </a:xfrm>
                      <a:prstGeom prst="rect">
                        <a:avLst/>
                      </a:prstGeom>
                      <a:solidFill>
                        <a:srgbClr val="000000"/>
                      </a:solidFill>
                      <a:ln w="9525">
                        <a:noFill/>
                        <a:miter lim="800000"/>
                        <a:headEnd/>
                        <a:tailEnd/>
                      </a:ln>
                    </p:spPr>
                    <p:txBody>
                      <a:bodyPr/>
                      <a:lstStyle/>
                      <a:p>
                        <a:endParaRPr lang="en-US"/>
                      </a:p>
                    </p:txBody>
                  </p:sp>
                  <p:sp>
                    <p:nvSpPr>
                      <p:cNvPr id="65581" name="Rectangle 1069"/>
                      <p:cNvSpPr>
                        <a:spLocks noChangeArrowheads="1"/>
                      </p:cNvSpPr>
                      <p:nvPr/>
                    </p:nvSpPr>
                    <p:spPr bwMode="auto">
                      <a:xfrm>
                        <a:off x="2714" y="3285"/>
                        <a:ext cx="2" cy="14"/>
                      </a:xfrm>
                      <a:prstGeom prst="rect">
                        <a:avLst/>
                      </a:prstGeom>
                      <a:solidFill>
                        <a:srgbClr val="000000"/>
                      </a:solidFill>
                      <a:ln w="9525">
                        <a:noFill/>
                        <a:miter lim="800000"/>
                        <a:headEnd/>
                        <a:tailEnd/>
                      </a:ln>
                    </p:spPr>
                    <p:txBody>
                      <a:bodyPr/>
                      <a:lstStyle/>
                      <a:p>
                        <a:endParaRPr lang="en-US"/>
                      </a:p>
                    </p:txBody>
                  </p:sp>
                </p:grpSp>
              </p:grpSp>
              <p:grpSp>
                <p:nvGrpSpPr>
                  <p:cNvPr id="65204" name="Group 1070"/>
                  <p:cNvGrpSpPr>
                    <a:grpSpLocks/>
                  </p:cNvGrpSpPr>
                  <p:nvPr/>
                </p:nvGrpSpPr>
                <p:grpSpPr bwMode="auto">
                  <a:xfrm>
                    <a:off x="2719" y="3285"/>
                    <a:ext cx="15" cy="14"/>
                    <a:chOff x="2719" y="3285"/>
                    <a:chExt cx="15" cy="14"/>
                  </a:xfrm>
                </p:grpSpPr>
                <p:grpSp>
                  <p:nvGrpSpPr>
                    <p:cNvPr id="65207" name="Group 1071"/>
                    <p:cNvGrpSpPr>
                      <a:grpSpLocks/>
                    </p:cNvGrpSpPr>
                    <p:nvPr/>
                  </p:nvGrpSpPr>
                  <p:grpSpPr bwMode="auto">
                    <a:xfrm>
                      <a:off x="2719" y="3285"/>
                      <a:ext cx="6" cy="14"/>
                      <a:chOff x="2719" y="3285"/>
                      <a:chExt cx="6" cy="14"/>
                    </a:xfrm>
                  </p:grpSpPr>
                  <p:sp>
                    <p:nvSpPr>
                      <p:cNvPr id="65584" name="Rectangle 1072"/>
                      <p:cNvSpPr>
                        <a:spLocks noChangeArrowheads="1"/>
                      </p:cNvSpPr>
                      <p:nvPr/>
                    </p:nvSpPr>
                    <p:spPr bwMode="auto">
                      <a:xfrm>
                        <a:off x="2719" y="3285"/>
                        <a:ext cx="2" cy="14"/>
                      </a:xfrm>
                      <a:prstGeom prst="rect">
                        <a:avLst/>
                      </a:prstGeom>
                      <a:solidFill>
                        <a:srgbClr val="000000"/>
                      </a:solidFill>
                      <a:ln w="9525">
                        <a:noFill/>
                        <a:miter lim="800000"/>
                        <a:headEnd/>
                        <a:tailEnd/>
                      </a:ln>
                    </p:spPr>
                    <p:txBody>
                      <a:bodyPr/>
                      <a:lstStyle/>
                      <a:p>
                        <a:endParaRPr lang="en-US"/>
                      </a:p>
                    </p:txBody>
                  </p:sp>
                  <p:sp>
                    <p:nvSpPr>
                      <p:cNvPr id="65585" name="Rectangle 1073"/>
                      <p:cNvSpPr>
                        <a:spLocks noChangeArrowheads="1"/>
                      </p:cNvSpPr>
                      <p:nvPr/>
                    </p:nvSpPr>
                    <p:spPr bwMode="auto">
                      <a:xfrm>
                        <a:off x="2723" y="3285"/>
                        <a:ext cx="2" cy="14"/>
                      </a:xfrm>
                      <a:prstGeom prst="rect">
                        <a:avLst/>
                      </a:prstGeom>
                      <a:solidFill>
                        <a:srgbClr val="000000"/>
                      </a:solidFill>
                      <a:ln w="9525">
                        <a:noFill/>
                        <a:miter lim="800000"/>
                        <a:headEnd/>
                        <a:tailEnd/>
                      </a:ln>
                    </p:spPr>
                    <p:txBody>
                      <a:bodyPr/>
                      <a:lstStyle/>
                      <a:p>
                        <a:endParaRPr lang="en-US"/>
                      </a:p>
                    </p:txBody>
                  </p:sp>
                </p:grpSp>
                <p:grpSp>
                  <p:nvGrpSpPr>
                    <p:cNvPr id="65208" name="Group 1074"/>
                    <p:cNvGrpSpPr>
                      <a:grpSpLocks/>
                    </p:cNvGrpSpPr>
                    <p:nvPr/>
                  </p:nvGrpSpPr>
                  <p:grpSpPr bwMode="auto">
                    <a:xfrm>
                      <a:off x="2727" y="3285"/>
                      <a:ext cx="7" cy="14"/>
                      <a:chOff x="2727" y="3285"/>
                      <a:chExt cx="7" cy="14"/>
                    </a:xfrm>
                  </p:grpSpPr>
                  <p:sp>
                    <p:nvSpPr>
                      <p:cNvPr id="65587" name="Rectangle 1075"/>
                      <p:cNvSpPr>
                        <a:spLocks noChangeArrowheads="1"/>
                      </p:cNvSpPr>
                      <p:nvPr/>
                    </p:nvSpPr>
                    <p:spPr bwMode="auto">
                      <a:xfrm>
                        <a:off x="2727" y="3285"/>
                        <a:ext cx="3" cy="14"/>
                      </a:xfrm>
                      <a:prstGeom prst="rect">
                        <a:avLst/>
                      </a:prstGeom>
                      <a:solidFill>
                        <a:srgbClr val="000000"/>
                      </a:solidFill>
                      <a:ln w="9525">
                        <a:noFill/>
                        <a:miter lim="800000"/>
                        <a:headEnd/>
                        <a:tailEnd/>
                      </a:ln>
                    </p:spPr>
                    <p:txBody>
                      <a:bodyPr/>
                      <a:lstStyle/>
                      <a:p>
                        <a:endParaRPr lang="en-US"/>
                      </a:p>
                    </p:txBody>
                  </p:sp>
                  <p:sp>
                    <p:nvSpPr>
                      <p:cNvPr id="65588" name="Rectangle 1076"/>
                      <p:cNvSpPr>
                        <a:spLocks noChangeArrowheads="1"/>
                      </p:cNvSpPr>
                      <p:nvPr/>
                    </p:nvSpPr>
                    <p:spPr bwMode="auto">
                      <a:xfrm>
                        <a:off x="2732" y="3285"/>
                        <a:ext cx="2" cy="14"/>
                      </a:xfrm>
                      <a:prstGeom prst="rect">
                        <a:avLst/>
                      </a:prstGeom>
                      <a:solidFill>
                        <a:srgbClr val="000000"/>
                      </a:solidFill>
                      <a:ln w="9525">
                        <a:noFill/>
                        <a:miter lim="800000"/>
                        <a:headEnd/>
                        <a:tailEnd/>
                      </a:ln>
                    </p:spPr>
                    <p:txBody>
                      <a:bodyPr/>
                      <a:lstStyle/>
                      <a:p>
                        <a:endParaRPr lang="en-US"/>
                      </a:p>
                    </p:txBody>
                  </p:sp>
                </p:grpSp>
              </p:grpSp>
            </p:grpSp>
          </p:grpSp>
          <p:sp>
            <p:nvSpPr>
              <p:cNvPr id="65589" name="Freeform 1077"/>
              <p:cNvSpPr>
                <a:spLocks/>
              </p:cNvSpPr>
              <p:nvPr/>
            </p:nvSpPr>
            <p:spPr bwMode="auto">
              <a:xfrm>
                <a:off x="2659" y="3275"/>
                <a:ext cx="377" cy="9"/>
              </a:xfrm>
              <a:custGeom>
                <a:avLst/>
                <a:gdLst/>
                <a:ahLst/>
                <a:cxnLst>
                  <a:cxn ang="0">
                    <a:pos x="0" y="35"/>
                  </a:cxn>
                  <a:cxn ang="0">
                    <a:pos x="827" y="35"/>
                  </a:cxn>
                  <a:cxn ang="0">
                    <a:pos x="827" y="0"/>
                  </a:cxn>
                  <a:cxn ang="0">
                    <a:pos x="957" y="0"/>
                  </a:cxn>
                  <a:cxn ang="0">
                    <a:pos x="957" y="47"/>
                  </a:cxn>
                  <a:cxn ang="0">
                    <a:pos x="1884" y="47"/>
                  </a:cxn>
                </a:cxnLst>
                <a:rect l="0" t="0" r="r" b="b"/>
                <a:pathLst>
                  <a:path w="1884" h="47">
                    <a:moveTo>
                      <a:pt x="0" y="35"/>
                    </a:moveTo>
                    <a:lnTo>
                      <a:pt x="827" y="35"/>
                    </a:lnTo>
                    <a:lnTo>
                      <a:pt x="827" y="0"/>
                    </a:lnTo>
                    <a:lnTo>
                      <a:pt x="957" y="0"/>
                    </a:lnTo>
                    <a:lnTo>
                      <a:pt x="957" y="47"/>
                    </a:lnTo>
                    <a:lnTo>
                      <a:pt x="1884" y="47"/>
                    </a:lnTo>
                  </a:path>
                </a:pathLst>
              </a:custGeom>
              <a:noFill/>
              <a:ln w="3175">
                <a:solidFill>
                  <a:srgbClr val="000000"/>
                </a:solidFill>
                <a:prstDash val="solid"/>
                <a:round/>
                <a:headEnd/>
                <a:tailEnd/>
              </a:ln>
            </p:spPr>
            <p:txBody>
              <a:bodyPr/>
              <a:lstStyle/>
              <a:p>
                <a:endParaRPr lang="en-US"/>
              </a:p>
            </p:txBody>
          </p:sp>
        </p:grpSp>
        <p:grpSp>
          <p:nvGrpSpPr>
            <p:cNvPr id="65211" name="Group 1078"/>
            <p:cNvGrpSpPr>
              <a:grpSpLocks/>
            </p:cNvGrpSpPr>
            <p:nvPr/>
          </p:nvGrpSpPr>
          <p:grpSpPr bwMode="auto">
            <a:xfrm>
              <a:off x="2527" y="3342"/>
              <a:ext cx="625" cy="86"/>
              <a:chOff x="2527" y="3342"/>
              <a:chExt cx="625" cy="86"/>
            </a:xfrm>
          </p:grpSpPr>
          <p:grpSp>
            <p:nvGrpSpPr>
              <p:cNvPr id="65214" name="Group 1079"/>
              <p:cNvGrpSpPr>
                <a:grpSpLocks/>
              </p:cNvGrpSpPr>
              <p:nvPr/>
            </p:nvGrpSpPr>
            <p:grpSpPr bwMode="auto">
              <a:xfrm>
                <a:off x="2527" y="3342"/>
                <a:ext cx="625" cy="86"/>
                <a:chOff x="2527" y="3342"/>
                <a:chExt cx="625" cy="86"/>
              </a:xfrm>
            </p:grpSpPr>
            <p:sp>
              <p:nvSpPr>
                <p:cNvPr id="65592" name="Rectangle 1080"/>
                <p:cNvSpPr>
                  <a:spLocks noChangeArrowheads="1"/>
                </p:cNvSpPr>
                <p:nvPr/>
              </p:nvSpPr>
              <p:spPr bwMode="auto">
                <a:xfrm>
                  <a:off x="2528" y="3411"/>
                  <a:ext cx="624" cy="17"/>
                </a:xfrm>
                <a:prstGeom prst="rect">
                  <a:avLst/>
                </a:prstGeom>
                <a:solidFill>
                  <a:srgbClr val="C0C0C0"/>
                </a:solidFill>
                <a:ln w="3175">
                  <a:solidFill>
                    <a:srgbClr val="000000"/>
                  </a:solidFill>
                  <a:miter lim="800000"/>
                  <a:headEnd/>
                  <a:tailEnd/>
                </a:ln>
              </p:spPr>
              <p:txBody>
                <a:bodyPr/>
                <a:lstStyle/>
                <a:p>
                  <a:endParaRPr lang="en-US"/>
                </a:p>
              </p:txBody>
            </p:sp>
            <p:sp>
              <p:nvSpPr>
                <p:cNvPr id="65593" name="Freeform 1081"/>
                <p:cNvSpPr>
                  <a:spLocks/>
                </p:cNvSpPr>
                <p:nvPr/>
              </p:nvSpPr>
              <p:spPr bwMode="auto">
                <a:xfrm>
                  <a:off x="2527" y="3342"/>
                  <a:ext cx="625" cy="69"/>
                </a:xfrm>
                <a:custGeom>
                  <a:avLst/>
                  <a:gdLst/>
                  <a:ahLst/>
                  <a:cxnLst>
                    <a:cxn ang="0">
                      <a:pos x="0" y="348"/>
                    </a:cxn>
                    <a:cxn ang="0">
                      <a:pos x="3124" y="348"/>
                    </a:cxn>
                    <a:cxn ang="0">
                      <a:pos x="2942" y="2"/>
                    </a:cxn>
                    <a:cxn ang="0">
                      <a:pos x="227" y="0"/>
                    </a:cxn>
                    <a:cxn ang="0">
                      <a:pos x="0" y="348"/>
                    </a:cxn>
                  </a:cxnLst>
                  <a:rect l="0" t="0" r="r" b="b"/>
                  <a:pathLst>
                    <a:path w="3124" h="348">
                      <a:moveTo>
                        <a:pt x="0" y="348"/>
                      </a:moveTo>
                      <a:lnTo>
                        <a:pt x="3124" y="348"/>
                      </a:lnTo>
                      <a:lnTo>
                        <a:pt x="2942" y="2"/>
                      </a:lnTo>
                      <a:lnTo>
                        <a:pt x="227" y="0"/>
                      </a:lnTo>
                      <a:lnTo>
                        <a:pt x="0" y="348"/>
                      </a:lnTo>
                      <a:close/>
                    </a:path>
                  </a:pathLst>
                </a:custGeom>
                <a:solidFill>
                  <a:srgbClr val="C0C0C0"/>
                </a:solidFill>
                <a:ln w="3175">
                  <a:solidFill>
                    <a:srgbClr val="000000"/>
                  </a:solidFill>
                  <a:prstDash val="solid"/>
                  <a:round/>
                  <a:headEnd/>
                  <a:tailEnd/>
                </a:ln>
              </p:spPr>
              <p:txBody>
                <a:bodyPr/>
                <a:lstStyle/>
                <a:p>
                  <a:endParaRPr lang="en-US"/>
                </a:p>
              </p:txBody>
            </p:sp>
            <p:sp>
              <p:nvSpPr>
                <p:cNvPr id="65594" name="Freeform 1082"/>
                <p:cNvSpPr>
                  <a:spLocks/>
                </p:cNvSpPr>
                <p:nvPr/>
              </p:nvSpPr>
              <p:spPr bwMode="auto">
                <a:xfrm>
                  <a:off x="2545" y="3350"/>
                  <a:ext cx="586" cy="53"/>
                </a:xfrm>
                <a:custGeom>
                  <a:avLst/>
                  <a:gdLst/>
                  <a:ahLst/>
                  <a:cxnLst>
                    <a:cxn ang="0">
                      <a:pos x="168" y="0"/>
                    </a:cxn>
                    <a:cxn ang="0">
                      <a:pos x="0" y="267"/>
                    </a:cxn>
                    <a:cxn ang="0">
                      <a:pos x="2927" y="267"/>
                    </a:cxn>
                    <a:cxn ang="0">
                      <a:pos x="2793" y="0"/>
                    </a:cxn>
                  </a:cxnLst>
                  <a:rect l="0" t="0" r="r" b="b"/>
                  <a:pathLst>
                    <a:path w="2927" h="267">
                      <a:moveTo>
                        <a:pt x="168" y="0"/>
                      </a:moveTo>
                      <a:lnTo>
                        <a:pt x="0" y="267"/>
                      </a:lnTo>
                      <a:lnTo>
                        <a:pt x="2927" y="267"/>
                      </a:lnTo>
                      <a:lnTo>
                        <a:pt x="2793" y="0"/>
                      </a:lnTo>
                    </a:path>
                  </a:pathLst>
                </a:custGeom>
                <a:noFill/>
                <a:ln w="3175">
                  <a:solidFill>
                    <a:srgbClr val="000000"/>
                  </a:solidFill>
                  <a:prstDash val="solid"/>
                  <a:round/>
                  <a:headEnd/>
                  <a:tailEnd/>
                </a:ln>
              </p:spPr>
              <p:txBody>
                <a:bodyPr/>
                <a:lstStyle/>
                <a:p>
                  <a:endParaRPr lang="en-US"/>
                </a:p>
              </p:txBody>
            </p:sp>
          </p:grpSp>
          <p:grpSp>
            <p:nvGrpSpPr>
              <p:cNvPr id="65215" name="Group 1083"/>
              <p:cNvGrpSpPr>
                <a:grpSpLocks/>
              </p:cNvGrpSpPr>
              <p:nvPr/>
            </p:nvGrpSpPr>
            <p:grpSpPr bwMode="auto">
              <a:xfrm>
                <a:off x="2596" y="3348"/>
                <a:ext cx="492" cy="16"/>
                <a:chOff x="2596" y="3348"/>
                <a:chExt cx="492" cy="16"/>
              </a:xfrm>
            </p:grpSpPr>
            <p:sp>
              <p:nvSpPr>
                <p:cNvPr id="65596" name="Freeform 1084"/>
                <p:cNvSpPr>
                  <a:spLocks/>
                </p:cNvSpPr>
                <p:nvPr/>
              </p:nvSpPr>
              <p:spPr bwMode="auto">
                <a:xfrm>
                  <a:off x="2596" y="3348"/>
                  <a:ext cx="20" cy="10"/>
                </a:xfrm>
                <a:custGeom>
                  <a:avLst/>
                  <a:gdLst/>
                  <a:ahLst/>
                  <a:cxnLst>
                    <a:cxn ang="0">
                      <a:pos x="26" y="0"/>
                    </a:cxn>
                    <a:cxn ang="0">
                      <a:pos x="98" y="0"/>
                    </a:cxn>
                    <a:cxn ang="0">
                      <a:pos x="74" y="50"/>
                    </a:cxn>
                    <a:cxn ang="0">
                      <a:pos x="0" y="50"/>
                    </a:cxn>
                    <a:cxn ang="0">
                      <a:pos x="26" y="0"/>
                    </a:cxn>
                  </a:cxnLst>
                  <a:rect l="0" t="0" r="r" b="b"/>
                  <a:pathLst>
                    <a:path w="98" h="50">
                      <a:moveTo>
                        <a:pt x="26" y="0"/>
                      </a:moveTo>
                      <a:lnTo>
                        <a:pt x="98" y="0"/>
                      </a:lnTo>
                      <a:lnTo>
                        <a:pt x="74" y="50"/>
                      </a:lnTo>
                      <a:lnTo>
                        <a:pt x="0" y="50"/>
                      </a:lnTo>
                      <a:lnTo>
                        <a:pt x="26" y="0"/>
                      </a:lnTo>
                      <a:close/>
                    </a:path>
                  </a:pathLst>
                </a:custGeom>
                <a:solidFill>
                  <a:srgbClr val="808080"/>
                </a:solidFill>
                <a:ln w="3175">
                  <a:solidFill>
                    <a:srgbClr val="000000"/>
                  </a:solidFill>
                  <a:prstDash val="solid"/>
                  <a:round/>
                  <a:headEnd/>
                  <a:tailEnd/>
                </a:ln>
              </p:spPr>
              <p:txBody>
                <a:bodyPr/>
                <a:lstStyle/>
                <a:p>
                  <a:endParaRPr lang="en-US"/>
                </a:p>
              </p:txBody>
            </p:sp>
            <p:sp>
              <p:nvSpPr>
                <p:cNvPr id="65597" name="Freeform 1085"/>
                <p:cNvSpPr>
                  <a:spLocks/>
                </p:cNvSpPr>
                <p:nvPr/>
              </p:nvSpPr>
              <p:spPr bwMode="auto">
                <a:xfrm>
                  <a:off x="2644" y="3348"/>
                  <a:ext cx="77" cy="10"/>
                </a:xfrm>
                <a:custGeom>
                  <a:avLst/>
                  <a:gdLst/>
                  <a:ahLst/>
                  <a:cxnLst>
                    <a:cxn ang="0">
                      <a:pos x="17" y="0"/>
                    </a:cxn>
                    <a:cxn ang="0">
                      <a:pos x="387" y="0"/>
                    </a:cxn>
                    <a:cxn ang="0">
                      <a:pos x="373" y="47"/>
                    </a:cxn>
                    <a:cxn ang="0">
                      <a:pos x="0" y="47"/>
                    </a:cxn>
                    <a:cxn ang="0">
                      <a:pos x="17" y="0"/>
                    </a:cxn>
                  </a:cxnLst>
                  <a:rect l="0" t="0" r="r" b="b"/>
                  <a:pathLst>
                    <a:path w="387" h="47">
                      <a:moveTo>
                        <a:pt x="17" y="0"/>
                      </a:moveTo>
                      <a:lnTo>
                        <a:pt x="387" y="0"/>
                      </a:lnTo>
                      <a:lnTo>
                        <a:pt x="373" y="47"/>
                      </a:lnTo>
                      <a:lnTo>
                        <a:pt x="0" y="47"/>
                      </a:lnTo>
                      <a:lnTo>
                        <a:pt x="17" y="0"/>
                      </a:lnTo>
                      <a:close/>
                    </a:path>
                  </a:pathLst>
                </a:custGeom>
                <a:solidFill>
                  <a:srgbClr val="808080"/>
                </a:solidFill>
                <a:ln w="3175">
                  <a:solidFill>
                    <a:srgbClr val="000000"/>
                  </a:solidFill>
                  <a:prstDash val="solid"/>
                  <a:round/>
                  <a:headEnd/>
                  <a:tailEnd/>
                </a:ln>
              </p:spPr>
              <p:txBody>
                <a:bodyPr/>
                <a:lstStyle/>
                <a:p>
                  <a:endParaRPr lang="en-US"/>
                </a:p>
              </p:txBody>
            </p:sp>
            <p:sp>
              <p:nvSpPr>
                <p:cNvPr id="65598" name="Freeform 1086"/>
                <p:cNvSpPr>
                  <a:spLocks/>
                </p:cNvSpPr>
                <p:nvPr/>
              </p:nvSpPr>
              <p:spPr bwMode="auto">
                <a:xfrm>
                  <a:off x="2744" y="3348"/>
                  <a:ext cx="73" cy="10"/>
                </a:xfrm>
                <a:custGeom>
                  <a:avLst/>
                  <a:gdLst/>
                  <a:ahLst/>
                  <a:cxnLst>
                    <a:cxn ang="0">
                      <a:pos x="12" y="0"/>
                    </a:cxn>
                    <a:cxn ang="0">
                      <a:pos x="368" y="0"/>
                    </a:cxn>
                    <a:cxn ang="0">
                      <a:pos x="366" y="50"/>
                    </a:cxn>
                    <a:cxn ang="0">
                      <a:pos x="0" y="50"/>
                    </a:cxn>
                    <a:cxn ang="0">
                      <a:pos x="12" y="0"/>
                    </a:cxn>
                  </a:cxnLst>
                  <a:rect l="0" t="0" r="r" b="b"/>
                  <a:pathLst>
                    <a:path w="368" h="50">
                      <a:moveTo>
                        <a:pt x="12" y="0"/>
                      </a:moveTo>
                      <a:lnTo>
                        <a:pt x="368" y="0"/>
                      </a:lnTo>
                      <a:lnTo>
                        <a:pt x="366" y="50"/>
                      </a:lnTo>
                      <a:lnTo>
                        <a:pt x="0" y="50"/>
                      </a:lnTo>
                      <a:lnTo>
                        <a:pt x="12" y="0"/>
                      </a:lnTo>
                      <a:close/>
                    </a:path>
                  </a:pathLst>
                </a:custGeom>
                <a:solidFill>
                  <a:srgbClr val="808080"/>
                </a:solidFill>
                <a:ln w="3175">
                  <a:solidFill>
                    <a:srgbClr val="000000"/>
                  </a:solidFill>
                  <a:prstDash val="solid"/>
                  <a:round/>
                  <a:headEnd/>
                  <a:tailEnd/>
                </a:ln>
              </p:spPr>
              <p:txBody>
                <a:bodyPr/>
                <a:lstStyle/>
                <a:p>
                  <a:endParaRPr lang="en-US"/>
                </a:p>
              </p:txBody>
            </p:sp>
            <p:sp>
              <p:nvSpPr>
                <p:cNvPr id="65599" name="Freeform 1087"/>
                <p:cNvSpPr>
                  <a:spLocks/>
                </p:cNvSpPr>
                <p:nvPr/>
              </p:nvSpPr>
              <p:spPr bwMode="auto">
                <a:xfrm>
                  <a:off x="2832" y="3348"/>
                  <a:ext cx="76" cy="10"/>
                </a:xfrm>
                <a:custGeom>
                  <a:avLst/>
                  <a:gdLst/>
                  <a:ahLst/>
                  <a:cxnLst>
                    <a:cxn ang="0">
                      <a:pos x="3" y="0"/>
                    </a:cxn>
                    <a:cxn ang="0">
                      <a:pos x="378" y="0"/>
                    </a:cxn>
                    <a:cxn ang="0">
                      <a:pos x="378" y="50"/>
                    </a:cxn>
                    <a:cxn ang="0">
                      <a:pos x="0" y="50"/>
                    </a:cxn>
                    <a:cxn ang="0">
                      <a:pos x="3" y="0"/>
                    </a:cxn>
                  </a:cxnLst>
                  <a:rect l="0" t="0" r="r" b="b"/>
                  <a:pathLst>
                    <a:path w="378" h="50">
                      <a:moveTo>
                        <a:pt x="3" y="0"/>
                      </a:moveTo>
                      <a:lnTo>
                        <a:pt x="378" y="0"/>
                      </a:lnTo>
                      <a:lnTo>
                        <a:pt x="378" y="50"/>
                      </a:lnTo>
                      <a:lnTo>
                        <a:pt x="0" y="50"/>
                      </a:lnTo>
                      <a:lnTo>
                        <a:pt x="3" y="0"/>
                      </a:lnTo>
                      <a:close/>
                    </a:path>
                  </a:pathLst>
                </a:custGeom>
                <a:solidFill>
                  <a:srgbClr val="808080"/>
                </a:solidFill>
                <a:ln w="3175">
                  <a:solidFill>
                    <a:srgbClr val="000000"/>
                  </a:solidFill>
                  <a:prstDash val="solid"/>
                  <a:round/>
                  <a:headEnd/>
                  <a:tailEnd/>
                </a:ln>
              </p:spPr>
              <p:txBody>
                <a:bodyPr/>
                <a:lstStyle/>
                <a:p>
                  <a:endParaRPr lang="en-US"/>
                </a:p>
              </p:txBody>
            </p:sp>
            <p:sp>
              <p:nvSpPr>
                <p:cNvPr id="65600" name="Freeform 1088"/>
                <p:cNvSpPr>
                  <a:spLocks/>
                </p:cNvSpPr>
                <p:nvPr/>
              </p:nvSpPr>
              <p:spPr bwMode="auto">
                <a:xfrm>
                  <a:off x="2924" y="3348"/>
                  <a:ext cx="66" cy="11"/>
                </a:xfrm>
                <a:custGeom>
                  <a:avLst/>
                  <a:gdLst/>
                  <a:ahLst/>
                  <a:cxnLst>
                    <a:cxn ang="0">
                      <a:pos x="0" y="0"/>
                    </a:cxn>
                    <a:cxn ang="0">
                      <a:pos x="322" y="0"/>
                    </a:cxn>
                    <a:cxn ang="0">
                      <a:pos x="331" y="54"/>
                    </a:cxn>
                    <a:cxn ang="0">
                      <a:pos x="0" y="54"/>
                    </a:cxn>
                    <a:cxn ang="0">
                      <a:pos x="0" y="0"/>
                    </a:cxn>
                  </a:cxnLst>
                  <a:rect l="0" t="0" r="r" b="b"/>
                  <a:pathLst>
                    <a:path w="331" h="54">
                      <a:moveTo>
                        <a:pt x="0" y="0"/>
                      </a:moveTo>
                      <a:lnTo>
                        <a:pt x="322" y="0"/>
                      </a:lnTo>
                      <a:lnTo>
                        <a:pt x="331" y="54"/>
                      </a:lnTo>
                      <a:lnTo>
                        <a:pt x="0" y="54"/>
                      </a:lnTo>
                      <a:lnTo>
                        <a:pt x="0" y="0"/>
                      </a:lnTo>
                      <a:close/>
                    </a:path>
                  </a:pathLst>
                </a:custGeom>
                <a:solidFill>
                  <a:srgbClr val="808080"/>
                </a:solidFill>
                <a:ln w="3175">
                  <a:solidFill>
                    <a:srgbClr val="000000"/>
                  </a:solidFill>
                  <a:prstDash val="solid"/>
                  <a:round/>
                  <a:headEnd/>
                  <a:tailEnd/>
                </a:ln>
              </p:spPr>
              <p:txBody>
                <a:bodyPr/>
                <a:lstStyle/>
                <a:p>
                  <a:endParaRPr lang="en-US"/>
                </a:p>
              </p:txBody>
            </p:sp>
            <p:sp>
              <p:nvSpPr>
                <p:cNvPr id="65601" name="Freeform 1089"/>
                <p:cNvSpPr>
                  <a:spLocks/>
                </p:cNvSpPr>
                <p:nvPr/>
              </p:nvSpPr>
              <p:spPr bwMode="auto">
                <a:xfrm>
                  <a:off x="3006" y="3354"/>
                  <a:ext cx="82" cy="10"/>
                </a:xfrm>
                <a:custGeom>
                  <a:avLst/>
                  <a:gdLst/>
                  <a:ahLst/>
                  <a:cxnLst>
                    <a:cxn ang="0">
                      <a:pos x="0" y="0"/>
                    </a:cxn>
                    <a:cxn ang="0">
                      <a:pos x="374" y="0"/>
                    </a:cxn>
                    <a:cxn ang="0">
                      <a:pos x="410" y="47"/>
                    </a:cxn>
                    <a:cxn ang="0">
                      <a:pos x="17" y="47"/>
                    </a:cxn>
                    <a:cxn ang="0">
                      <a:pos x="0" y="0"/>
                    </a:cxn>
                  </a:cxnLst>
                  <a:rect l="0" t="0" r="r" b="b"/>
                  <a:pathLst>
                    <a:path w="410" h="47">
                      <a:moveTo>
                        <a:pt x="0" y="0"/>
                      </a:moveTo>
                      <a:lnTo>
                        <a:pt x="374" y="0"/>
                      </a:lnTo>
                      <a:lnTo>
                        <a:pt x="410" y="47"/>
                      </a:lnTo>
                      <a:lnTo>
                        <a:pt x="17" y="47"/>
                      </a:lnTo>
                      <a:lnTo>
                        <a:pt x="0" y="0"/>
                      </a:lnTo>
                      <a:close/>
                    </a:path>
                  </a:pathLst>
                </a:custGeom>
                <a:solidFill>
                  <a:srgbClr val="808080"/>
                </a:solidFill>
                <a:ln w="3175">
                  <a:solidFill>
                    <a:srgbClr val="000000"/>
                  </a:solidFill>
                  <a:prstDash val="solid"/>
                  <a:round/>
                  <a:headEnd/>
                  <a:tailEnd/>
                </a:ln>
              </p:spPr>
              <p:txBody>
                <a:bodyPr/>
                <a:lstStyle/>
                <a:p>
                  <a:endParaRPr lang="en-US"/>
                </a:p>
              </p:txBody>
            </p:sp>
          </p:grpSp>
          <p:grpSp>
            <p:nvGrpSpPr>
              <p:cNvPr id="65216" name="Group 1090"/>
              <p:cNvGrpSpPr>
                <a:grpSpLocks/>
              </p:cNvGrpSpPr>
              <p:nvPr/>
            </p:nvGrpSpPr>
            <p:grpSpPr bwMode="auto">
              <a:xfrm>
                <a:off x="2577" y="3367"/>
                <a:ext cx="517" cy="29"/>
                <a:chOff x="2577" y="3367"/>
                <a:chExt cx="517" cy="29"/>
              </a:xfrm>
            </p:grpSpPr>
            <p:grpSp>
              <p:nvGrpSpPr>
                <p:cNvPr id="65219" name="Group 1091"/>
                <p:cNvGrpSpPr>
                  <a:grpSpLocks/>
                </p:cNvGrpSpPr>
                <p:nvPr/>
              </p:nvGrpSpPr>
              <p:grpSpPr bwMode="auto">
                <a:xfrm>
                  <a:off x="2622" y="3368"/>
                  <a:ext cx="255" cy="25"/>
                  <a:chOff x="2622" y="3368"/>
                  <a:chExt cx="255" cy="25"/>
                </a:xfrm>
              </p:grpSpPr>
              <p:sp>
                <p:nvSpPr>
                  <p:cNvPr id="65604" name="Line 1092"/>
                  <p:cNvSpPr>
                    <a:spLocks noChangeShapeType="1"/>
                  </p:cNvSpPr>
                  <p:nvPr/>
                </p:nvSpPr>
                <p:spPr bwMode="auto">
                  <a:xfrm>
                    <a:off x="2622" y="3368"/>
                    <a:ext cx="242" cy="1"/>
                  </a:xfrm>
                  <a:prstGeom prst="line">
                    <a:avLst/>
                  </a:prstGeom>
                  <a:noFill/>
                  <a:ln w="3175">
                    <a:solidFill>
                      <a:srgbClr val="000000"/>
                    </a:solidFill>
                    <a:round/>
                    <a:headEnd/>
                    <a:tailEnd/>
                  </a:ln>
                </p:spPr>
                <p:txBody>
                  <a:bodyPr/>
                  <a:lstStyle/>
                  <a:p>
                    <a:endParaRPr lang="en-US"/>
                  </a:p>
                </p:txBody>
              </p:sp>
              <p:sp>
                <p:nvSpPr>
                  <p:cNvPr id="65605" name="Line 1093"/>
                  <p:cNvSpPr>
                    <a:spLocks noChangeShapeType="1"/>
                  </p:cNvSpPr>
                  <p:nvPr/>
                </p:nvSpPr>
                <p:spPr bwMode="auto">
                  <a:xfrm>
                    <a:off x="2632" y="3376"/>
                    <a:ext cx="245" cy="1"/>
                  </a:xfrm>
                  <a:prstGeom prst="line">
                    <a:avLst/>
                  </a:prstGeom>
                  <a:noFill/>
                  <a:ln w="3175">
                    <a:solidFill>
                      <a:srgbClr val="000000"/>
                    </a:solidFill>
                    <a:round/>
                    <a:headEnd/>
                    <a:tailEnd/>
                  </a:ln>
                </p:spPr>
                <p:txBody>
                  <a:bodyPr/>
                  <a:lstStyle/>
                  <a:p>
                    <a:endParaRPr lang="en-US"/>
                  </a:p>
                </p:txBody>
              </p:sp>
              <p:sp>
                <p:nvSpPr>
                  <p:cNvPr id="65606" name="Line 1094"/>
                  <p:cNvSpPr>
                    <a:spLocks noChangeShapeType="1"/>
                  </p:cNvSpPr>
                  <p:nvPr/>
                </p:nvSpPr>
                <p:spPr bwMode="auto">
                  <a:xfrm>
                    <a:off x="2634" y="3384"/>
                    <a:ext cx="215" cy="1"/>
                  </a:xfrm>
                  <a:prstGeom prst="line">
                    <a:avLst/>
                  </a:prstGeom>
                  <a:noFill/>
                  <a:ln w="3175">
                    <a:solidFill>
                      <a:srgbClr val="000000"/>
                    </a:solidFill>
                    <a:round/>
                    <a:headEnd/>
                    <a:tailEnd/>
                  </a:ln>
                </p:spPr>
                <p:txBody>
                  <a:bodyPr/>
                  <a:lstStyle/>
                  <a:p>
                    <a:endParaRPr lang="en-US"/>
                  </a:p>
                </p:txBody>
              </p:sp>
              <p:sp>
                <p:nvSpPr>
                  <p:cNvPr id="65607" name="Line 1095"/>
                  <p:cNvSpPr>
                    <a:spLocks noChangeShapeType="1"/>
                  </p:cNvSpPr>
                  <p:nvPr/>
                </p:nvSpPr>
                <p:spPr bwMode="auto">
                  <a:xfrm>
                    <a:off x="2640" y="3392"/>
                    <a:ext cx="28" cy="1"/>
                  </a:xfrm>
                  <a:prstGeom prst="line">
                    <a:avLst/>
                  </a:prstGeom>
                  <a:noFill/>
                  <a:ln w="3175">
                    <a:solidFill>
                      <a:srgbClr val="000000"/>
                    </a:solidFill>
                    <a:round/>
                    <a:headEnd/>
                    <a:tailEnd/>
                  </a:ln>
                </p:spPr>
                <p:txBody>
                  <a:bodyPr/>
                  <a:lstStyle/>
                  <a:p>
                    <a:endParaRPr lang="en-US"/>
                  </a:p>
                </p:txBody>
              </p:sp>
            </p:grpSp>
            <p:grpSp>
              <p:nvGrpSpPr>
                <p:cNvPr id="65222" name="Group 1096"/>
                <p:cNvGrpSpPr>
                  <a:grpSpLocks/>
                </p:cNvGrpSpPr>
                <p:nvPr/>
              </p:nvGrpSpPr>
              <p:grpSpPr bwMode="auto">
                <a:xfrm>
                  <a:off x="2577" y="3371"/>
                  <a:ext cx="43" cy="17"/>
                  <a:chOff x="2577" y="3371"/>
                  <a:chExt cx="43" cy="17"/>
                </a:xfrm>
              </p:grpSpPr>
              <p:sp>
                <p:nvSpPr>
                  <p:cNvPr id="65609" name="Line 1097"/>
                  <p:cNvSpPr>
                    <a:spLocks noChangeShapeType="1"/>
                  </p:cNvSpPr>
                  <p:nvPr/>
                </p:nvSpPr>
                <p:spPr bwMode="auto">
                  <a:xfrm>
                    <a:off x="2588" y="3371"/>
                    <a:ext cx="24" cy="1"/>
                  </a:xfrm>
                  <a:prstGeom prst="line">
                    <a:avLst/>
                  </a:prstGeom>
                  <a:noFill/>
                  <a:ln w="3175">
                    <a:solidFill>
                      <a:srgbClr val="000000"/>
                    </a:solidFill>
                    <a:round/>
                    <a:headEnd/>
                    <a:tailEnd/>
                  </a:ln>
                </p:spPr>
                <p:txBody>
                  <a:bodyPr/>
                  <a:lstStyle/>
                  <a:p>
                    <a:endParaRPr lang="en-US"/>
                  </a:p>
                </p:txBody>
              </p:sp>
              <p:sp>
                <p:nvSpPr>
                  <p:cNvPr id="65610" name="Line 1098"/>
                  <p:cNvSpPr>
                    <a:spLocks noChangeShapeType="1"/>
                  </p:cNvSpPr>
                  <p:nvPr/>
                </p:nvSpPr>
                <p:spPr bwMode="auto">
                  <a:xfrm>
                    <a:off x="2584" y="3380"/>
                    <a:ext cx="23" cy="1"/>
                  </a:xfrm>
                  <a:prstGeom prst="line">
                    <a:avLst/>
                  </a:prstGeom>
                  <a:noFill/>
                  <a:ln w="3175">
                    <a:solidFill>
                      <a:srgbClr val="000000"/>
                    </a:solidFill>
                    <a:round/>
                    <a:headEnd/>
                    <a:tailEnd/>
                  </a:ln>
                </p:spPr>
                <p:txBody>
                  <a:bodyPr/>
                  <a:lstStyle/>
                  <a:p>
                    <a:endParaRPr lang="en-US"/>
                  </a:p>
                </p:txBody>
              </p:sp>
              <p:sp>
                <p:nvSpPr>
                  <p:cNvPr id="65611" name="Line 1099"/>
                  <p:cNvSpPr>
                    <a:spLocks noChangeShapeType="1"/>
                  </p:cNvSpPr>
                  <p:nvPr/>
                </p:nvSpPr>
                <p:spPr bwMode="auto">
                  <a:xfrm>
                    <a:off x="2577" y="3387"/>
                    <a:ext cx="43" cy="1"/>
                  </a:xfrm>
                  <a:prstGeom prst="line">
                    <a:avLst/>
                  </a:prstGeom>
                  <a:noFill/>
                  <a:ln w="3175">
                    <a:solidFill>
                      <a:srgbClr val="000000"/>
                    </a:solidFill>
                    <a:round/>
                    <a:headEnd/>
                    <a:tailEnd/>
                  </a:ln>
                </p:spPr>
                <p:txBody>
                  <a:bodyPr/>
                  <a:lstStyle/>
                  <a:p>
                    <a:endParaRPr lang="en-US"/>
                  </a:p>
                </p:txBody>
              </p:sp>
            </p:grpSp>
            <p:grpSp>
              <p:nvGrpSpPr>
                <p:cNvPr id="65223" name="Group 1100"/>
                <p:cNvGrpSpPr>
                  <a:grpSpLocks/>
                </p:cNvGrpSpPr>
                <p:nvPr/>
              </p:nvGrpSpPr>
              <p:grpSpPr bwMode="auto">
                <a:xfrm>
                  <a:off x="2677" y="3367"/>
                  <a:ext cx="234" cy="27"/>
                  <a:chOff x="2677" y="3367"/>
                  <a:chExt cx="234" cy="27"/>
                </a:xfrm>
              </p:grpSpPr>
              <p:sp>
                <p:nvSpPr>
                  <p:cNvPr id="65613" name="Line 1101"/>
                  <p:cNvSpPr>
                    <a:spLocks noChangeShapeType="1"/>
                  </p:cNvSpPr>
                  <p:nvPr/>
                </p:nvSpPr>
                <p:spPr bwMode="auto">
                  <a:xfrm>
                    <a:off x="2677" y="3392"/>
                    <a:ext cx="145" cy="1"/>
                  </a:xfrm>
                  <a:prstGeom prst="line">
                    <a:avLst/>
                  </a:prstGeom>
                  <a:noFill/>
                  <a:ln w="3175">
                    <a:solidFill>
                      <a:srgbClr val="000000"/>
                    </a:solidFill>
                    <a:round/>
                    <a:headEnd/>
                    <a:tailEnd/>
                  </a:ln>
                </p:spPr>
                <p:txBody>
                  <a:bodyPr/>
                  <a:lstStyle/>
                  <a:p>
                    <a:endParaRPr lang="en-US"/>
                  </a:p>
                </p:txBody>
              </p:sp>
              <p:sp>
                <p:nvSpPr>
                  <p:cNvPr id="65614" name="Line 1102"/>
                  <p:cNvSpPr>
                    <a:spLocks noChangeShapeType="1"/>
                  </p:cNvSpPr>
                  <p:nvPr/>
                </p:nvSpPr>
                <p:spPr bwMode="auto">
                  <a:xfrm>
                    <a:off x="2876" y="3367"/>
                    <a:ext cx="33" cy="1"/>
                  </a:xfrm>
                  <a:prstGeom prst="line">
                    <a:avLst/>
                  </a:prstGeom>
                  <a:noFill/>
                  <a:ln w="3175">
                    <a:solidFill>
                      <a:srgbClr val="000000"/>
                    </a:solidFill>
                    <a:round/>
                    <a:headEnd/>
                    <a:tailEnd/>
                  </a:ln>
                </p:spPr>
                <p:txBody>
                  <a:bodyPr/>
                  <a:lstStyle/>
                  <a:p>
                    <a:endParaRPr lang="en-US"/>
                  </a:p>
                </p:txBody>
              </p:sp>
              <p:sp>
                <p:nvSpPr>
                  <p:cNvPr id="65615" name="Line 1103"/>
                  <p:cNvSpPr>
                    <a:spLocks noChangeShapeType="1"/>
                  </p:cNvSpPr>
                  <p:nvPr/>
                </p:nvSpPr>
                <p:spPr bwMode="auto">
                  <a:xfrm>
                    <a:off x="2884" y="3376"/>
                    <a:ext cx="27" cy="1"/>
                  </a:xfrm>
                  <a:prstGeom prst="line">
                    <a:avLst/>
                  </a:prstGeom>
                  <a:noFill/>
                  <a:ln w="3175">
                    <a:solidFill>
                      <a:srgbClr val="000000"/>
                    </a:solidFill>
                    <a:round/>
                    <a:headEnd/>
                    <a:tailEnd/>
                  </a:ln>
                </p:spPr>
                <p:txBody>
                  <a:bodyPr/>
                  <a:lstStyle/>
                  <a:p>
                    <a:endParaRPr lang="en-US"/>
                  </a:p>
                </p:txBody>
              </p:sp>
              <p:sp>
                <p:nvSpPr>
                  <p:cNvPr id="65616" name="Line 1104"/>
                  <p:cNvSpPr>
                    <a:spLocks noChangeShapeType="1"/>
                  </p:cNvSpPr>
                  <p:nvPr/>
                </p:nvSpPr>
                <p:spPr bwMode="auto">
                  <a:xfrm>
                    <a:off x="2866" y="3384"/>
                    <a:ext cx="45" cy="1"/>
                  </a:xfrm>
                  <a:prstGeom prst="line">
                    <a:avLst/>
                  </a:prstGeom>
                  <a:noFill/>
                  <a:ln w="3175">
                    <a:solidFill>
                      <a:srgbClr val="000000"/>
                    </a:solidFill>
                    <a:round/>
                    <a:headEnd/>
                    <a:tailEnd/>
                  </a:ln>
                </p:spPr>
                <p:txBody>
                  <a:bodyPr/>
                  <a:lstStyle/>
                  <a:p>
                    <a:endParaRPr lang="en-US"/>
                  </a:p>
                </p:txBody>
              </p:sp>
              <p:sp>
                <p:nvSpPr>
                  <p:cNvPr id="65617" name="Line 1105"/>
                  <p:cNvSpPr>
                    <a:spLocks noChangeShapeType="1"/>
                  </p:cNvSpPr>
                  <p:nvPr/>
                </p:nvSpPr>
                <p:spPr bwMode="auto">
                  <a:xfrm>
                    <a:off x="2829" y="3392"/>
                    <a:ext cx="23" cy="1"/>
                  </a:xfrm>
                  <a:prstGeom prst="line">
                    <a:avLst/>
                  </a:prstGeom>
                  <a:noFill/>
                  <a:ln w="3175">
                    <a:solidFill>
                      <a:srgbClr val="000000"/>
                    </a:solidFill>
                    <a:round/>
                    <a:headEnd/>
                    <a:tailEnd/>
                  </a:ln>
                </p:spPr>
                <p:txBody>
                  <a:bodyPr/>
                  <a:lstStyle/>
                  <a:p>
                    <a:endParaRPr lang="en-US"/>
                  </a:p>
                </p:txBody>
              </p:sp>
              <p:sp>
                <p:nvSpPr>
                  <p:cNvPr id="65618" name="Line 1106"/>
                  <p:cNvSpPr>
                    <a:spLocks noChangeShapeType="1"/>
                  </p:cNvSpPr>
                  <p:nvPr/>
                </p:nvSpPr>
                <p:spPr bwMode="auto">
                  <a:xfrm>
                    <a:off x="2859" y="3393"/>
                    <a:ext cx="50" cy="1"/>
                  </a:xfrm>
                  <a:prstGeom prst="line">
                    <a:avLst/>
                  </a:prstGeom>
                  <a:noFill/>
                  <a:ln w="3175">
                    <a:solidFill>
                      <a:srgbClr val="000000"/>
                    </a:solidFill>
                    <a:round/>
                    <a:headEnd/>
                    <a:tailEnd/>
                  </a:ln>
                </p:spPr>
                <p:txBody>
                  <a:bodyPr/>
                  <a:lstStyle/>
                  <a:p>
                    <a:endParaRPr lang="en-US"/>
                  </a:p>
                </p:txBody>
              </p:sp>
            </p:grpSp>
            <p:grpSp>
              <p:nvGrpSpPr>
                <p:cNvPr id="65226" name="Group 1107"/>
                <p:cNvGrpSpPr>
                  <a:grpSpLocks/>
                </p:cNvGrpSpPr>
                <p:nvPr/>
              </p:nvGrpSpPr>
              <p:grpSpPr bwMode="auto">
                <a:xfrm>
                  <a:off x="2923" y="3371"/>
                  <a:ext cx="73" cy="24"/>
                  <a:chOff x="2923" y="3371"/>
                  <a:chExt cx="73" cy="24"/>
                </a:xfrm>
              </p:grpSpPr>
              <p:sp>
                <p:nvSpPr>
                  <p:cNvPr id="65620" name="Line 1108"/>
                  <p:cNvSpPr>
                    <a:spLocks noChangeShapeType="1"/>
                  </p:cNvSpPr>
                  <p:nvPr/>
                </p:nvSpPr>
                <p:spPr bwMode="auto">
                  <a:xfrm>
                    <a:off x="2923" y="3371"/>
                    <a:ext cx="68" cy="1"/>
                  </a:xfrm>
                  <a:prstGeom prst="line">
                    <a:avLst/>
                  </a:prstGeom>
                  <a:noFill/>
                  <a:ln w="3175">
                    <a:solidFill>
                      <a:srgbClr val="000000"/>
                    </a:solidFill>
                    <a:round/>
                    <a:headEnd/>
                    <a:tailEnd/>
                  </a:ln>
                </p:spPr>
                <p:txBody>
                  <a:bodyPr/>
                  <a:lstStyle/>
                  <a:p>
                    <a:endParaRPr lang="en-US"/>
                  </a:p>
                </p:txBody>
              </p:sp>
              <p:sp>
                <p:nvSpPr>
                  <p:cNvPr id="65621" name="Line 1109"/>
                  <p:cNvSpPr>
                    <a:spLocks noChangeShapeType="1"/>
                  </p:cNvSpPr>
                  <p:nvPr/>
                </p:nvSpPr>
                <p:spPr bwMode="auto">
                  <a:xfrm>
                    <a:off x="2932" y="3381"/>
                    <a:ext cx="61" cy="1"/>
                  </a:xfrm>
                  <a:prstGeom prst="line">
                    <a:avLst/>
                  </a:prstGeom>
                  <a:noFill/>
                  <a:ln w="3175">
                    <a:solidFill>
                      <a:srgbClr val="000000"/>
                    </a:solidFill>
                    <a:round/>
                    <a:headEnd/>
                    <a:tailEnd/>
                  </a:ln>
                </p:spPr>
                <p:txBody>
                  <a:bodyPr/>
                  <a:lstStyle/>
                  <a:p>
                    <a:endParaRPr lang="en-US"/>
                  </a:p>
                </p:txBody>
              </p:sp>
              <p:sp>
                <p:nvSpPr>
                  <p:cNvPr id="65622" name="Line 1110"/>
                  <p:cNvSpPr>
                    <a:spLocks noChangeShapeType="1"/>
                  </p:cNvSpPr>
                  <p:nvPr/>
                </p:nvSpPr>
                <p:spPr bwMode="auto">
                  <a:xfrm>
                    <a:off x="2933" y="3394"/>
                    <a:ext cx="63" cy="1"/>
                  </a:xfrm>
                  <a:prstGeom prst="line">
                    <a:avLst/>
                  </a:prstGeom>
                  <a:noFill/>
                  <a:ln w="3175">
                    <a:solidFill>
                      <a:srgbClr val="000000"/>
                    </a:solidFill>
                    <a:round/>
                    <a:headEnd/>
                    <a:tailEnd/>
                  </a:ln>
                </p:spPr>
                <p:txBody>
                  <a:bodyPr/>
                  <a:lstStyle/>
                  <a:p>
                    <a:endParaRPr lang="en-US"/>
                  </a:p>
                </p:txBody>
              </p:sp>
            </p:grpSp>
            <p:grpSp>
              <p:nvGrpSpPr>
                <p:cNvPr id="65229" name="Group 1111"/>
                <p:cNvGrpSpPr>
                  <a:grpSpLocks/>
                </p:cNvGrpSpPr>
                <p:nvPr/>
              </p:nvGrpSpPr>
              <p:grpSpPr bwMode="auto">
                <a:xfrm>
                  <a:off x="3008" y="3371"/>
                  <a:ext cx="86" cy="25"/>
                  <a:chOff x="3008" y="3371"/>
                  <a:chExt cx="86" cy="25"/>
                </a:xfrm>
              </p:grpSpPr>
              <p:sp>
                <p:nvSpPr>
                  <p:cNvPr id="65624" name="Line 1112"/>
                  <p:cNvSpPr>
                    <a:spLocks noChangeShapeType="1"/>
                  </p:cNvSpPr>
                  <p:nvPr/>
                </p:nvSpPr>
                <p:spPr bwMode="auto">
                  <a:xfrm>
                    <a:off x="3014" y="3371"/>
                    <a:ext cx="66" cy="1"/>
                  </a:xfrm>
                  <a:prstGeom prst="line">
                    <a:avLst/>
                  </a:prstGeom>
                  <a:noFill/>
                  <a:ln w="3175">
                    <a:solidFill>
                      <a:srgbClr val="000000"/>
                    </a:solidFill>
                    <a:round/>
                    <a:headEnd/>
                    <a:tailEnd/>
                  </a:ln>
                </p:spPr>
                <p:txBody>
                  <a:bodyPr/>
                  <a:lstStyle/>
                  <a:p>
                    <a:endParaRPr lang="en-US"/>
                  </a:p>
                </p:txBody>
              </p:sp>
              <p:sp>
                <p:nvSpPr>
                  <p:cNvPr id="65625" name="Line 1113"/>
                  <p:cNvSpPr>
                    <a:spLocks noChangeShapeType="1"/>
                  </p:cNvSpPr>
                  <p:nvPr/>
                </p:nvSpPr>
                <p:spPr bwMode="auto">
                  <a:xfrm>
                    <a:off x="3008" y="3380"/>
                    <a:ext cx="53" cy="1"/>
                  </a:xfrm>
                  <a:prstGeom prst="line">
                    <a:avLst/>
                  </a:prstGeom>
                  <a:noFill/>
                  <a:ln w="3175">
                    <a:solidFill>
                      <a:srgbClr val="000000"/>
                    </a:solidFill>
                    <a:round/>
                    <a:headEnd/>
                    <a:tailEnd/>
                  </a:ln>
                </p:spPr>
                <p:txBody>
                  <a:bodyPr/>
                  <a:lstStyle/>
                  <a:p>
                    <a:endParaRPr lang="en-US"/>
                  </a:p>
                </p:txBody>
              </p:sp>
              <p:sp>
                <p:nvSpPr>
                  <p:cNvPr id="65626" name="Line 1114"/>
                  <p:cNvSpPr>
                    <a:spLocks noChangeShapeType="1"/>
                  </p:cNvSpPr>
                  <p:nvPr/>
                </p:nvSpPr>
                <p:spPr bwMode="auto">
                  <a:xfrm>
                    <a:off x="3014" y="3387"/>
                    <a:ext cx="50" cy="1"/>
                  </a:xfrm>
                  <a:prstGeom prst="line">
                    <a:avLst/>
                  </a:prstGeom>
                  <a:noFill/>
                  <a:ln w="3175">
                    <a:solidFill>
                      <a:srgbClr val="000000"/>
                    </a:solidFill>
                    <a:round/>
                    <a:headEnd/>
                    <a:tailEnd/>
                  </a:ln>
                </p:spPr>
                <p:txBody>
                  <a:bodyPr/>
                  <a:lstStyle/>
                  <a:p>
                    <a:endParaRPr lang="en-US"/>
                  </a:p>
                </p:txBody>
              </p:sp>
              <p:sp>
                <p:nvSpPr>
                  <p:cNvPr id="65627" name="Line 1115"/>
                  <p:cNvSpPr>
                    <a:spLocks noChangeShapeType="1"/>
                  </p:cNvSpPr>
                  <p:nvPr/>
                </p:nvSpPr>
                <p:spPr bwMode="auto">
                  <a:xfrm>
                    <a:off x="3012" y="3395"/>
                    <a:ext cx="62" cy="1"/>
                  </a:xfrm>
                  <a:prstGeom prst="line">
                    <a:avLst/>
                  </a:prstGeom>
                  <a:noFill/>
                  <a:ln w="3175">
                    <a:solidFill>
                      <a:srgbClr val="000000"/>
                    </a:solidFill>
                    <a:round/>
                    <a:headEnd/>
                    <a:tailEnd/>
                  </a:ln>
                </p:spPr>
                <p:txBody>
                  <a:bodyPr/>
                  <a:lstStyle/>
                  <a:p>
                    <a:endParaRPr lang="en-US"/>
                  </a:p>
                </p:txBody>
              </p:sp>
              <p:sp>
                <p:nvSpPr>
                  <p:cNvPr id="65628" name="Line 1116"/>
                  <p:cNvSpPr>
                    <a:spLocks noChangeShapeType="1"/>
                  </p:cNvSpPr>
                  <p:nvPr/>
                </p:nvSpPr>
                <p:spPr bwMode="auto">
                  <a:xfrm>
                    <a:off x="3072" y="3381"/>
                    <a:ext cx="18" cy="1"/>
                  </a:xfrm>
                  <a:prstGeom prst="line">
                    <a:avLst/>
                  </a:prstGeom>
                  <a:noFill/>
                  <a:ln w="3175">
                    <a:solidFill>
                      <a:srgbClr val="000000"/>
                    </a:solidFill>
                    <a:round/>
                    <a:headEnd/>
                    <a:tailEnd/>
                  </a:ln>
                </p:spPr>
                <p:txBody>
                  <a:bodyPr/>
                  <a:lstStyle/>
                  <a:p>
                    <a:endParaRPr lang="en-US"/>
                  </a:p>
                </p:txBody>
              </p:sp>
              <p:sp>
                <p:nvSpPr>
                  <p:cNvPr id="65629" name="Line 1117"/>
                  <p:cNvSpPr>
                    <a:spLocks noChangeShapeType="1"/>
                  </p:cNvSpPr>
                  <p:nvPr/>
                </p:nvSpPr>
                <p:spPr bwMode="auto">
                  <a:xfrm>
                    <a:off x="3078" y="3391"/>
                    <a:ext cx="16" cy="1"/>
                  </a:xfrm>
                  <a:prstGeom prst="line">
                    <a:avLst/>
                  </a:prstGeom>
                  <a:noFill/>
                  <a:ln w="3175">
                    <a:solidFill>
                      <a:srgbClr val="000000"/>
                    </a:solidFill>
                    <a:round/>
                    <a:headEnd/>
                    <a:tailEnd/>
                  </a:ln>
                </p:spPr>
                <p:txBody>
                  <a:bodyPr/>
                  <a:lstStyle/>
                  <a:p>
                    <a:endParaRPr lang="en-US"/>
                  </a:p>
                </p:txBody>
              </p:sp>
            </p:grpSp>
          </p:grpSp>
        </p:grpSp>
        <p:grpSp>
          <p:nvGrpSpPr>
            <p:cNvPr id="65230" name="Group 1118"/>
            <p:cNvGrpSpPr>
              <a:grpSpLocks/>
            </p:cNvGrpSpPr>
            <p:nvPr/>
          </p:nvGrpSpPr>
          <p:grpSpPr bwMode="auto">
            <a:xfrm>
              <a:off x="2711" y="3167"/>
              <a:ext cx="272" cy="54"/>
              <a:chOff x="2711" y="3167"/>
              <a:chExt cx="272" cy="54"/>
            </a:xfrm>
          </p:grpSpPr>
          <p:grpSp>
            <p:nvGrpSpPr>
              <p:cNvPr id="65231" name="Group 1119"/>
              <p:cNvGrpSpPr>
                <a:grpSpLocks/>
              </p:cNvGrpSpPr>
              <p:nvPr/>
            </p:nvGrpSpPr>
            <p:grpSpPr bwMode="auto">
              <a:xfrm>
                <a:off x="2711" y="3183"/>
                <a:ext cx="272" cy="38"/>
                <a:chOff x="2711" y="3183"/>
                <a:chExt cx="272" cy="38"/>
              </a:xfrm>
            </p:grpSpPr>
            <p:sp>
              <p:nvSpPr>
                <p:cNvPr id="65632" name="Freeform 1120"/>
                <p:cNvSpPr>
                  <a:spLocks/>
                </p:cNvSpPr>
                <p:nvPr/>
              </p:nvSpPr>
              <p:spPr bwMode="auto">
                <a:xfrm>
                  <a:off x="2711" y="3183"/>
                  <a:ext cx="272" cy="20"/>
                </a:xfrm>
                <a:custGeom>
                  <a:avLst/>
                  <a:gdLst/>
                  <a:ahLst/>
                  <a:cxnLst>
                    <a:cxn ang="0">
                      <a:pos x="0" y="99"/>
                    </a:cxn>
                    <a:cxn ang="0">
                      <a:pos x="1358" y="99"/>
                    </a:cxn>
                    <a:cxn ang="0">
                      <a:pos x="1279" y="0"/>
                    </a:cxn>
                    <a:cxn ang="0">
                      <a:pos x="81" y="0"/>
                    </a:cxn>
                    <a:cxn ang="0">
                      <a:pos x="0" y="99"/>
                    </a:cxn>
                  </a:cxnLst>
                  <a:rect l="0" t="0" r="r" b="b"/>
                  <a:pathLst>
                    <a:path w="1358" h="99">
                      <a:moveTo>
                        <a:pt x="0" y="99"/>
                      </a:moveTo>
                      <a:lnTo>
                        <a:pt x="1358" y="99"/>
                      </a:lnTo>
                      <a:lnTo>
                        <a:pt x="1279" y="0"/>
                      </a:lnTo>
                      <a:lnTo>
                        <a:pt x="81" y="0"/>
                      </a:lnTo>
                      <a:lnTo>
                        <a:pt x="0" y="99"/>
                      </a:lnTo>
                      <a:close/>
                    </a:path>
                  </a:pathLst>
                </a:custGeom>
                <a:solidFill>
                  <a:srgbClr val="C0C0C0"/>
                </a:solidFill>
                <a:ln w="3175">
                  <a:solidFill>
                    <a:srgbClr val="000000"/>
                  </a:solidFill>
                  <a:prstDash val="solid"/>
                  <a:round/>
                  <a:headEnd/>
                  <a:tailEnd/>
                </a:ln>
              </p:spPr>
              <p:txBody>
                <a:bodyPr/>
                <a:lstStyle/>
                <a:p>
                  <a:endParaRPr lang="en-US"/>
                </a:p>
              </p:txBody>
            </p:sp>
            <p:sp>
              <p:nvSpPr>
                <p:cNvPr id="65633" name="Rectangle 1121"/>
                <p:cNvSpPr>
                  <a:spLocks noChangeArrowheads="1"/>
                </p:cNvSpPr>
                <p:nvPr/>
              </p:nvSpPr>
              <p:spPr bwMode="auto">
                <a:xfrm>
                  <a:off x="2711" y="3203"/>
                  <a:ext cx="271" cy="18"/>
                </a:xfrm>
                <a:prstGeom prst="rect">
                  <a:avLst/>
                </a:prstGeom>
                <a:solidFill>
                  <a:srgbClr val="C0C0C0"/>
                </a:solidFill>
                <a:ln w="3175">
                  <a:solidFill>
                    <a:srgbClr val="000000"/>
                  </a:solidFill>
                  <a:miter lim="800000"/>
                  <a:headEnd/>
                  <a:tailEnd/>
                </a:ln>
              </p:spPr>
              <p:txBody>
                <a:bodyPr/>
                <a:lstStyle/>
                <a:p>
                  <a:endParaRPr lang="en-US"/>
                </a:p>
              </p:txBody>
            </p:sp>
          </p:grpSp>
          <p:sp>
            <p:nvSpPr>
              <p:cNvPr id="65634" name="Freeform 1122"/>
              <p:cNvSpPr>
                <a:spLocks/>
              </p:cNvSpPr>
              <p:nvPr/>
            </p:nvSpPr>
            <p:spPr bwMode="auto">
              <a:xfrm>
                <a:off x="2774" y="3167"/>
                <a:ext cx="144" cy="36"/>
              </a:xfrm>
              <a:custGeom>
                <a:avLst/>
                <a:gdLst/>
                <a:ahLst/>
                <a:cxnLst>
                  <a:cxn ang="0">
                    <a:pos x="0" y="101"/>
                  </a:cxn>
                  <a:cxn ang="0">
                    <a:pos x="0" y="0"/>
                  </a:cxn>
                  <a:cxn ang="0">
                    <a:pos x="722" y="0"/>
                  </a:cxn>
                  <a:cxn ang="0">
                    <a:pos x="722" y="103"/>
                  </a:cxn>
                  <a:cxn ang="0">
                    <a:pos x="719" y="113"/>
                  </a:cxn>
                  <a:cxn ang="0">
                    <a:pos x="712" y="121"/>
                  </a:cxn>
                  <a:cxn ang="0">
                    <a:pos x="699" y="130"/>
                  </a:cxn>
                  <a:cxn ang="0">
                    <a:pos x="682" y="137"/>
                  </a:cxn>
                  <a:cxn ang="0">
                    <a:pos x="662" y="145"/>
                  </a:cxn>
                  <a:cxn ang="0">
                    <a:pos x="644" y="151"/>
                  </a:cxn>
                  <a:cxn ang="0">
                    <a:pos x="620" y="156"/>
                  </a:cxn>
                  <a:cxn ang="0">
                    <a:pos x="592" y="161"/>
                  </a:cxn>
                  <a:cxn ang="0">
                    <a:pos x="569" y="165"/>
                  </a:cxn>
                  <a:cxn ang="0">
                    <a:pos x="531" y="171"/>
                  </a:cxn>
                  <a:cxn ang="0">
                    <a:pos x="500" y="173"/>
                  </a:cxn>
                  <a:cxn ang="0">
                    <a:pos x="469" y="177"/>
                  </a:cxn>
                  <a:cxn ang="0">
                    <a:pos x="434" y="178"/>
                  </a:cxn>
                  <a:cxn ang="0">
                    <a:pos x="394" y="180"/>
                  </a:cxn>
                  <a:cxn ang="0">
                    <a:pos x="342" y="180"/>
                  </a:cxn>
                  <a:cxn ang="0">
                    <a:pos x="296" y="178"/>
                  </a:cxn>
                  <a:cxn ang="0">
                    <a:pos x="252" y="177"/>
                  </a:cxn>
                  <a:cxn ang="0">
                    <a:pos x="211" y="173"/>
                  </a:cxn>
                  <a:cxn ang="0">
                    <a:pos x="179" y="170"/>
                  </a:cxn>
                  <a:cxn ang="0">
                    <a:pos x="152" y="165"/>
                  </a:cxn>
                  <a:cxn ang="0">
                    <a:pos x="119" y="160"/>
                  </a:cxn>
                  <a:cxn ang="0">
                    <a:pos x="91" y="153"/>
                  </a:cxn>
                  <a:cxn ang="0">
                    <a:pos x="67" y="147"/>
                  </a:cxn>
                  <a:cxn ang="0">
                    <a:pos x="45" y="138"/>
                  </a:cxn>
                  <a:cxn ang="0">
                    <a:pos x="30" y="132"/>
                  </a:cxn>
                  <a:cxn ang="0">
                    <a:pos x="19" y="126"/>
                  </a:cxn>
                  <a:cxn ang="0">
                    <a:pos x="10" y="118"/>
                  </a:cxn>
                  <a:cxn ang="0">
                    <a:pos x="4" y="111"/>
                  </a:cxn>
                  <a:cxn ang="0">
                    <a:pos x="0" y="101"/>
                  </a:cxn>
                </a:cxnLst>
                <a:rect l="0" t="0" r="r" b="b"/>
                <a:pathLst>
                  <a:path w="722" h="180">
                    <a:moveTo>
                      <a:pt x="0" y="101"/>
                    </a:moveTo>
                    <a:lnTo>
                      <a:pt x="0" y="0"/>
                    </a:lnTo>
                    <a:lnTo>
                      <a:pt x="722" y="0"/>
                    </a:lnTo>
                    <a:lnTo>
                      <a:pt x="722" y="103"/>
                    </a:lnTo>
                    <a:lnTo>
                      <a:pt x="719" y="113"/>
                    </a:lnTo>
                    <a:lnTo>
                      <a:pt x="712" y="121"/>
                    </a:lnTo>
                    <a:lnTo>
                      <a:pt x="699" y="130"/>
                    </a:lnTo>
                    <a:lnTo>
                      <a:pt x="682" y="137"/>
                    </a:lnTo>
                    <a:lnTo>
                      <a:pt x="662" y="145"/>
                    </a:lnTo>
                    <a:lnTo>
                      <a:pt x="644" y="151"/>
                    </a:lnTo>
                    <a:lnTo>
                      <a:pt x="620" y="156"/>
                    </a:lnTo>
                    <a:lnTo>
                      <a:pt x="592" y="161"/>
                    </a:lnTo>
                    <a:lnTo>
                      <a:pt x="569" y="165"/>
                    </a:lnTo>
                    <a:lnTo>
                      <a:pt x="531" y="171"/>
                    </a:lnTo>
                    <a:lnTo>
                      <a:pt x="500" y="173"/>
                    </a:lnTo>
                    <a:lnTo>
                      <a:pt x="469" y="177"/>
                    </a:lnTo>
                    <a:lnTo>
                      <a:pt x="434" y="178"/>
                    </a:lnTo>
                    <a:lnTo>
                      <a:pt x="394" y="180"/>
                    </a:lnTo>
                    <a:lnTo>
                      <a:pt x="342" y="180"/>
                    </a:lnTo>
                    <a:lnTo>
                      <a:pt x="296" y="178"/>
                    </a:lnTo>
                    <a:lnTo>
                      <a:pt x="252" y="177"/>
                    </a:lnTo>
                    <a:lnTo>
                      <a:pt x="211" y="173"/>
                    </a:lnTo>
                    <a:lnTo>
                      <a:pt x="179" y="170"/>
                    </a:lnTo>
                    <a:lnTo>
                      <a:pt x="152" y="165"/>
                    </a:lnTo>
                    <a:lnTo>
                      <a:pt x="119" y="160"/>
                    </a:lnTo>
                    <a:lnTo>
                      <a:pt x="91" y="153"/>
                    </a:lnTo>
                    <a:lnTo>
                      <a:pt x="67" y="147"/>
                    </a:lnTo>
                    <a:lnTo>
                      <a:pt x="45" y="138"/>
                    </a:lnTo>
                    <a:lnTo>
                      <a:pt x="30" y="132"/>
                    </a:lnTo>
                    <a:lnTo>
                      <a:pt x="19" y="126"/>
                    </a:lnTo>
                    <a:lnTo>
                      <a:pt x="10" y="118"/>
                    </a:lnTo>
                    <a:lnTo>
                      <a:pt x="4" y="111"/>
                    </a:lnTo>
                    <a:lnTo>
                      <a:pt x="0" y="101"/>
                    </a:lnTo>
                    <a:close/>
                  </a:path>
                </a:pathLst>
              </a:custGeom>
              <a:solidFill>
                <a:srgbClr val="C0C0C0"/>
              </a:solidFill>
              <a:ln w="3175">
                <a:solidFill>
                  <a:srgbClr val="000000"/>
                </a:solidFill>
                <a:prstDash val="solid"/>
                <a:round/>
                <a:headEnd/>
                <a:tailEnd/>
              </a:ln>
            </p:spPr>
            <p:txBody>
              <a:bodyPr/>
              <a:lstStyle/>
              <a:p>
                <a:endParaRPr lang="en-US"/>
              </a:p>
            </p:txBody>
          </p:sp>
        </p:grpSp>
        <p:grpSp>
          <p:nvGrpSpPr>
            <p:cNvPr id="65232" name="Group 1123"/>
            <p:cNvGrpSpPr>
              <a:grpSpLocks/>
            </p:cNvGrpSpPr>
            <p:nvPr/>
          </p:nvGrpSpPr>
          <p:grpSpPr bwMode="auto">
            <a:xfrm>
              <a:off x="2678" y="2931"/>
              <a:ext cx="337" cy="243"/>
              <a:chOff x="2678" y="2931"/>
              <a:chExt cx="337" cy="243"/>
            </a:xfrm>
          </p:grpSpPr>
          <p:grpSp>
            <p:nvGrpSpPr>
              <p:cNvPr id="65233" name="Group 1124"/>
              <p:cNvGrpSpPr>
                <a:grpSpLocks/>
              </p:cNvGrpSpPr>
              <p:nvPr/>
            </p:nvGrpSpPr>
            <p:grpSpPr bwMode="auto">
              <a:xfrm>
                <a:off x="2678" y="2931"/>
                <a:ext cx="337" cy="243"/>
                <a:chOff x="2678" y="2931"/>
                <a:chExt cx="337" cy="243"/>
              </a:xfrm>
            </p:grpSpPr>
            <p:sp>
              <p:nvSpPr>
                <p:cNvPr id="65637" name="AutoShape 1125"/>
                <p:cNvSpPr>
                  <a:spLocks noChangeArrowheads="1"/>
                </p:cNvSpPr>
                <p:nvPr/>
              </p:nvSpPr>
              <p:spPr bwMode="auto">
                <a:xfrm>
                  <a:off x="2678" y="2931"/>
                  <a:ext cx="337" cy="243"/>
                </a:xfrm>
                <a:prstGeom prst="roundRect">
                  <a:avLst>
                    <a:gd name="adj" fmla="val 12324"/>
                  </a:avLst>
                </a:prstGeom>
                <a:solidFill>
                  <a:srgbClr val="C0C0C0"/>
                </a:solidFill>
                <a:ln w="3175">
                  <a:solidFill>
                    <a:srgbClr val="000000"/>
                  </a:solidFill>
                  <a:round/>
                  <a:headEnd/>
                  <a:tailEnd/>
                </a:ln>
              </p:spPr>
              <p:txBody>
                <a:bodyPr/>
                <a:lstStyle/>
                <a:p>
                  <a:endParaRPr lang="en-US"/>
                </a:p>
              </p:txBody>
            </p:sp>
            <p:sp>
              <p:nvSpPr>
                <p:cNvPr id="65638" name="AutoShape 1126"/>
                <p:cNvSpPr>
                  <a:spLocks noChangeArrowheads="1"/>
                </p:cNvSpPr>
                <p:nvPr/>
              </p:nvSpPr>
              <p:spPr bwMode="auto">
                <a:xfrm>
                  <a:off x="2716" y="2957"/>
                  <a:ext cx="262" cy="190"/>
                </a:xfrm>
                <a:prstGeom prst="roundRect">
                  <a:avLst>
                    <a:gd name="adj" fmla="val 12255"/>
                  </a:avLst>
                </a:prstGeom>
                <a:solidFill>
                  <a:srgbClr val="808080"/>
                </a:solidFill>
                <a:ln w="3175">
                  <a:solidFill>
                    <a:srgbClr val="000000"/>
                  </a:solidFill>
                  <a:round/>
                  <a:headEnd/>
                  <a:tailEnd/>
                </a:ln>
              </p:spPr>
              <p:txBody>
                <a:bodyPr/>
                <a:lstStyle/>
                <a:p>
                  <a:endParaRPr lang="en-US"/>
                </a:p>
              </p:txBody>
            </p:sp>
            <p:sp>
              <p:nvSpPr>
                <p:cNvPr id="65639" name="AutoShape 1127"/>
                <p:cNvSpPr>
                  <a:spLocks noChangeArrowheads="1"/>
                </p:cNvSpPr>
                <p:nvPr/>
              </p:nvSpPr>
              <p:spPr bwMode="auto">
                <a:xfrm>
                  <a:off x="2730" y="2968"/>
                  <a:ext cx="233" cy="169"/>
                </a:xfrm>
                <a:prstGeom prst="roundRect">
                  <a:avLst>
                    <a:gd name="adj" fmla="val 12227"/>
                  </a:avLst>
                </a:prstGeom>
                <a:solidFill>
                  <a:srgbClr val="FF0000"/>
                </a:solidFill>
                <a:ln w="3175">
                  <a:solidFill>
                    <a:srgbClr val="000000"/>
                  </a:solidFill>
                  <a:round/>
                  <a:headEnd/>
                  <a:tailEnd/>
                </a:ln>
              </p:spPr>
              <p:txBody>
                <a:bodyPr/>
                <a:lstStyle/>
                <a:p>
                  <a:endParaRPr lang="en-US"/>
                </a:p>
              </p:txBody>
            </p:sp>
          </p:grpSp>
          <p:sp>
            <p:nvSpPr>
              <p:cNvPr id="65640" name="Rectangle 1128"/>
              <p:cNvSpPr>
                <a:spLocks noChangeArrowheads="1"/>
              </p:cNvSpPr>
              <p:nvPr/>
            </p:nvSpPr>
            <p:spPr bwMode="auto">
              <a:xfrm>
                <a:off x="2960" y="3160"/>
                <a:ext cx="9" cy="2"/>
              </a:xfrm>
              <a:prstGeom prst="rect">
                <a:avLst/>
              </a:prstGeom>
              <a:solidFill>
                <a:srgbClr val="008000"/>
              </a:solidFill>
              <a:ln w="3175">
                <a:solidFill>
                  <a:srgbClr val="000000"/>
                </a:solidFill>
                <a:miter lim="800000"/>
                <a:headEnd/>
                <a:tailEnd/>
              </a:ln>
            </p:spPr>
            <p:txBody>
              <a:bodyPr/>
              <a:lstStyle/>
              <a:p>
                <a:endParaRPr lang="en-US"/>
              </a:p>
            </p:txBody>
          </p:sp>
        </p:grpSp>
      </p:grpSp>
      <p:sp>
        <p:nvSpPr>
          <p:cNvPr id="65641" name="Rectangle 1129"/>
          <p:cNvSpPr>
            <a:spLocks noChangeArrowheads="1"/>
          </p:cNvSpPr>
          <p:nvPr/>
        </p:nvSpPr>
        <p:spPr bwMode="auto">
          <a:xfrm>
            <a:off x="3505200" y="5638800"/>
            <a:ext cx="1035050" cy="366713"/>
          </a:xfrm>
          <a:prstGeom prst="rect">
            <a:avLst/>
          </a:prstGeom>
          <a:noFill/>
          <a:ln w="9525">
            <a:noFill/>
            <a:miter lim="800000"/>
            <a:headEnd/>
            <a:tailEnd/>
          </a:ln>
          <a:effectLst/>
        </p:spPr>
        <p:txBody>
          <a:bodyPr wrap="none" lIns="92075" tIns="46038" rIns="92075" bIns="46038">
            <a:spAutoFit/>
          </a:bodyPr>
          <a:lstStyle/>
          <a:p>
            <a:pPr eaLnBrk="0" hangingPunct="0"/>
            <a:r>
              <a:rPr lang="en-US" b="1"/>
              <a:t>Firewall</a:t>
            </a:r>
          </a:p>
        </p:txBody>
      </p:sp>
      <p:grpSp>
        <p:nvGrpSpPr>
          <p:cNvPr id="65236" name="Group 1131"/>
          <p:cNvGrpSpPr>
            <a:grpSpLocks noChangeAspect="1"/>
          </p:cNvGrpSpPr>
          <p:nvPr/>
        </p:nvGrpSpPr>
        <p:grpSpPr bwMode="auto">
          <a:xfrm>
            <a:off x="4953000" y="4800600"/>
            <a:ext cx="1000125" cy="795338"/>
            <a:chOff x="2140" y="1056"/>
            <a:chExt cx="630" cy="501"/>
          </a:xfrm>
        </p:grpSpPr>
        <p:sp>
          <p:nvSpPr>
            <p:cNvPr id="65642" name="AutoShape 1130"/>
            <p:cNvSpPr>
              <a:spLocks noChangeAspect="1" noChangeArrowheads="1" noTextEdit="1"/>
            </p:cNvSpPr>
            <p:nvPr/>
          </p:nvSpPr>
          <p:spPr bwMode="auto">
            <a:xfrm>
              <a:off x="2140" y="1056"/>
              <a:ext cx="630" cy="501"/>
            </a:xfrm>
            <a:prstGeom prst="rect">
              <a:avLst/>
            </a:prstGeom>
            <a:noFill/>
            <a:ln w="9525">
              <a:noFill/>
              <a:miter lim="800000"/>
              <a:headEnd/>
              <a:tailEnd/>
            </a:ln>
          </p:spPr>
          <p:txBody>
            <a:bodyPr/>
            <a:lstStyle/>
            <a:p>
              <a:endParaRPr lang="en-US"/>
            </a:p>
          </p:txBody>
        </p:sp>
        <p:grpSp>
          <p:nvGrpSpPr>
            <p:cNvPr id="65239" name="Group 1316"/>
            <p:cNvGrpSpPr>
              <a:grpSpLocks/>
            </p:cNvGrpSpPr>
            <p:nvPr/>
          </p:nvGrpSpPr>
          <p:grpSpPr bwMode="auto">
            <a:xfrm>
              <a:off x="2264" y="1322"/>
              <a:ext cx="397" cy="157"/>
              <a:chOff x="2264" y="1322"/>
              <a:chExt cx="397" cy="157"/>
            </a:xfrm>
          </p:grpSpPr>
          <p:grpSp>
            <p:nvGrpSpPr>
              <p:cNvPr id="65240" name="Group 1270"/>
              <p:cNvGrpSpPr>
                <a:grpSpLocks/>
              </p:cNvGrpSpPr>
              <p:nvPr/>
            </p:nvGrpSpPr>
            <p:grpSpPr bwMode="auto">
              <a:xfrm>
                <a:off x="2264" y="1322"/>
                <a:ext cx="397" cy="157"/>
                <a:chOff x="2264" y="1322"/>
                <a:chExt cx="397" cy="157"/>
              </a:xfrm>
            </p:grpSpPr>
            <p:grpSp>
              <p:nvGrpSpPr>
                <p:cNvPr id="65243" name="Group 1264"/>
                <p:cNvGrpSpPr>
                  <a:grpSpLocks/>
                </p:cNvGrpSpPr>
                <p:nvPr/>
              </p:nvGrpSpPr>
              <p:grpSpPr bwMode="auto">
                <a:xfrm>
                  <a:off x="2264" y="1322"/>
                  <a:ext cx="397" cy="157"/>
                  <a:chOff x="2264" y="1322"/>
                  <a:chExt cx="397" cy="157"/>
                </a:xfrm>
              </p:grpSpPr>
              <p:grpSp>
                <p:nvGrpSpPr>
                  <p:cNvPr id="65246" name="Group 1136"/>
                  <p:cNvGrpSpPr>
                    <a:grpSpLocks/>
                  </p:cNvGrpSpPr>
                  <p:nvPr/>
                </p:nvGrpSpPr>
                <p:grpSpPr bwMode="auto">
                  <a:xfrm>
                    <a:off x="2264" y="1322"/>
                    <a:ext cx="397" cy="157"/>
                    <a:chOff x="2264" y="1322"/>
                    <a:chExt cx="397" cy="157"/>
                  </a:xfrm>
                </p:grpSpPr>
                <p:grpSp>
                  <p:nvGrpSpPr>
                    <p:cNvPr id="65247" name="Group 1134"/>
                    <p:cNvGrpSpPr>
                      <a:grpSpLocks/>
                    </p:cNvGrpSpPr>
                    <p:nvPr/>
                  </p:nvGrpSpPr>
                  <p:grpSpPr bwMode="auto">
                    <a:xfrm>
                      <a:off x="2264" y="1322"/>
                      <a:ext cx="397" cy="157"/>
                      <a:chOff x="2264" y="1322"/>
                      <a:chExt cx="397" cy="157"/>
                    </a:xfrm>
                  </p:grpSpPr>
                  <p:sp>
                    <p:nvSpPr>
                      <p:cNvPr id="65644" name="Rectangle 1132"/>
                      <p:cNvSpPr>
                        <a:spLocks noChangeArrowheads="1"/>
                      </p:cNvSpPr>
                      <p:nvPr/>
                    </p:nvSpPr>
                    <p:spPr bwMode="auto">
                      <a:xfrm>
                        <a:off x="2264" y="1360"/>
                        <a:ext cx="397" cy="119"/>
                      </a:xfrm>
                      <a:prstGeom prst="rect">
                        <a:avLst/>
                      </a:prstGeom>
                      <a:solidFill>
                        <a:srgbClr val="C0C0C0"/>
                      </a:solidFill>
                      <a:ln w="3175">
                        <a:solidFill>
                          <a:srgbClr val="000000"/>
                        </a:solidFill>
                        <a:miter lim="800000"/>
                        <a:headEnd/>
                        <a:tailEnd/>
                      </a:ln>
                    </p:spPr>
                    <p:txBody>
                      <a:bodyPr/>
                      <a:lstStyle/>
                      <a:p>
                        <a:endParaRPr lang="en-US"/>
                      </a:p>
                    </p:txBody>
                  </p:sp>
                  <p:sp>
                    <p:nvSpPr>
                      <p:cNvPr id="65645" name="Freeform 1133"/>
                      <p:cNvSpPr>
                        <a:spLocks/>
                      </p:cNvSpPr>
                      <p:nvPr/>
                    </p:nvSpPr>
                    <p:spPr bwMode="auto">
                      <a:xfrm>
                        <a:off x="2264" y="1322"/>
                        <a:ext cx="397" cy="37"/>
                      </a:xfrm>
                      <a:custGeom>
                        <a:avLst/>
                        <a:gdLst/>
                        <a:ahLst/>
                        <a:cxnLst>
                          <a:cxn ang="0">
                            <a:pos x="0" y="182"/>
                          </a:cxn>
                          <a:cxn ang="0">
                            <a:pos x="1984" y="182"/>
                          </a:cxn>
                          <a:cxn ang="0">
                            <a:pos x="1797" y="0"/>
                          </a:cxn>
                          <a:cxn ang="0">
                            <a:pos x="210" y="0"/>
                          </a:cxn>
                          <a:cxn ang="0">
                            <a:pos x="0" y="182"/>
                          </a:cxn>
                        </a:cxnLst>
                        <a:rect l="0" t="0" r="r" b="b"/>
                        <a:pathLst>
                          <a:path w="1984" h="182">
                            <a:moveTo>
                              <a:pt x="0" y="182"/>
                            </a:moveTo>
                            <a:lnTo>
                              <a:pt x="1984" y="182"/>
                            </a:lnTo>
                            <a:lnTo>
                              <a:pt x="1797" y="0"/>
                            </a:lnTo>
                            <a:lnTo>
                              <a:pt x="210" y="0"/>
                            </a:lnTo>
                            <a:lnTo>
                              <a:pt x="0" y="182"/>
                            </a:lnTo>
                            <a:close/>
                          </a:path>
                        </a:pathLst>
                      </a:custGeom>
                      <a:solidFill>
                        <a:srgbClr val="C0C0C0"/>
                      </a:solidFill>
                      <a:ln w="3175">
                        <a:solidFill>
                          <a:srgbClr val="000000"/>
                        </a:solidFill>
                        <a:prstDash val="solid"/>
                        <a:round/>
                        <a:headEnd/>
                        <a:tailEnd/>
                      </a:ln>
                    </p:spPr>
                    <p:txBody>
                      <a:bodyPr/>
                      <a:lstStyle/>
                      <a:p>
                        <a:endParaRPr lang="en-US"/>
                      </a:p>
                    </p:txBody>
                  </p:sp>
                </p:grpSp>
                <p:sp>
                  <p:nvSpPr>
                    <p:cNvPr id="65647" name="Line 1135"/>
                    <p:cNvSpPr>
                      <a:spLocks noChangeShapeType="1"/>
                    </p:cNvSpPr>
                    <p:nvPr/>
                  </p:nvSpPr>
                  <p:spPr bwMode="auto">
                    <a:xfrm>
                      <a:off x="2271" y="1353"/>
                      <a:ext cx="385" cy="1"/>
                    </a:xfrm>
                    <a:prstGeom prst="line">
                      <a:avLst/>
                    </a:prstGeom>
                    <a:noFill/>
                    <a:ln w="3175">
                      <a:solidFill>
                        <a:srgbClr val="000000"/>
                      </a:solidFill>
                      <a:round/>
                      <a:headEnd/>
                      <a:tailEnd/>
                    </a:ln>
                  </p:spPr>
                  <p:txBody>
                    <a:bodyPr/>
                    <a:lstStyle/>
                    <a:p>
                      <a:endParaRPr lang="en-US"/>
                    </a:p>
                  </p:txBody>
                </p:sp>
              </p:grpSp>
              <p:grpSp>
                <p:nvGrpSpPr>
                  <p:cNvPr id="65248" name="Group 1263"/>
                  <p:cNvGrpSpPr>
                    <a:grpSpLocks/>
                  </p:cNvGrpSpPr>
                  <p:nvPr/>
                </p:nvGrpSpPr>
                <p:grpSpPr bwMode="auto">
                  <a:xfrm>
                    <a:off x="2280" y="1448"/>
                    <a:ext cx="373" cy="26"/>
                    <a:chOff x="2280" y="1448"/>
                    <a:chExt cx="373" cy="26"/>
                  </a:xfrm>
                </p:grpSpPr>
                <p:grpSp>
                  <p:nvGrpSpPr>
                    <p:cNvPr id="65251" name="Group 1199"/>
                    <p:cNvGrpSpPr>
                      <a:grpSpLocks/>
                    </p:cNvGrpSpPr>
                    <p:nvPr/>
                  </p:nvGrpSpPr>
                  <p:grpSpPr bwMode="auto">
                    <a:xfrm>
                      <a:off x="2280" y="1448"/>
                      <a:ext cx="185" cy="26"/>
                      <a:chOff x="2280" y="1448"/>
                      <a:chExt cx="185" cy="26"/>
                    </a:xfrm>
                  </p:grpSpPr>
                  <p:grpSp>
                    <p:nvGrpSpPr>
                      <p:cNvPr id="65254" name="Group 1167"/>
                      <p:cNvGrpSpPr>
                        <a:grpSpLocks/>
                      </p:cNvGrpSpPr>
                      <p:nvPr/>
                    </p:nvGrpSpPr>
                    <p:grpSpPr bwMode="auto">
                      <a:xfrm>
                        <a:off x="2280" y="1448"/>
                        <a:ext cx="91" cy="26"/>
                        <a:chOff x="2280" y="1448"/>
                        <a:chExt cx="91" cy="26"/>
                      </a:xfrm>
                    </p:grpSpPr>
                    <p:grpSp>
                      <p:nvGrpSpPr>
                        <p:cNvPr id="65255" name="Group 1151"/>
                        <p:cNvGrpSpPr>
                          <a:grpSpLocks/>
                        </p:cNvGrpSpPr>
                        <p:nvPr/>
                      </p:nvGrpSpPr>
                      <p:grpSpPr bwMode="auto">
                        <a:xfrm>
                          <a:off x="2280" y="1448"/>
                          <a:ext cx="44" cy="26"/>
                          <a:chOff x="2280" y="1448"/>
                          <a:chExt cx="44" cy="26"/>
                        </a:xfrm>
                      </p:grpSpPr>
                      <p:grpSp>
                        <p:nvGrpSpPr>
                          <p:cNvPr id="65258" name="Group 1143"/>
                          <p:cNvGrpSpPr>
                            <a:grpSpLocks/>
                          </p:cNvGrpSpPr>
                          <p:nvPr/>
                        </p:nvGrpSpPr>
                        <p:grpSpPr bwMode="auto">
                          <a:xfrm>
                            <a:off x="2280" y="1448"/>
                            <a:ext cx="21" cy="26"/>
                            <a:chOff x="2280" y="1448"/>
                            <a:chExt cx="21" cy="26"/>
                          </a:xfrm>
                        </p:grpSpPr>
                        <p:grpSp>
                          <p:nvGrpSpPr>
                            <p:cNvPr id="65261" name="Group 1139"/>
                            <p:cNvGrpSpPr>
                              <a:grpSpLocks/>
                            </p:cNvGrpSpPr>
                            <p:nvPr/>
                          </p:nvGrpSpPr>
                          <p:grpSpPr bwMode="auto">
                            <a:xfrm>
                              <a:off x="2280" y="1448"/>
                              <a:ext cx="9" cy="26"/>
                              <a:chOff x="2280" y="1448"/>
                              <a:chExt cx="9" cy="26"/>
                            </a:xfrm>
                          </p:grpSpPr>
                          <p:sp>
                            <p:nvSpPr>
                              <p:cNvPr id="65649" name="Rectangle 1137"/>
                              <p:cNvSpPr>
                                <a:spLocks noChangeArrowheads="1"/>
                              </p:cNvSpPr>
                              <p:nvPr/>
                            </p:nvSpPr>
                            <p:spPr bwMode="auto">
                              <a:xfrm>
                                <a:off x="2280" y="1448"/>
                                <a:ext cx="3" cy="26"/>
                              </a:xfrm>
                              <a:prstGeom prst="rect">
                                <a:avLst/>
                              </a:prstGeom>
                              <a:solidFill>
                                <a:srgbClr val="000000"/>
                              </a:solidFill>
                              <a:ln w="9525">
                                <a:noFill/>
                                <a:miter lim="800000"/>
                                <a:headEnd/>
                                <a:tailEnd/>
                              </a:ln>
                            </p:spPr>
                            <p:txBody>
                              <a:bodyPr/>
                              <a:lstStyle/>
                              <a:p>
                                <a:endParaRPr lang="en-US"/>
                              </a:p>
                            </p:txBody>
                          </p:sp>
                          <p:sp>
                            <p:nvSpPr>
                              <p:cNvPr id="65650" name="Rectangle 1138"/>
                              <p:cNvSpPr>
                                <a:spLocks noChangeArrowheads="1"/>
                              </p:cNvSpPr>
                              <p:nvPr/>
                            </p:nvSpPr>
                            <p:spPr bwMode="auto">
                              <a:xfrm>
                                <a:off x="2286" y="1448"/>
                                <a:ext cx="3" cy="26"/>
                              </a:xfrm>
                              <a:prstGeom prst="rect">
                                <a:avLst/>
                              </a:prstGeom>
                              <a:solidFill>
                                <a:srgbClr val="000000"/>
                              </a:solidFill>
                              <a:ln w="9525">
                                <a:noFill/>
                                <a:miter lim="800000"/>
                                <a:headEnd/>
                                <a:tailEnd/>
                              </a:ln>
                            </p:spPr>
                            <p:txBody>
                              <a:bodyPr/>
                              <a:lstStyle/>
                              <a:p>
                                <a:endParaRPr lang="en-US"/>
                              </a:p>
                            </p:txBody>
                          </p:sp>
                        </p:grpSp>
                        <p:grpSp>
                          <p:nvGrpSpPr>
                            <p:cNvPr id="65262" name="Group 1142"/>
                            <p:cNvGrpSpPr>
                              <a:grpSpLocks/>
                            </p:cNvGrpSpPr>
                            <p:nvPr/>
                          </p:nvGrpSpPr>
                          <p:grpSpPr bwMode="auto">
                            <a:xfrm>
                              <a:off x="2292" y="1448"/>
                              <a:ext cx="9" cy="26"/>
                              <a:chOff x="2292" y="1448"/>
                              <a:chExt cx="9" cy="26"/>
                            </a:xfrm>
                          </p:grpSpPr>
                          <p:sp>
                            <p:nvSpPr>
                              <p:cNvPr id="65652" name="Rectangle 1140"/>
                              <p:cNvSpPr>
                                <a:spLocks noChangeArrowheads="1"/>
                              </p:cNvSpPr>
                              <p:nvPr/>
                            </p:nvSpPr>
                            <p:spPr bwMode="auto">
                              <a:xfrm>
                                <a:off x="2292" y="1448"/>
                                <a:ext cx="3" cy="26"/>
                              </a:xfrm>
                              <a:prstGeom prst="rect">
                                <a:avLst/>
                              </a:prstGeom>
                              <a:solidFill>
                                <a:srgbClr val="000000"/>
                              </a:solidFill>
                              <a:ln w="9525">
                                <a:noFill/>
                                <a:miter lim="800000"/>
                                <a:headEnd/>
                                <a:tailEnd/>
                              </a:ln>
                            </p:spPr>
                            <p:txBody>
                              <a:bodyPr/>
                              <a:lstStyle/>
                              <a:p>
                                <a:endParaRPr lang="en-US"/>
                              </a:p>
                            </p:txBody>
                          </p:sp>
                          <p:sp>
                            <p:nvSpPr>
                              <p:cNvPr id="65653" name="Rectangle 1141"/>
                              <p:cNvSpPr>
                                <a:spLocks noChangeArrowheads="1"/>
                              </p:cNvSpPr>
                              <p:nvPr/>
                            </p:nvSpPr>
                            <p:spPr bwMode="auto">
                              <a:xfrm>
                                <a:off x="2298" y="1448"/>
                                <a:ext cx="3" cy="26"/>
                              </a:xfrm>
                              <a:prstGeom prst="rect">
                                <a:avLst/>
                              </a:prstGeom>
                              <a:solidFill>
                                <a:srgbClr val="000000"/>
                              </a:solidFill>
                              <a:ln w="9525">
                                <a:noFill/>
                                <a:miter lim="800000"/>
                                <a:headEnd/>
                                <a:tailEnd/>
                              </a:ln>
                            </p:spPr>
                            <p:txBody>
                              <a:bodyPr/>
                              <a:lstStyle/>
                              <a:p>
                                <a:endParaRPr lang="en-US"/>
                              </a:p>
                            </p:txBody>
                          </p:sp>
                        </p:grpSp>
                      </p:grpSp>
                      <p:grpSp>
                        <p:nvGrpSpPr>
                          <p:cNvPr id="65263" name="Group 1150"/>
                          <p:cNvGrpSpPr>
                            <a:grpSpLocks/>
                          </p:cNvGrpSpPr>
                          <p:nvPr/>
                        </p:nvGrpSpPr>
                        <p:grpSpPr bwMode="auto">
                          <a:xfrm>
                            <a:off x="2303" y="1448"/>
                            <a:ext cx="21" cy="26"/>
                            <a:chOff x="2303" y="1448"/>
                            <a:chExt cx="21" cy="26"/>
                          </a:xfrm>
                        </p:grpSpPr>
                        <p:grpSp>
                          <p:nvGrpSpPr>
                            <p:cNvPr id="65264" name="Group 1146"/>
                            <p:cNvGrpSpPr>
                              <a:grpSpLocks/>
                            </p:cNvGrpSpPr>
                            <p:nvPr/>
                          </p:nvGrpSpPr>
                          <p:grpSpPr bwMode="auto">
                            <a:xfrm>
                              <a:off x="2303" y="1448"/>
                              <a:ext cx="9" cy="26"/>
                              <a:chOff x="2303" y="1448"/>
                              <a:chExt cx="9" cy="26"/>
                            </a:xfrm>
                          </p:grpSpPr>
                          <p:sp>
                            <p:nvSpPr>
                              <p:cNvPr id="65656" name="Rectangle 1144"/>
                              <p:cNvSpPr>
                                <a:spLocks noChangeArrowheads="1"/>
                              </p:cNvSpPr>
                              <p:nvPr/>
                            </p:nvSpPr>
                            <p:spPr bwMode="auto">
                              <a:xfrm>
                                <a:off x="2303" y="1448"/>
                                <a:ext cx="3" cy="26"/>
                              </a:xfrm>
                              <a:prstGeom prst="rect">
                                <a:avLst/>
                              </a:prstGeom>
                              <a:solidFill>
                                <a:srgbClr val="000000"/>
                              </a:solidFill>
                              <a:ln w="9525">
                                <a:noFill/>
                                <a:miter lim="800000"/>
                                <a:headEnd/>
                                <a:tailEnd/>
                              </a:ln>
                            </p:spPr>
                            <p:txBody>
                              <a:bodyPr/>
                              <a:lstStyle/>
                              <a:p>
                                <a:endParaRPr lang="en-US"/>
                              </a:p>
                            </p:txBody>
                          </p:sp>
                          <p:sp>
                            <p:nvSpPr>
                              <p:cNvPr id="65657" name="Rectangle 1145"/>
                              <p:cNvSpPr>
                                <a:spLocks noChangeArrowheads="1"/>
                              </p:cNvSpPr>
                              <p:nvPr/>
                            </p:nvSpPr>
                            <p:spPr bwMode="auto">
                              <a:xfrm>
                                <a:off x="2309" y="1448"/>
                                <a:ext cx="3" cy="26"/>
                              </a:xfrm>
                              <a:prstGeom prst="rect">
                                <a:avLst/>
                              </a:prstGeom>
                              <a:solidFill>
                                <a:srgbClr val="000000"/>
                              </a:solidFill>
                              <a:ln w="9525">
                                <a:noFill/>
                                <a:miter lim="800000"/>
                                <a:headEnd/>
                                <a:tailEnd/>
                              </a:ln>
                            </p:spPr>
                            <p:txBody>
                              <a:bodyPr/>
                              <a:lstStyle/>
                              <a:p>
                                <a:endParaRPr lang="en-US"/>
                              </a:p>
                            </p:txBody>
                          </p:sp>
                        </p:grpSp>
                        <p:grpSp>
                          <p:nvGrpSpPr>
                            <p:cNvPr id="65267" name="Group 1149"/>
                            <p:cNvGrpSpPr>
                              <a:grpSpLocks/>
                            </p:cNvGrpSpPr>
                            <p:nvPr/>
                          </p:nvGrpSpPr>
                          <p:grpSpPr bwMode="auto">
                            <a:xfrm>
                              <a:off x="2315" y="1448"/>
                              <a:ext cx="9" cy="26"/>
                              <a:chOff x="2315" y="1448"/>
                              <a:chExt cx="9" cy="26"/>
                            </a:xfrm>
                          </p:grpSpPr>
                          <p:sp>
                            <p:nvSpPr>
                              <p:cNvPr id="65659" name="Rectangle 1147"/>
                              <p:cNvSpPr>
                                <a:spLocks noChangeArrowheads="1"/>
                              </p:cNvSpPr>
                              <p:nvPr/>
                            </p:nvSpPr>
                            <p:spPr bwMode="auto">
                              <a:xfrm>
                                <a:off x="2315" y="1448"/>
                                <a:ext cx="3" cy="26"/>
                              </a:xfrm>
                              <a:prstGeom prst="rect">
                                <a:avLst/>
                              </a:prstGeom>
                              <a:solidFill>
                                <a:srgbClr val="000000"/>
                              </a:solidFill>
                              <a:ln w="9525">
                                <a:noFill/>
                                <a:miter lim="800000"/>
                                <a:headEnd/>
                                <a:tailEnd/>
                              </a:ln>
                            </p:spPr>
                            <p:txBody>
                              <a:bodyPr/>
                              <a:lstStyle/>
                              <a:p>
                                <a:endParaRPr lang="en-US"/>
                              </a:p>
                            </p:txBody>
                          </p:sp>
                          <p:sp>
                            <p:nvSpPr>
                              <p:cNvPr id="65660" name="Rectangle 1148"/>
                              <p:cNvSpPr>
                                <a:spLocks noChangeArrowheads="1"/>
                              </p:cNvSpPr>
                              <p:nvPr/>
                            </p:nvSpPr>
                            <p:spPr bwMode="auto">
                              <a:xfrm>
                                <a:off x="2321" y="1448"/>
                                <a:ext cx="3" cy="26"/>
                              </a:xfrm>
                              <a:prstGeom prst="rect">
                                <a:avLst/>
                              </a:prstGeom>
                              <a:solidFill>
                                <a:srgbClr val="000000"/>
                              </a:solidFill>
                              <a:ln w="9525">
                                <a:noFill/>
                                <a:miter lim="800000"/>
                                <a:headEnd/>
                                <a:tailEnd/>
                              </a:ln>
                            </p:spPr>
                            <p:txBody>
                              <a:bodyPr/>
                              <a:lstStyle/>
                              <a:p>
                                <a:endParaRPr lang="en-US"/>
                              </a:p>
                            </p:txBody>
                          </p:sp>
                        </p:grpSp>
                      </p:grpSp>
                    </p:grpSp>
                    <p:grpSp>
                      <p:nvGrpSpPr>
                        <p:cNvPr id="65270" name="Group 1166"/>
                        <p:cNvGrpSpPr>
                          <a:grpSpLocks/>
                        </p:cNvGrpSpPr>
                        <p:nvPr/>
                      </p:nvGrpSpPr>
                      <p:grpSpPr bwMode="auto">
                        <a:xfrm>
                          <a:off x="2327" y="1448"/>
                          <a:ext cx="44" cy="26"/>
                          <a:chOff x="2327" y="1448"/>
                          <a:chExt cx="44" cy="26"/>
                        </a:xfrm>
                      </p:grpSpPr>
                      <p:grpSp>
                        <p:nvGrpSpPr>
                          <p:cNvPr id="65271" name="Group 1158"/>
                          <p:cNvGrpSpPr>
                            <a:grpSpLocks/>
                          </p:cNvGrpSpPr>
                          <p:nvPr/>
                        </p:nvGrpSpPr>
                        <p:grpSpPr bwMode="auto">
                          <a:xfrm>
                            <a:off x="2327" y="1448"/>
                            <a:ext cx="21" cy="26"/>
                            <a:chOff x="2327" y="1448"/>
                            <a:chExt cx="21" cy="26"/>
                          </a:xfrm>
                        </p:grpSpPr>
                        <p:grpSp>
                          <p:nvGrpSpPr>
                            <p:cNvPr id="65274" name="Group 1154"/>
                            <p:cNvGrpSpPr>
                              <a:grpSpLocks/>
                            </p:cNvGrpSpPr>
                            <p:nvPr/>
                          </p:nvGrpSpPr>
                          <p:grpSpPr bwMode="auto">
                            <a:xfrm>
                              <a:off x="2327" y="1448"/>
                              <a:ext cx="9" cy="26"/>
                              <a:chOff x="2327" y="1448"/>
                              <a:chExt cx="9" cy="26"/>
                            </a:xfrm>
                          </p:grpSpPr>
                          <p:sp>
                            <p:nvSpPr>
                              <p:cNvPr id="65664" name="Rectangle 1152"/>
                              <p:cNvSpPr>
                                <a:spLocks noChangeArrowheads="1"/>
                              </p:cNvSpPr>
                              <p:nvPr/>
                            </p:nvSpPr>
                            <p:spPr bwMode="auto">
                              <a:xfrm>
                                <a:off x="2327" y="1448"/>
                                <a:ext cx="3" cy="26"/>
                              </a:xfrm>
                              <a:prstGeom prst="rect">
                                <a:avLst/>
                              </a:prstGeom>
                              <a:solidFill>
                                <a:srgbClr val="000000"/>
                              </a:solidFill>
                              <a:ln w="9525">
                                <a:noFill/>
                                <a:miter lim="800000"/>
                                <a:headEnd/>
                                <a:tailEnd/>
                              </a:ln>
                            </p:spPr>
                            <p:txBody>
                              <a:bodyPr/>
                              <a:lstStyle/>
                              <a:p>
                                <a:endParaRPr lang="en-US"/>
                              </a:p>
                            </p:txBody>
                          </p:sp>
                          <p:sp>
                            <p:nvSpPr>
                              <p:cNvPr id="65665" name="Rectangle 1153"/>
                              <p:cNvSpPr>
                                <a:spLocks noChangeArrowheads="1"/>
                              </p:cNvSpPr>
                              <p:nvPr/>
                            </p:nvSpPr>
                            <p:spPr bwMode="auto">
                              <a:xfrm>
                                <a:off x="2333" y="1448"/>
                                <a:ext cx="3" cy="26"/>
                              </a:xfrm>
                              <a:prstGeom prst="rect">
                                <a:avLst/>
                              </a:prstGeom>
                              <a:solidFill>
                                <a:srgbClr val="000000"/>
                              </a:solidFill>
                              <a:ln w="9525">
                                <a:noFill/>
                                <a:miter lim="800000"/>
                                <a:headEnd/>
                                <a:tailEnd/>
                              </a:ln>
                            </p:spPr>
                            <p:txBody>
                              <a:bodyPr/>
                              <a:lstStyle/>
                              <a:p>
                                <a:endParaRPr lang="en-US"/>
                              </a:p>
                            </p:txBody>
                          </p:sp>
                        </p:grpSp>
                        <p:grpSp>
                          <p:nvGrpSpPr>
                            <p:cNvPr id="65277" name="Group 1157"/>
                            <p:cNvGrpSpPr>
                              <a:grpSpLocks/>
                            </p:cNvGrpSpPr>
                            <p:nvPr/>
                          </p:nvGrpSpPr>
                          <p:grpSpPr bwMode="auto">
                            <a:xfrm>
                              <a:off x="2339" y="1448"/>
                              <a:ext cx="9" cy="26"/>
                              <a:chOff x="2339" y="1448"/>
                              <a:chExt cx="9" cy="26"/>
                            </a:xfrm>
                          </p:grpSpPr>
                          <p:sp>
                            <p:nvSpPr>
                              <p:cNvPr id="65667" name="Rectangle 1155"/>
                              <p:cNvSpPr>
                                <a:spLocks noChangeArrowheads="1"/>
                              </p:cNvSpPr>
                              <p:nvPr/>
                            </p:nvSpPr>
                            <p:spPr bwMode="auto">
                              <a:xfrm>
                                <a:off x="2339" y="1448"/>
                                <a:ext cx="3" cy="26"/>
                              </a:xfrm>
                              <a:prstGeom prst="rect">
                                <a:avLst/>
                              </a:prstGeom>
                              <a:solidFill>
                                <a:srgbClr val="000000"/>
                              </a:solidFill>
                              <a:ln w="9525">
                                <a:noFill/>
                                <a:miter lim="800000"/>
                                <a:headEnd/>
                                <a:tailEnd/>
                              </a:ln>
                            </p:spPr>
                            <p:txBody>
                              <a:bodyPr/>
                              <a:lstStyle/>
                              <a:p>
                                <a:endParaRPr lang="en-US"/>
                              </a:p>
                            </p:txBody>
                          </p:sp>
                          <p:sp>
                            <p:nvSpPr>
                              <p:cNvPr id="65668" name="Rectangle 1156"/>
                              <p:cNvSpPr>
                                <a:spLocks noChangeArrowheads="1"/>
                              </p:cNvSpPr>
                              <p:nvPr/>
                            </p:nvSpPr>
                            <p:spPr bwMode="auto">
                              <a:xfrm>
                                <a:off x="2345" y="1448"/>
                                <a:ext cx="3" cy="26"/>
                              </a:xfrm>
                              <a:prstGeom prst="rect">
                                <a:avLst/>
                              </a:prstGeom>
                              <a:solidFill>
                                <a:srgbClr val="000000"/>
                              </a:solidFill>
                              <a:ln w="9525">
                                <a:noFill/>
                                <a:miter lim="800000"/>
                                <a:headEnd/>
                                <a:tailEnd/>
                              </a:ln>
                            </p:spPr>
                            <p:txBody>
                              <a:bodyPr/>
                              <a:lstStyle/>
                              <a:p>
                                <a:endParaRPr lang="en-US"/>
                              </a:p>
                            </p:txBody>
                          </p:sp>
                        </p:grpSp>
                      </p:grpSp>
                      <p:grpSp>
                        <p:nvGrpSpPr>
                          <p:cNvPr id="65278" name="Group 1165"/>
                          <p:cNvGrpSpPr>
                            <a:grpSpLocks/>
                          </p:cNvGrpSpPr>
                          <p:nvPr/>
                        </p:nvGrpSpPr>
                        <p:grpSpPr bwMode="auto">
                          <a:xfrm>
                            <a:off x="2350" y="1448"/>
                            <a:ext cx="21" cy="26"/>
                            <a:chOff x="2350" y="1448"/>
                            <a:chExt cx="21" cy="26"/>
                          </a:xfrm>
                        </p:grpSpPr>
                        <p:grpSp>
                          <p:nvGrpSpPr>
                            <p:cNvPr id="65279" name="Group 1161"/>
                            <p:cNvGrpSpPr>
                              <a:grpSpLocks/>
                            </p:cNvGrpSpPr>
                            <p:nvPr/>
                          </p:nvGrpSpPr>
                          <p:grpSpPr bwMode="auto">
                            <a:xfrm>
                              <a:off x="2350" y="1448"/>
                              <a:ext cx="9" cy="26"/>
                              <a:chOff x="2350" y="1448"/>
                              <a:chExt cx="9" cy="26"/>
                            </a:xfrm>
                          </p:grpSpPr>
                          <p:sp>
                            <p:nvSpPr>
                              <p:cNvPr id="65671" name="Rectangle 1159"/>
                              <p:cNvSpPr>
                                <a:spLocks noChangeArrowheads="1"/>
                              </p:cNvSpPr>
                              <p:nvPr/>
                            </p:nvSpPr>
                            <p:spPr bwMode="auto">
                              <a:xfrm>
                                <a:off x="2350" y="1448"/>
                                <a:ext cx="3" cy="26"/>
                              </a:xfrm>
                              <a:prstGeom prst="rect">
                                <a:avLst/>
                              </a:prstGeom>
                              <a:solidFill>
                                <a:srgbClr val="000000"/>
                              </a:solidFill>
                              <a:ln w="9525">
                                <a:noFill/>
                                <a:miter lim="800000"/>
                                <a:headEnd/>
                                <a:tailEnd/>
                              </a:ln>
                            </p:spPr>
                            <p:txBody>
                              <a:bodyPr/>
                              <a:lstStyle/>
                              <a:p>
                                <a:endParaRPr lang="en-US"/>
                              </a:p>
                            </p:txBody>
                          </p:sp>
                          <p:sp>
                            <p:nvSpPr>
                              <p:cNvPr id="65672" name="Rectangle 1160"/>
                              <p:cNvSpPr>
                                <a:spLocks noChangeArrowheads="1"/>
                              </p:cNvSpPr>
                              <p:nvPr/>
                            </p:nvSpPr>
                            <p:spPr bwMode="auto">
                              <a:xfrm>
                                <a:off x="2356" y="1448"/>
                                <a:ext cx="3" cy="26"/>
                              </a:xfrm>
                              <a:prstGeom prst="rect">
                                <a:avLst/>
                              </a:prstGeom>
                              <a:solidFill>
                                <a:srgbClr val="000000"/>
                              </a:solidFill>
                              <a:ln w="9525">
                                <a:noFill/>
                                <a:miter lim="800000"/>
                                <a:headEnd/>
                                <a:tailEnd/>
                              </a:ln>
                            </p:spPr>
                            <p:txBody>
                              <a:bodyPr/>
                              <a:lstStyle/>
                              <a:p>
                                <a:endParaRPr lang="en-US"/>
                              </a:p>
                            </p:txBody>
                          </p:sp>
                        </p:grpSp>
                        <p:grpSp>
                          <p:nvGrpSpPr>
                            <p:cNvPr id="65282" name="Group 1164"/>
                            <p:cNvGrpSpPr>
                              <a:grpSpLocks/>
                            </p:cNvGrpSpPr>
                            <p:nvPr/>
                          </p:nvGrpSpPr>
                          <p:grpSpPr bwMode="auto">
                            <a:xfrm>
                              <a:off x="2362" y="1448"/>
                              <a:ext cx="9" cy="26"/>
                              <a:chOff x="2362" y="1448"/>
                              <a:chExt cx="9" cy="26"/>
                            </a:xfrm>
                          </p:grpSpPr>
                          <p:sp>
                            <p:nvSpPr>
                              <p:cNvPr id="65674" name="Rectangle 1162"/>
                              <p:cNvSpPr>
                                <a:spLocks noChangeArrowheads="1"/>
                              </p:cNvSpPr>
                              <p:nvPr/>
                            </p:nvSpPr>
                            <p:spPr bwMode="auto">
                              <a:xfrm>
                                <a:off x="2362" y="1448"/>
                                <a:ext cx="3" cy="26"/>
                              </a:xfrm>
                              <a:prstGeom prst="rect">
                                <a:avLst/>
                              </a:prstGeom>
                              <a:solidFill>
                                <a:srgbClr val="000000"/>
                              </a:solidFill>
                              <a:ln w="9525">
                                <a:noFill/>
                                <a:miter lim="800000"/>
                                <a:headEnd/>
                                <a:tailEnd/>
                              </a:ln>
                            </p:spPr>
                            <p:txBody>
                              <a:bodyPr/>
                              <a:lstStyle/>
                              <a:p>
                                <a:endParaRPr lang="en-US"/>
                              </a:p>
                            </p:txBody>
                          </p:sp>
                          <p:sp>
                            <p:nvSpPr>
                              <p:cNvPr id="65675" name="Rectangle 1163"/>
                              <p:cNvSpPr>
                                <a:spLocks noChangeArrowheads="1"/>
                              </p:cNvSpPr>
                              <p:nvPr/>
                            </p:nvSpPr>
                            <p:spPr bwMode="auto">
                              <a:xfrm>
                                <a:off x="2368" y="1448"/>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5285" name="Group 1198"/>
                      <p:cNvGrpSpPr>
                        <a:grpSpLocks/>
                      </p:cNvGrpSpPr>
                      <p:nvPr/>
                    </p:nvGrpSpPr>
                    <p:grpSpPr bwMode="auto">
                      <a:xfrm>
                        <a:off x="2374" y="1448"/>
                        <a:ext cx="91" cy="26"/>
                        <a:chOff x="2374" y="1448"/>
                        <a:chExt cx="91" cy="26"/>
                      </a:xfrm>
                    </p:grpSpPr>
                    <p:grpSp>
                      <p:nvGrpSpPr>
                        <p:cNvPr id="65286" name="Group 1182"/>
                        <p:cNvGrpSpPr>
                          <a:grpSpLocks/>
                        </p:cNvGrpSpPr>
                        <p:nvPr/>
                      </p:nvGrpSpPr>
                      <p:grpSpPr bwMode="auto">
                        <a:xfrm>
                          <a:off x="2374" y="1448"/>
                          <a:ext cx="44" cy="26"/>
                          <a:chOff x="2374" y="1448"/>
                          <a:chExt cx="44" cy="26"/>
                        </a:xfrm>
                      </p:grpSpPr>
                      <p:grpSp>
                        <p:nvGrpSpPr>
                          <p:cNvPr id="65289" name="Group 1174"/>
                          <p:cNvGrpSpPr>
                            <a:grpSpLocks/>
                          </p:cNvGrpSpPr>
                          <p:nvPr/>
                        </p:nvGrpSpPr>
                        <p:grpSpPr bwMode="auto">
                          <a:xfrm>
                            <a:off x="2374" y="1448"/>
                            <a:ext cx="21" cy="26"/>
                            <a:chOff x="2374" y="1448"/>
                            <a:chExt cx="21" cy="26"/>
                          </a:xfrm>
                        </p:grpSpPr>
                        <p:grpSp>
                          <p:nvGrpSpPr>
                            <p:cNvPr id="65292" name="Group 1170"/>
                            <p:cNvGrpSpPr>
                              <a:grpSpLocks/>
                            </p:cNvGrpSpPr>
                            <p:nvPr/>
                          </p:nvGrpSpPr>
                          <p:grpSpPr bwMode="auto">
                            <a:xfrm>
                              <a:off x="2374" y="1448"/>
                              <a:ext cx="9" cy="26"/>
                              <a:chOff x="2374" y="1448"/>
                              <a:chExt cx="9" cy="26"/>
                            </a:xfrm>
                          </p:grpSpPr>
                          <p:sp>
                            <p:nvSpPr>
                              <p:cNvPr id="65680" name="Rectangle 1168"/>
                              <p:cNvSpPr>
                                <a:spLocks noChangeArrowheads="1"/>
                              </p:cNvSpPr>
                              <p:nvPr/>
                            </p:nvSpPr>
                            <p:spPr bwMode="auto">
                              <a:xfrm>
                                <a:off x="2374" y="1448"/>
                                <a:ext cx="3" cy="26"/>
                              </a:xfrm>
                              <a:prstGeom prst="rect">
                                <a:avLst/>
                              </a:prstGeom>
                              <a:solidFill>
                                <a:srgbClr val="000000"/>
                              </a:solidFill>
                              <a:ln w="9525">
                                <a:noFill/>
                                <a:miter lim="800000"/>
                                <a:headEnd/>
                                <a:tailEnd/>
                              </a:ln>
                            </p:spPr>
                            <p:txBody>
                              <a:bodyPr/>
                              <a:lstStyle/>
                              <a:p>
                                <a:endParaRPr lang="en-US"/>
                              </a:p>
                            </p:txBody>
                          </p:sp>
                          <p:sp>
                            <p:nvSpPr>
                              <p:cNvPr id="65681" name="Rectangle 1169"/>
                              <p:cNvSpPr>
                                <a:spLocks noChangeArrowheads="1"/>
                              </p:cNvSpPr>
                              <p:nvPr/>
                            </p:nvSpPr>
                            <p:spPr bwMode="auto">
                              <a:xfrm>
                                <a:off x="2380" y="1448"/>
                                <a:ext cx="3" cy="26"/>
                              </a:xfrm>
                              <a:prstGeom prst="rect">
                                <a:avLst/>
                              </a:prstGeom>
                              <a:solidFill>
                                <a:srgbClr val="000000"/>
                              </a:solidFill>
                              <a:ln w="9525">
                                <a:noFill/>
                                <a:miter lim="800000"/>
                                <a:headEnd/>
                                <a:tailEnd/>
                              </a:ln>
                            </p:spPr>
                            <p:txBody>
                              <a:bodyPr/>
                              <a:lstStyle/>
                              <a:p>
                                <a:endParaRPr lang="en-US"/>
                              </a:p>
                            </p:txBody>
                          </p:sp>
                        </p:grpSp>
                        <p:grpSp>
                          <p:nvGrpSpPr>
                            <p:cNvPr id="65293" name="Group 1173"/>
                            <p:cNvGrpSpPr>
                              <a:grpSpLocks/>
                            </p:cNvGrpSpPr>
                            <p:nvPr/>
                          </p:nvGrpSpPr>
                          <p:grpSpPr bwMode="auto">
                            <a:xfrm>
                              <a:off x="2386" y="1448"/>
                              <a:ext cx="9" cy="26"/>
                              <a:chOff x="2386" y="1448"/>
                              <a:chExt cx="9" cy="26"/>
                            </a:xfrm>
                          </p:grpSpPr>
                          <p:sp>
                            <p:nvSpPr>
                              <p:cNvPr id="65683" name="Rectangle 1171"/>
                              <p:cNvSpPr>
                                <a:spLocks noChangeArrowheads="1"/>
                              </p:cNvSpPr>
                              <p:nvPr/>
                            </p:nvSpPr>
                            <p:spPr bwMode="auto">
                              <a:xfrm>
                                <a:off x="2386" y="1448"/>
                                <a:ext cx="3" cy="26"/>
                              </a:xfrm>
                              <a:prstGeom prst="rect">
                                <a:avLst/>
                              </a:prstGeom>
                              <a:solidFill>
                                <a:srgbClr val="000000"/>
                              </a:solidFill>
                              <a:ln w="9525">
                                <a:noFill/>
                                <a:miter lim="800000"/>
                                <a:headEnd/>
                                <a:tailEnd/>
                              </a:ln>
                            </p:spPr>
                            <p:txBody>
                              <a:bodyPr/>
                              <a:lstStyle/>
                              <a:p>
                                <a:endParaRPr lang="en-US"/>
                              </a:p>
                            </p:txBody>
                          </p:sp>
                          <p:sp>
                            <p:nvSpPr>
                              <p:cNvPr id="65684" name="Rectangle 1172"/>
                              <p:cNvSpPr>
                                <a:spLocks noChangeArrowheads="1"/>
                              </p:cNvSpPr>
                              <p:nvPr/>
                            </p:nvSpPr>
                            <p:spPr bwMode="auto">
                              <a:xfrm>
                                <a:off x="2392" y="1448"/>
                                <a:ext cx="3" cy="26"/>
                              </a:xfrm>
                              <a:prstGeom prst="rect">
                                <a:avLst/>
                              </a:prstGeom>
                              <a:solidFill>
                                <a:srgbClr val="000000"/>
                              </a:solidFill>
                              <a:ln w="9525">
                                <a:noFill/>
                                <a:miter lim="800000"/>
                                <a:headEnd/>
                                <a:tailEnd/>
                              </a:ln>
                            </p:spPr>
                            <p:txBody>
                              <a:bodyPr/>
                              <a:lstStyle/>
                              <a:p>
                                <a:endParaRPr lang="en-US"/>
                              </a:p>
                            </p:txBody>
                          </p:sp>
                        </p:grpSp>
                      </p:grpSp>
                      <p:grpSp>
                        <p:nvGrpSpPr>
                          <p:cNvPr id="65294" name="Group 1181"/>
                          <p:cNvGrpSpPr>
                            <a:grpSpLocks/>
                          </p:cNvGrpSpPr>
                          <p:nvPr/>
                        </p:nvGrpSpPr>
                        <p:grpSpPr bwMode="auto">
                          <a:xfrm>
                            <a:off x="2398" y="1448"/>
                            <a:ext cx="20" cy="26"/>
                            <a:chOff x="2398" y="1448"/>
                            <a:chExt cx="20" cy="26"/>
                          </a:xfrm>
                        </p:grpSpPr>
                        <p:grpSp>
                          <p:nvGrpSpPr>
                            <p:cNvPr id="65295" name="Group 1177"/>
                            <p:cNvGrpSpPr>
                              <a:grpSpLocks/>
                            </p:cNvGrpSpPr>
                            <p:nvPr/>
                          </p:nvGrpSpPr>
                          <p:grpSpPr bwMode="auto">
                            <a:xfrm>
                              <a:off x="2398" y="1448"/>
                              <a:ext cx="8" cy="26"/>
                              <a:chOff x="2398" y="1448"/>
                              <a:chExt cx="8" cy="26"/>
                            </a:xfrm>
                          </p:grpSpPr>
                          <p:sp>
                            <p:nvSpPr>
                              <p:cNvPr id="65687" name="Rectangle 1175"/>
                              <p:cNvSpPr>
                                <a:spLocks noChangeArrowheads="1"/>
                              </p:cNvSpPr>
                              <p:nvPr/>
                            </p:nvSpPr>
                            <p:spPr bwMode="auto">
                              <a:xfrm>
                                <a:off x="2398" y="1448"/>
                                <a:ext cx="3" cy="26"/>
                              </a:xfrm>
                              <a:prstGeom prst="rect">
                                <a:avLst/>
                              </a:prstGeom>
                              <a:solidFill>
                                <a:srgbClr val="000000"/>
                              </a:solidFill>
                              <a:ln w="9525">
                                <a:noFill/>
                                <a:miter lim="800000"/>
                                <a:headEnd/>
                                <a:tailEnd/>
                              </a:ln>
                            </p:spPr>
                            <p:txBody>
                              <a:bodyPr/>
                              <a:lstStyle/>
                              <a:p>
                                <a:endParaRPr lang="en-US"/>
                              </a:p>
                            </p:txBody>
                          </p:sp>
                          <p:sp>
                            <p:nvSpPr>
                              <p:cNvPr id="65688" name="Rectangle 1176"/>
                              <p:cNvSpPr>
                                <a:spLocks noChangeArrowheads="1"/>
                              </p:cNvSpPr>
                              <p:nvPr/>
                            </p:nvSpPr>
                            <p:spPr bwMode="auto">
                              <a:xfrm>
                                <a:off x="2404" y="1448"/>
                                <a:ext cx="2" cy="26"/>
                              </a:xfrm>
                              <a:prstGeom prst="rect">
                                <a:avLst/>
                              </a:prstGeom>
                              <a:solidFill>
                                <a:srgbClr val="000000"/>
                              </a:solidFill>
                              <a:ln w="9525">
                                <a:noFill/>
                                <a:miter lim="800000"/>
                                <a:headEnd/>
                                <a:tailEnd/>
                              </a:ln>
                            </p:spPr>
                            <p:txBody>
                              <a:bodyPr/>
                              <a:lstStyle/>
                              <a:p>
                                <a:endParaRPr lang="en-US"/>
                              </a:p>
                            </p:txBody>
                          </p:sp>
                        </p:grpSp>
                        <p:grpSp>
                          <p:nvGrpSpPr>
                            <p:cNvPr id="65296" name="Group 1180"/>
                            <p:cNvGrpSpPr>
                              <a:grpSpLocks/>
                            </p:cNvGrpSpPr>
                            <p:nvPr/>
                          </p:nvGrpSpPr>
                          <p:grpSpPr bwMode="auto">
                            <a:xfrm>
                              <a:off x="2409" y="1448"/>
                              <a:ext cx="9" cy="26"/>
                              <a:chOff x="2409" y="1448"/>
                              <a:chExt cx="9" cy="26"/>
                            </a:xfrm>
                          </p:grpSpPr>
                          <p:sp>
                            <p:nvSpPr>
                              <p:cNvPr id="65690" name="Rectangle 1178"/>
                              <p:cNvSpPr>
                                <a:spLocks noChangeArrowheads="1"/>
                              </p:cNvSpPr>
                              <p:nvPr/>
                            </p:nvSpPr>
                            <p:spPr bwMode="auto">
                              <a:xfrm>
                                <a:off x="2409" y="1448"/>
                                <a:ext cx="3" cy="26"/>
                              </a:xfrm>
                              <a:prstGeom prst="rect">
                                <a:avLst/>
                              </a:prstGeom>
                              <a:solidFill>
                                <a:srgbClr val="000000"/>
                              </a:solidFill>
                              <a:ln w="9525">
                                <a:noFill/>
                                <a:miter lim="800000"/>
                                <a:headEnd/>
                                <a:tailEnd/>
                              </a:ln>
                            </p:spPr>
                            <p:txBody>
                              <a:bodyPr/>
                              <a:lstStyle/>
                              <a:p>
                                <a:endParaRPr lang="en-US"/>
                              </a:p>
                            </p:txBody>
                          </p:sp>
                          <p:sp>
                            <p:nvSpPr>
                              <p:cNvPr id="65691" name="Rectangle 1179"/>
                              <p:cNvSpPr>
                                <a:spLocks noChangeArrowheads="1"/>
                              </p:cNvSpPr>
                              <p:nvPr/>
                            </p:nvSpPr>
                            <p:spPr bwMode="auto">
                              <a:xfrm>
                                <a:off x="2415" y="1448"/>
                                <a:ext cx="3" cy="26"/>
                              </a:xfrm>
                              <a:prstGeom prst="rect">
                                <a:avLst/>
                              </a:prstGeom>
                              <a:solidFill>
                                <a:srgbClr val="000000"/>
                              </a:solidFill>
                              <a:ln w="9525">
                                <a:noFill/>
                                <a:miter lim="800000"/>
                                <a:headEnd/>
                                <a:tailEnd/>
                              </a:ln>
                            </p:spPr>
                            <p:txBody>
                              <a:bodyPr/>
                              <a:lstStyle/>
                              <a:p>
                                <a:endParaRPr lang="en-US"/>
                              </a:p>
                            </p:txBody>
                          </p:sp>
                        </p:grpSp>
                      </p:grpSp>
                    </p:grpSp>
                    <p:grpSp>
                      <p:nvGrpSpPr>
                        <p:cNvPr id="65297" name="Group 1197"/>
                        <p:cNvGrpSpPr>
                          <a:grpSpLocks/>
                        </p:cNvGrpSpPr>
                        <p:nvPr/>
                      </p:nvGrpSpPr>
                      <p:grpSpPr bwMode="auto">
                        <a:xfrm>
                          <a:off x="2421" y="1448"/>
                          <a:ext cx="44" cy="26"/>
                          <a:chOff x="2421" y="1448"/>
                          <a:chExt cx="44" cy="26"/>
                        </a:xfrm>
                      </p:grpSpPr>
                      <p:grpSp>
                        <p:nvGrpSpPr>
                          <p:cNvPr id="65298" name="Group 1189"/>
                          <p:cNvGrpSpPr>
                            <a:grpSpLocks/>
                          </p:cNvGrpSpPr>
                          <p:nvPr/>
                        </p:nvGrpSpPr>
                        <p:grpSpPr bwMode="auto">
                          <a:xfrm>
                            <a:off x="2421" y="1448"/>
                            <a:ext cx="21" cy="26"/>
                            <a:chOff x="2421" y="1448"/>
                            <a:chExt cx="21" cy="26"/>
                          </a:xfrm>
                        </p:grpSpPr>
                        <p:grpSp>
                          <p:nvGrpSpPr>
                            <p:cNvPr id="65303" name="Group 1185"/>
                            <p:cNvGrpSpPr>
                              <a:grpSpLocks/>
                            </p:cNvGrpSpPr>
                            <p:nvPr/>
                          </p:nvGrpSpPr>
                          <p:grpSpPr bwMode="auto">
                            <a:xfrm>
                              <a:off x="2421" y="1448"/>
                              <a:ext cx="9" cy="26"/>
                              <a:chOff x="2421" y="1448"/>
                              <a:chExt cx="9" cy="26"/>
                            </a:xfrm>
                          </p:grpSpPr>
                          <p:sp>
                            <p:nvSpPr>
                              <p:cNvPr id="65695" name="Rectangle 1183"/>
                              <p:cNvSpPr>
                                <a:spLocks noChangeArrowheads="1"/>
                              </p:cNvSpPr>
                              <p:nvPr/>
                            </p:nvSpPr>
                            <p:spPr bwMode="auto">
                              <a:xfrm>
                                <a:off x="2421" y="1448"/>
                                <a:ext cx="3" cy="26"/>
                              </a:xfrm>
                              <a:prstGeom prst="rect">
                                <a:avLst/>
                              </a:prstGeom>
                              <a:solidFill>
                                <a:srgbClr val="000000"/>
                              </a:solidFill>
                              <a:ln w="9525">
                                <a:noFill/>
                                <a:miter lim="800000"/>
                                <a:headEnd/>
                                <a:tailEnd/>
                              </a:ln>
                            </p:spPr>
                            <p:txBody>
                              <a:bodyPr/>
                              <a:lstStyle/>
                              <a:p>
                                <a:endParaRPr lang="en-US"/>
                              </a:p>
                            </p:txBody>
                          </p:sp>
                          <p:sp>
                            <p:nvSpPr>
                              <p:cNvPr id="65696" name="Rectangle 1184"/>
                              <p:cNvSpPr>
                                <a:spLocks noChangeArrowheads="1"/>
                              </p:cNvSpPr>
                              <p:nvPr/>
                            </p:nvSpPr>
                            <p:spPr bwMode="auto">
                              <a:xfrm>
                                <a:off x="2427" y="1448"/>
                                <a:ext cx="3" cy="26"/>
                              </a:xfrm>
                              <a:prstGeom prst="rect">
                                <a:avLst/>
                              </a:prstGeom>
                              <a:solidFill>
                                <a:srgbClr val="000000"/>
                              </a:solidFill>
                              <a:ln w="9525">
                                <a:noFill/>
                                <a:miter lim="800000"/>
                                <a:headEnd/>
                                <a:tailEnd/>
                              </a:ln>
                            </p:spPr>
                            <p:txBody>
                              <a:bodyPr/>
                              <a:lstStyle/>
                              <a:p>
                                <a:endParaRPr lang="en-US"/>
                              </a:p>
                            </p:txBody>
                          </p:sp>
                        </p:grpSp>
                        <p:grpSp>
                          <p:nvGrpSpPr>
                            <p:cNvPr id="65304" name="Group 1188"/>
                            <p:cNvGrpSpPr>
                              <a:grpSpLocks/>
                            </p:cNvGrpSpPr>
                            <p:nvPr/>
                          </p:nvGrpSpPr>
                          <p:grpSpPr bwMode="auto">
                            <a:xfrm>
                              <a:off x="2433" y="1448"/>
                              <a:ext cx="9" cy="26"/>
                              <a:chOff x="2433" y="1448"/>
                              <a:chExt cx="9" cy="26"/>
                            </a:xfrm>
                          </p:grpSpPr>
                          <p:sp>
                            <p:nvSpPr>
                              <p:cNvPr id="65698" name="Rectangle 1186"/>
                              <p:cNvSpPr>
                                <a:spLocks noChangeArrowheads="1"/>
                              </p:cNvSpPr>
                              <p:nvPr/>
                            </p:nvSpPr>
                            <p:spPr bwMode="auto">
                              <a:xfrm>
                                <a:off x="2433" y="1448"/>
                                <a:ext cx="3" cy="26"/>
                              </a:xfrm>
                              <a:prstGeom prst="rect">
                                <a:avLst/>
                              </a:prstGeom>
                              <a:solidFill>
                                <a:srgbClr val="000000"/>
                              </a:solidFill>
                              <a:ln w="9525">
                                <a:noFill/>
                                <a:miter lim="800000"/>
                                <a:headEnd/>
                                <a:tailEnd/>
                              </a:ln>
                            </p:spPr>
                            <p:txBody>
                              <a:bodyPr/>
                              <a:lstStyle/>
                              <a:p>
                                <a:endParaRPr lang="en-US"/>
                              </a:p>
                            </p:txBody>
                          </p:sp>
                          <p:sp>
                            <p:nvSpPr>
                              <p:cNvPr id="65699" name="Rectangle 1187"/>
                              <p:cNvSpPr>
                                <a:spLocks noChangeArrowheads="1"/>
                              </p:cNvSpPr>
                              <p:nvPr/>
                            </p:nvSpPr>
                            <p:spPr bwMode="auto">
                              <a:xfrm>
                                <a:off x="2439" y="1448"/>
                                <a:ext cx="3" cy="26"/>
                              </a:xfrm>
                              <a:prstGeom prst="rect">
                                <a:avLst/>
                              </a:prstGeom>
                              <a:solidFill>
                                <a:srgbClr val="000000"/>
                              </a:solidFill>
                              <a:ln w="9525">
                                <a:noFill/>
                                <a:miter lim="800000"/>
                                <a:headEnd/>
                                <a:tailEnd/>
                              </a:ln>
                            </p:spPr>
                            <p:txBody>
                              <a:bodyPr/>
                              <a:lstStyle/>
                              <a:p>
                                <a:endParaRPr lang="en-US"/>
                              </a:p>
                            </p:txBody>
                          </p:sp>
                        </p:grpSp>
                      </p:grpSp>
                      <p:grpSp>
                        <p:nvGrpSpPr>
                          <p:cNvPr id="65309" name="Group 1196"/>
                          <p:cNvGrpSpPr>
                            <a:grpSpLocks/>
                          </p:cNvGrpSpPr>
                          <p:nvPr/>
                        </p:nvGrpSpPr>
                        <p:grpSpPr bwMode="auto">
                          <a:xfrm>
                            <a:off x="2445" y="1448"/>
                            <a:ext cx="20" cy="26"/>
                            <a:chOff x="2445" y="1448"/>
                            <a:chExt cx="20" cy="26"/>
                          </a:xfrm>
                        </p:grpSpPr>
                        <p:grpSp>
                          <p:nvGrpSpPr>
                            <p:cNvPr id="65310" name="Group 1192"/>
                            <p:cNvGrpSpPr>
                              <a:grpSpLocks/>
                            </p:cNvGrpSpPr>
                            <p:nvPr/>
                          </p:nvGrpSpPr>
                          <p:grpSpPr bwMode="auto">
                            <a:xfrm>
                              <a:off x="2445" y="1448"/>
                              <a:ext cx="8" cy="26"/>
                              <a:chOff x="2445" y="1448"/>
                              <a:chExt cx="8" cy="26"/>
                            </a:xfrm>
                          </p:grpSpPr>
                          <p:sp>
                            <p:nvSpPr>
                              <p:cNvPr id="65702" name="Rectangle 1190"/>
                              <p:cNvSpPr>
                                <a:spLocks noChangeArrowheads="1"/>
                              </p:cNvSpPr>
                              <p:nvPr/>
                            </p:nvSpPr>
                            <p:spPr bwMode="auto">
                              <a:xfrm>
                                <a:off x="2445" y="1448"/>
                                <a:ext cx="3" cy="26"/>
                              </a:xfrm>
                              <a:prstGeom prst="rect">
                                <a:avLst/>
                              </a:prstGeom>
                              <a:solidFill>
                                <a:srgbClr val="000000"/>
                              </a:solidFill>
                              <a:ln w="9525">
                                <a:noFill/>
                                <a:miter lim="800000"/>
                                <a:headEnd/>
                                <a:tailEnd/>
                              </a:ln>
                            </p:spPr>
                            <p:txBody>
                              <a:bodyPr/>
                              <a:lstStyle/>
                              <a:p>
                                <a:endParaRPr lang="en-US"/>
                              </a:p>
                            </p:txBody>
                          </p:sp>
                          <p:sp>
                            <p:nvSpPr>
                              <p:cNvPr id="65703" name="Rectangle 1191"/>
                              <p:cNvSpPr>
                                <a:spLocks noChangeArrowheads="1"/>
                              </p:cNvSpPr>
                              <p:nvPr/>
                            </p:nvSpPr>
                            <p:spPr bwMode="auto">
                              <a:xfrm>
                                <a:off x="2451" y="1448"/>
                                <a:ext cx="2" cy="26"/>
                              </a:xfrm>
                              <a:prstGeom prst="rect">
                                <a:avLst/>
                              </a:prstGeom>
                              <a:solidFill>
                                <a:srgbClr val="000000"/>
                              </a:solidFill>
                              <a:ln w="9525">
                                <a:noFill/>
                                <a:miter lim="800000"/>
                                <a:headEnd/>
                                <a:tailEnd/>
                              </a:ln>
                            </p:spPr>
                            <p:txBody>
                              <a:bodyPr/>
                              <a:lstStyle/>
                              <a:p>
                                <a:endParaRPr lang="en-US"/>
                              </a:p>
                            </p:txBody>
                          </p:sp>
                        </p:grpSp>
                        <p:grpSp>
                          <p:nvGrpSpPr>
                            <p:cNvPr id="65314" name="Group 1195"/>
                            <p:cNvGrpSpPr>
                              <a:grpSpLocks/>
                            </p:cNvGrpSpPr>
                            <p:nvPr/>
                          </p:nvGrpSpPr>
                          <p:grpSpPr bwMode="auto">
                            <a:xfrm>
                              <a:off x="2456" y="1448"/>
                              <a:ext cx="9" cy="26"/>
                              <a:chOff x="2456" y="1448"/>
                              <a:chExt cx="9" cy="26"/>
                            </a:xfrm>
                          </p:grpSpPr>
                          <p:sp>
                            <p:nvSpPr>
                              <p:cNvPr id="65705" name="Rectangle 1193"/>
                              <p:cNvSpPr>
                                <a:spLocks noChangeArrowheads="1"/>
                              </p:cNvSpPr>
                              <p:nvPr/>
                            </p:nvSpPr>
                            <p:spPr bwMode="auto">
                              <a:xfrm>
                                <a:off x="2456" y="1448"/>
                                <a:ext cx="3" cy="26"/>
                              </a:xfrm>
                              <a:prstGeom prst="rect">
                                <a:avLst/>
                              </a:prstGeom>
                              <a:solidFill>
                                <a:srgbClr val="000000"/>
                              </a:solidFill>
                              <a:ln w="9525">
                                <a:noFill/>
                                <a:miter lim="800000"/>
                                <a:headEnd/>
                                <a:tailEnd/>
                              </a:ln>
                            </p:spPr>
                            <p:txBody>
                              <a:bodyPr/>
                              <a:lstStyle/>
                              <a:p>
                                <a:endParaRPr lang="en-US"/>
                              </a:p>
                            </p:txBody>
                          </p:sp>
                          <p:sp>
                            <p:nvSpPr>
                              <p:cNvPr id="65706" name="Rectangle 1194"/>
                              <p:cNvSpPr>
                                <a:spLocks noChangeArrowheads="1"/>
                              </p:cNvSpPr>
                              <p:nvPr/>
                            </p:nvSpPr>
                            <p:spPr bwMode="auto">
                              <a:xfrm>
                                <a:off x="2462" y="1448"/>
                                <a:ext cx="3" cy="26"/>
                              </a:xfrm>
                              <a:prstGeom prst="rect">
                                <a:avLst/>
                              </a:prstGeom>
                              <a:solidFill>
                                <a:srgbClr val="000000"/>
                              </a:solidFill>
                              <a:ln w="9525">
                                <a:noFill/>
                                <a:miter lim="800000"/>
                                <a:headEnd/>
                                <a:tailEnd/>
                              </a:ln>
                            </p:spPr>
                            <p:txBody>
                              <a:bodyPr/>
                              <a:lstStyle/>
                              <a:p>
                                <a:endParaRPr lang="en-US"/>
                              </a:p>
                            </p:txBody>
                          </p:sp>
                        </p:grpSp>
                      </p:grpSp>
                    </p:grpSp>
                  </p:grpSp>
                </p:grpSp>
                <p:grpSp>
                  <p:nvGrpSpPr>
                    <p:cNvPr id="65317" name="Group 1262"/>
                    <p:cNvGrpSpPr>
                      <a:grpSpLocks/>
                    </p:cNvGrpSpPr>
                    <p:nvPr/>
                  </p:nvGrpSpPr>
                  <p:grpSpPr bwMode="auto">
                    <a:xfrm>
                      <a:off x="2468" y="1448"/>
                      <a:ext cx="185" cy="26"/>
                      <a:chOff x="2468" y="1448"/>
                      <a:chExt cx="185" cy="26"/>
                    </a:xfrm>
                  </p:grpSpPr>
                  <p:grpSp>
                    <p:nvGrpSpPr>
                      <p:cNvPr id="65320" name="Group 1230"/>
                      <p:cNvGrpSpPr>
                        <a:grpSpLocks/>
                      </p:cNvGrpSpPr>
                      <p:nvPr/>
                    </p:nvGrpSpPr>
                    <p:grpSpPr bwMode="auto">
                      <a:xfrm>
                        <a:off x="2468" y="1448"/>
                        <a:ext cx="91" cy="26"/>
                        <a:chOff x="2468" y="1448"/>
                        <a:chExt cx="91" cy="26"/>
                      </a:xfrm>
                    </p:grpSpPr>
                    <p:grpSp>
                      <p:nvGrpSpPr>
                        <p:cNvPr id="65323" name="Group 1214"/>
                        <p:cNvGrpSpPr>
                          <a:grpSpLocks/>
                        </p:cNvGrpSpPr>
                        <p:nvPr/>
                      </p:nvGrpSpPr>
                      <p:grpSpPr bwMode="auto">
                        <a:xfrm>
                          <a:off x="2468" y="1448"/>
                          <a:ext cx="44" cy="26"/>
                          <a:chOff x="2468" y="1448"/>
                          <a:chExt cx="44" cy="26"/>
                        </a:xfrm>
                      </p:grpSpPr>
                      <p:grpSp>
                        <p:nvGrpSpPr>
                          <p:cNvPr id="65324" name="Group 1206"/>
                          <p:cNvGrpSpPr>
                            <a:grpSpLocks/>
                          </p:cNvGrpSpPr>
                          <p:nvPr/>
                        </p:nvGrpSpPr>
                        <p:grpSpPr bwMode="auto">
                          <a:xfrm>
                            <a:off x="2468" y="1448"/>
                            <a:ext cx="21" cy="26"/>
                            <a:chOff x="2468" y="1448"/>
                            <a:chExt cx="21" cy="26"/>
                          </a:xfrm>
                        </p:grpSpPr>
                        <p:grpSp>
                          <p:nvGrpSpPr>
                            <p:cNvPr id="65327" name="Group 1202"/>
                            <p:cNvGrpSpPr>
                              <a:grpSpLocks/>
                            </p:cNvGrpSpPr>
                            <p:nvPr/>
                          </p:nvGrpSpPr>
                          <p:grpSpPr bwMode="auto">
                            <a:xfrm>
                              <a:off x="2468" y="1448"/>
                              <a:ext cx="9" cy="26"/>
                              <a:chOff x="2468" y="1448"/>
                              <a:chExt cx="9" cy="26"/>
                            </a:xfrm>
                          </p:grpSpPr>
                          <p:sp>
                            <p:nvSpPr>
                              <p:cNvPr id="65712" name="Rectangle 1200"/>
                              <p:cNvSpPr>
                                <a:spLocks noChangeArrowheads="1"/>
                              </p:cNvSpPr>
                              <p:nvPr/>
                            </p:nvSpPr>
                            <p:spPr bwMode="auto">
                              <a:xfrm>
                                <a:off x="2468" y="1448"/>
                                <a:ext cx="3" cy="26"/>
                              </a:xfrm>
                              <a:prstGeom prst="rect">
                                <a:avLst/>
                              </a:prstGeom>
                              <a:solidFill>
                                <a:srgbClr val="000000"/>
                              </a:solidFill>
                              <a:ln w="9525">
                                <a:noFill/>
                                <a:miter lim="800000"/>
                                <a:headEnd/>
                                <a:tailEnd/>
                              </a:ln>
                            </p:spPr>
                            <p:txBody>
                              <a:bodyPr/>
                              <a:lstStyle/>
                              <a:p>
                                <a:endParaRPr lang="en-US"/>
                              </a:p>
                            </p:txBody>
                          </p:sp>
                          <p:sp>
                            <p:nvSpPr>
                              <p:cNvPr id="65713" name="Rectangle 1201"/>
                              <p:cNvSpPr>
                                <a:spLocks noChangeArrowheads="1"/>
                              </p:cNvSpPr>
                              <p:nvPr/>
                            </p:nvSpPr>
                            <p:spPr bwMode="auto">
                              <a:xfrm>
                                <a:off x="2474" y="1448"/>
                                <a:ext cx="3" cy="26"/>
                              </a:xfrm>
                              <a:prstGeom prst="rect">
                                <a:avLst/>
                              </a:prstGeom>
                              <a:solidFill>
                                <a:srgbClr val="000000"/>
                              </a:solidFill>
                              <a:ln w="9525">
                                <a:noFill/>
                                <a:miter lim="800000"/>
                                <a:headEnd/>
                                <a:tailEnd/>
                              </a:ln>
                            </p:spPr>
                            <p:txBody>
                              <a:bodyPr/>
                              <a:lstStyle/>
                              <a:p>
                                <a:endParaRPr lang="en-US"/>
                              </a:p>
                            </p:txBody>
                          </p:sp>
                        </p:grpSp>
                        <p:grpSp>
                          <p:nvGrpSpPr>
                            <p:cNvPr id="65330" name="Group 1205"/>
                            <p:cNvGrpSpPr>
                              <a:grpSpLocks/>
                            </p:cNvGrpSpPr>
                            <p:nvPr/>
                          </p:nvGrpSpPr>
                          <p:grpSpPr bwMode="auto">
                            <a:xfrm>
                              <a:off x="2480" y="1448"/>
                              <a:ext cx="9" cy="26"/>
                              <a:chOff x="2480" y="1448"/>
                              <a:chExt cx="9" cy="26"/>
                            </a:xfrm>
                          </p:grpSpPr>
                          <p:sp>
                            <p:nvSpPr>
                              <p:cNvPr id="65715" name="Rectangle 1203"/>
                              <p:cNvSpPr>
                                <a:spLocks noChangeArrowheads="1"/>
                              </p:cNvSpPr>
                              <p:nvPr/>
                            </p:nvSpPr>
                            <p:spPr bwMode="auto">
                              <a:xfrm>
                                <a:off x="2480" y="1448"/>
                                <a:ext cx="3" cy="26"/>
                              </a:xfrm>
                              <a:prstGeom prst="rect">
                                <a:avLst/>
                              </a:prstGeom>
                              <a:solidFill>
                                <a:srgbClr val="000000"/>
                              </a:solidFill>
                              <a:ln w="9525">
                                <a:noFill/>
                                <a:miter lim="800000"/>
                                <a:headEnd/>
                                <a:tailEnd/>
                              </a:ln>
                            </p:spPr>
                            <p:txBody>
                              <a:bodyPr/>
                              <a:lstStyle/>
                              <a:p>
                                <a:endParaRPr lang="en-US"/>
                              </a:p>
                            </p:txBody>
                          </p:sp>
                          <p:sp>
                            <p:nvSpPr>
                              <p:cNvPr id="65716" name="Rectangle 1204"/>
                              <p:cNvSpPr>
                                <a:spLocks noChangeArrowheads="1"/>
                              </p:cNvSpPr>
                              <p:nvPr/>
                            </p:nvSpPr>
                            <p:spPr bwMode="auto">
                              <a:xfrm>
                                <a:off x="2486" y="1448"/>
                                <a:ext cx="3" cy="26"/>
                              </a:xfrm>
                              <a:prstGeom prst="rect">
                                <a:avLst/>
                              </a:prstGeom>
                              <a:solidFill>
                                <a:srgbClr val="000000"/>
                              </a:solidFill>
                              <a:ln w="9525">
                                <a:noFill/>
                                <a:miter lim="800000"/>
                                <a:headEnd/>
                                <a:tailEnd/>
                              </a:ln>
                            </p:spPr>
                            <p:txBody>
                              <a:bodyPr/>
                              <a:lstStyle/>
                              <a:p>
                                <a:endParaRPr lang="en-US"/>
                              </a:p>
                            </p:txBody>
                          </p:sp>
                        </p:grpSp>
                      </p:grpSp>
                      <p:grpSp>
                        <p:nvGrpSpPr>
                          <p:cNvPr id="65331" name="Group 1213"/>
                          <p:cNvGrpSpPr>
                            <a:grpSpLocks/>
                          </p:cNvGrpSpPr>
                          <p:nvPr/>
                        </p:nvGrpSpPr>
                        <p:grpSpPr bwMode="auto">
                          <a:xfrm>
                            <a:off x="2492" y="1448"/>
                            <a:ext cx="20" cy="26"/>
                            <a:chOff x="2492" y="1448"/>
                            <a:chExt cx="20" cy="26"/>
                          </a:xfrm>
                        </p:grpSpPr>
                        <p:grpSp>
                          <p:nvGrpSpPr>
                            <p:cNvPr id="65332" name="Group 1209"/>
                            <p:cNvGrpSpPr>
                              <a:grpSpLocks/>
                            </p:cNvGrpSpPr>
                            <p:nvPr/>
                          </p:nvGrpSpPr>
                          <p:grpSpPr bwMode="auto">
                            <a:xfrm>
                              <a:off x="2492" y="1448"/>
                              <a:ext cx="8" cy="26"/>
                              <a:chOff x="2492" y="1448"/>
                              <a:chExt cx="8" cy="26"/>
                            </a:xfrm>
                          </p:grpSpPr>
                          <p:sp>
                            <p:nvSpPr>
                              <p:cNvPr id="65719" name="Rectangle 1207"/>
                              <p:cNvSpPr>
                                <a:spLocks noChangeArrowheads="1"/>
                              </p:cNvSpPr>
                              <p:nvPr/>
                            </p:nvSpPr>
                            <p:spPr bwMode="auto">
                              <a:xfrm>
                                <a:off x="2492" y="1448"/>
                                <a:ext cx="2" cy="26"/>
                              </a:xfrm>
                              <a:prstGeom prst="rect">
                                <a:avLst/>
                              </a:prstGeom>
                              <a:solidFill>
                                <a:srgbClr val="000000"/>
                              </a:solidFill>
                              <a:ln w="9525">
                                <a:noFill/>
                                <a:miter lim="800000"/>
                                <a:headEnd/>
                                <a:tailEnd/>
                              </a:ln>
                            </p:spPr>
                            <p:txBody>
                              <a:bodyPr/>
                              <a:lstStyle/>
                              <a:p>
                                <a:endParaRPr lang="en-US"/>
                              </a:p>
                            </p:txBody>
                          </p:sp>
                          <p:sp>
                            <p:nvSpPr>
                              <p:cNvPr id="65720" name="Rectangle 1208"/>
                              <p:cNvSpPr>
                                <a:spLocks noChangeArrowheads="1"/>
                              </p:cNvSpPr>
                              <p:nvPr/>
                            </p:nvSpPr>
                            <p:spPr bwMode="auto">
                              <a:xfrm>
                                <a:off x="2498" y="1448"/>
                                <a:ext cx="2" cy="26"/>
                              </a:xfrm>
                              <a:prstGeom prst="rect">
                                <a:avLst/>
                              </a:prstGeom>
                              <a:solidFill>
                                <a:srgbClr val="000000"/>
                              </a:solidFill>
                              <a:ln w="9525">
                                <a:noFill/>
                                <a:miter lim="800000"/>
                                <a:headEnd/>
                                <a:tailEnd/>
                              </a:ln>
                            </p:spPr>
                            <p:txBody>
                              <a:bodyPr/>
                              <a:lstStyle/>
                              <a:p>
                                <a:endParaRPr lang="en-US"/>
                              </a:p>
                            </p:txBody>
                          </p:sp>
                        </p:grpSp>
                        <p:grpSp>
                          <p:nvGrpSpPr>
                            <p:cNvPr id="65335" name="Group 1212"/>
                            <p:cNvGrpSpPr>
                              <a:grpSpLocks/>
                            </p:cNvGrpSpPr>
                            <p:nvPr/>
                          </p:nvGrpSpPr>
                          <p:grpSpPr bwMode="auto">
                            <a:xfrm>
                              <a:off x="2503" y="1448"/>
                              <a:ext cx="9" cy="26"/>
                              <a:chOff x="2503" y="1448"/>
                              <a:chExt cx="9" cy="26"/>
                            </a:xfrm>
                          </p:grpSpPr>
                          <p:sp>
                            <p:nvSpPr>
                              <p:cNvPr id="65722" name="Rectangle 1210"/>
                              <p:cNvSpPr>
                                <a:spLocks noChangeArrowheads="1"/>
                              </p:cNvSpPr>
                              <p:nvPr/>
                            </p:nvSpPr>
                            <p:spPr bwMode="auto">
                              <a:xfrm>
                                <a:off x="2503" y="1448"/>
                                <a:ext cx="3" cy="26"/>
                              </a:xfrm>
                              <a:prstGeom prst="rect">
                                <a:avLst/>
                              </a:prstGeom>
                              <a:solidFill>
                                <a:srgbClr val="000000"/>
                              </a:solidFill>
                              <a:ln w="9525">
                                <a:noFill/>
                                <a:miter lim="800000"/>
                                <a:headEnd/>
                                <a:tailEnd/>
                              </a:ln>
                            </p:spPr>
                            <p:txBody>
                              <a:bodyPr/>
                              <a:lstStyle/>
                              <a:p>
                                <a:endParaRPr lang="en-US"/>
                              </a:p>
                            </p:txBody>
                          </p:sp>
                          <p:sp>
                            <p:nvSpPr>
                              <p:cNvPr id="65723" name="Rectangle 1211"/>
                              <p:cNvSpPr>
                                <a:spLocks noChangeArrowheads="1"/>
                              </p:cNvSpPr>
                              <p:nvPr/>
                            </p:nvSpPr>
                            <p:spPr bwMode="auto">
                              <a:xfrm>
                                <a:off x="2509" y="1448"/>
                                <a:ext cx="3" cy="26"/>
                              </a:xfrm>
                              <a:prstGeom prst="rect">
                                <a:avLst/>
                              </a:prstGeom>
                              <a:solidFill>
                                <a:srgbClr val="000000"/>
                              </a:solidFill>
                              <a:ln w="9525">
                                <a:noFill/>
                                <a:miter lim="800000"/>
                                <a:headEnd/>
                                <a:tailEnd/>
                              </a:ln>
                            </p:spPr>
                            <p:txBody>
                              <a:bodyPr/>
                              <a:lstStyle/>
                              <a:p>
                                <a:endParaRPr lang="en-US"/>
                              </a:p>
                            </p:txBody>
                          </p:sp>
                        </p:grpSp>
                      </p:grpSp>
                    </p:grpSp>
                    <p:grpSp>
                      <p:nvGrpSpPr>
                        <p:cNvPr id="65338" name="Group 1229"/>
                        <p:cNvGrpSpPr>
                          <a:grpSpLocks/>
                        </p:cNvGrpSpPr>
                        <p:nvPr/>
                      </p:nvGrpSpPr>
                      <p:grpSpPr bwMode="auto">
                        <a:xfrm>
                          <a:off x="2515" y="1448"/>
                          <a:ext cx="44" cy="26"/>
                          <a:chOff x="2515" y="1448"/>
                          <a:chExt cx="44" cy="26"/>
                        </a:xfrm>
                      </p:grpSpPr>
                      <p:grpSp>
                        <p:nvGrpSpPr>
                          <p:cNvPr id="65339" name="Group 1221"/>
                          <p:cNvGrpSpPr>
                            <a:grpSpLocks/>
                          </p:cNvGrpSpPr>
                          <p:nvPr/>
                        </p:nvGrpSpPr>
                        <p:grpSpPr bwMode="auto">
                          <a:xfrm>
                            <a:off x="2515" y="1448"/>
                            <a:ext cx="21" cy="26"/>
                            <a:chOff x="2515" y="1448"/>
                            <a:chExt cx="21" cy="26"/>
                          </a:xfrm>
                        </p:grpSpPr>
                        <p:grpSp>
                          <p:nvGrpSpPr>
                            <p:cNvPr id="65342" name="Group 1217"/>
                            <p:cNvGrpSpPr>
                              <a:grpSpLocks/>
                            </p:cNvGrpSpPr>
                            <p:nvPr/>
                          </p:nvGrpSpPr>
                          <p:grpSpPr bwMode="auto">
                            <a:xfrm>
                              <a:off x="2515" y="1448"/>
                              <a:ext cx="9" cy="26"/>
                              <a:chOff x="2515" y="1448"/>
                              <a:chExt cx="9" cy="26"/>
                            </a:xfrm>
                          </p:grpSpPr>
                          <p:sp>
                            <p:nvSpPr>
                              <p:cNvPr id="65727" name="Rectangle 1215"/>
                              <p:cNvSpPr>
                                <a:spLocks noChangeArrowheads="1"/>
                              </p:cNvSpPr>
                              <p:nvPr/>
                            </p:nvSpPr>
                            <p:spPr bwMode="auto">
                              <a:xfrm>
                                <a:off x="2515" y="1448"/>
                                <a:ext cx="3" cy="26"/>
                              </a:xfrm>
                              <a:prstGeom prst="rect">
                                <a:avLst/>
                              </a:prstGeom>
                              <a:solidFill>
                                <a:srgbClr val="000000"/>
                              </a:solidFill>
                              <a:ln w="9525">
                                <a:noFill/>
                                <a:miter lim="800000"/>
                                <a:headEnd/>
                                <a:tailEnd/>
                              </a:ln>
                            </p:spPr>
                            <p:txBody>
                              <a:bodyPr/>
                              <a:lstStyle/>
                              <a:p>
                                <a:endParaRPr lang="en-US"/>
                              </a:p>
                            </p:txBody>
                          </p:sp>
                          <p:sp>
                            <p:nvSpPr>
                              <p:cNvPr id="65728" name="Rectangle 1216"/>
                              <p:cNvSpPr>
                                <a:spLocks noChangeArrowheads="1"/>
                              </p:cNvSpPr>
                              <p:nvPr/>
                            </p:nvSpPr>
                            <p:spPr bwMode="auto">
                              <a:xfrm>
                                <a:off x="2521" y="1448"/>
                                <a:ext cx="3" cy="26"/>
                              </a:xfrm>
                              <a:prstGeom prst="rect">
                                <a:avLst/>
                              </a:prstGeom>
                              <a:solidFill>
                                <a:srgbClr val="000000"/>
                              </a:solidFill>
                              <a:ln w="9525">
                                <a:noFill/>
                                <a:miter lim="800000"/>
                                <a:headEnd/>
                                <a:tailEnd/>
                              </a:ln>
                            </p:spPr>
                            <p:txBody>
                              <a:bodyPr/>
                              <a:lstStyle/>
                              <a:p>
                                <a:endParaRPr lang="en-US"/>
                              </a:p>
                            </p:txBody>
                          </p:sp>
                        </p:grpSp>
                        <p:grpSp>
                          <p:nvGrpSpPr>
                            <p:cNvPr id="65345" name="Group 1220"/>
                            <p:cNvGrpSpPr>
                              <a:grpSpLocks/>
                            </p:cNvGrpSpPr>
                            <p:nvPr/>
                          </p:nvGrpSpPr>
                          <p:grpSpPr bwMode="auto">
                            <a:xfrm>
                              <a:off x="2527" y="1448"/>
                              <a:ext cx="9" cy="26"/>
                              <a:chOff x="2527" y="1448"/>
                              <a:chExt cx="9" cy="26"/>
                            </a:xfrm>
                          </p:grpSpPr>
                          <p:sp>
                            <p:nvSpPr>
                              <p:cNvPr id="65730" name="Rectangle 1218"/>
                              <p:cNvSpPr>
                                <a:spLocks noChangeArrowheads="1"/>
                              </p:cNvSpPr>
                              <p:nvPr/>
                            </p:nvSpPr>
                            <p:spPr bwMode="auto">
                              <a:xfrm>
                                <a:off x="2527" y="1448"/>
                                <a:ext cx="3" cy="26"/>
                              </a:xfrm>
                              <a:prstGeom prst="rect">
                                <a:avLst/>
                              </a:prstGeom>
                              <a:solidFill>
                                <a:srgbClr val="000000"/>
                              </a:solidFill>
                              <a:ln w="9525">
                                <a:noFill/>
                                <a:miter lim="800000"/>
                                <a:headEnd/>
                                <a:tailEnd/>
                              </a:ln>
                            </p:spPr>
                            <p:txBody>
                              <a:bodyPr/>
                              <a:lstStyle/>
                              <a:p>
                                <a:endParaRPr lang="en-US"/>
                              </a:p>
                            </p:txBody>
                          </p:sp>
                          <p:sp>
                            <p:nvSpPr>
                              <p:cNvPr id="65731" name="Rectangle 1219"/>
                              <p:cNvSpPr>
                                <a:spLocks noChangeArrowheads="1"/>
                              </p:cNvSpPr>
                              <p:nvPr/>
                            </p:nvSpPr>
                            <p:spPr bwMode="auto">
                              <a:xfrm>
                                <a:off x="2533" y="1448"/>
                                <a:ext cx="3" cy="26"/>
                              </a:xfrm>
                              <a:prstGeom prst="rect">
                                <a:avLst/>
                              </a:prstGeom>
                              <a:solidFill>
                                <a:srgbClr val="000000"/>
                              </a:solidFill>
                              <a:ln w="9525">
                                <a:noFill/>
                                <a:miter lim="800000"/>
                                <a:headEnd/>
                                <a:tailEnd/>
                              </a:ln>
                            </p:spPr>
                            <p:txBody>
                              <a:bodyPr/>
                              <a:lstStyle/>
                              <a:p>
                                <a:endParaRPr lang="en-US"/>
                              </a:p>
                            </p:txBody>
                          </p:sp>
                        </p:grpSp>
                      </p:grpSp>
                      <p:grpSp>
                        <p:nvGrpSpPr>
                          <p:cNvPr id="65346" name="Group 1228"/>
                          <p:cNvGrpSpPr>
                            <a:grpSpLocks/>
                          </p:cNvGrpSpPr>
                          <p:nvPr/>
                        </p:nvGrpSpPr>
                        <p:grpSpPr bwMode="auto">
                          <a:xfrm>
                            <a:off x="2539" y="1448"/>
                            <a:ext cx="20" cy="26"/>
                            <a:chOff x="2539" y="1448"/>
                            <a:chExt cx="20" cy="26"/>
                          </a:xfrm>
                        </p:grpSpPr>
                        <p:grpSp>
                          <p:nvGrpSpPr>
                            <p:cNvPr id="65347" name="Group 1224"/>
                            <p:cNvGrpSpPr>
                              <a:grpSpLocks/>
                            </p:cNvGrpSpPr>
                            <p:nvPr/>
                          </p:nvGrpSpPr>
                          <p:grpSpPr bwMode="auto">
                            <a:xfrm>
                              <a:off x="2539" y="1448"/>
                              <a:ext cx="9" cy="26"/>
                              <a:chOff x="2539" y="1448"/>
                              <a:chExt cx="9" cy="26"/>
                            </a:xfrm>
                          </p:grpSpPr>
                          <p:sp>
                            <p:nvSpPr>
                              <p:cNvPr id="65734" name="Rectangle 1222"/>
                              <p:cNvSpPr>
                                <a:spLocks noChangeArrowheads="1"/>
                              </p:cNvSpPr>
                              <p:nvPr/>
                            </p:nvSpPr>
                            <p:spPr bwMode="auto">
                              <a:xfrm>
                                <a:off x="2539" y="1448"/>
                                <a:ext cx="3" cy="26"/>
                              </a:xfrm>
                              <a:prstGeom prst="rect">
                                <a:avLst/>
                              </a:prstGeom>
                              <a:solidFill>
                                <a:srgbClr val="000000"/>
                              </a:solidFill>
                              <a:ln w="9525">
                                <a:noFill/>
                                <a:miter lim="800000"/>
                                <a:headEnd/>
                                <a:tailEnd/>
                              </a:ln>
                            </p:spPr>
                            <p:txBody>
                              <a:bodyPr/>
                              <a:lstStyle/>
                              <a:p>
                                <a:endParaRPr lang="en-US"/>
                              </a:p>
                            </p:txBody>
                          </p:sp>
                          <p:sp>
                            <p:nvSpPr>
                              <p:cNvPr id="65735" name="Rectangle 1223"/>
                              <p:cNvSpPr>
                                <a:spLocks noChangeArrowheads="1"/>
                              </p:cNvSpPr>
                              <p:nvPr/>
                            </p:nvSpPr>
                            <p:spPr bwMode="auto">
                              <a:xfrm>
                                <a:off x="2545" y="1448"/>
                                <a:ext cx="3" cy="26"/>
                              </a:xfrm>
                              <a:prstGeom prst="rect">
                                <a:avLst/>
                              </a:prstGeom>
                              <a:solidFill>
                                <a:srgbClr val="000000"/>
                              </a:solidFill>
                              <a:ln w="9525">
                                <a:noFill/>
                                <a:miter lim="800000"/>
                                <a:headEnd/>
                                <a:tailEnd/>
                              </a:ln>
                            </p:spPr>
                            <p:txBody>
                              <a:bodyPr/>
                              <a:lstStyle/>
                              <a:p>
                                <a:endParaRPr lang="en-US"/>
                              </a:p>
                            </p:txBody>
                          </p:sp>
                        </p:grpSp>
                        <p:grpSp>
                          <p:nvGrpSpPr>
                            <p:cNvPr id="65348" name="Group 1227"/>
                            <p:cNvGrpSpPr>
                              <a:grpSpLocks/>
                            </p:cNvGrpSpPr>
                            <p:nvPr/>
                          </p:nvGrpSpPr>
                          <p:grpSpPr bwMode="auto">
                            <a:xfrm>
                              <a:off x="2550" y="1448"/>
                              <a:ext cx="9" cy="26"/>
                              <a:chOff x="2550" y="1448"/>
                              <a:chExt cx="9" cy="26"/>
                            </a:xfrm>
                          </p:grpSpPr>
                          <p:sp>
                            <p:nvSpPr>
                              <p:cNvPr id="65737" name="Rectangle 1225"/>
                              <p:cNvSpPr>
                                <a:spLocks noChangeArrowheads="1"/>
                              </p:cNvSpPr>
                              <p:nvPr/>
                            </p:nvSpPr>
                            <p:spPr bwMode="auto">
                              <a:xfrm>
                                <a:off x="2550" y="1448"/>
                                <a:ext cx="3" cy="26"/>
                              </a:xfrm>
                              <a:prstGeom prst="rect">
                                <a:avLst/>
                              </a:prstGeom>
                              <a:solidFill>
                                <a:srgbClr val="000000"/>
                              </a:solidFill>
                              <a:ln w="9525">
                                <a:noFill/>
                                <a:miter lim="800000"/>
                                <a:headEnd/>
                                <a:tailEnd/>
                              </a:ln>
                            </p:spPr>
                            <p:txBody>
                              <a:bodyPr/>
                              <a:lstStyle/>
                              <a:p>
                                <a:endParaRPr lang="en-US"/>
                              </a:p>
                            </p:txBody>
                          </p:sp>
                          <p:sp>
                            <p:nvSpPr>
                              <p:cNvPr id="65738" name="Rectangle 1226"/>
                              <p:cNvSpPr>
                                <a:spLocks noChangeArrowheads="1"/>
                              </p:cNvSpPr>
                              <p:nvPr/>
                            </p:nvSpPr>
                            <p:spPr bwMode="auto">
                              <a:xfrm>
                                <a:off x="2556" y="1448"/>
                                <a:ext cx="3" cy="26"/>
                              </a:xfrm>
                              <a:prstGeom prst="rect">
                                <a:avLst/>
                              </a:prstGeom>
                              <a:solidFill>
                                <a:srgbClr val="000000"/>
                              </a:solidFill>
                              <a:ln w="9525">
                                <a:noFill/>
                                <a:miter lim="800000"/>
                                <a:headEnd/>
                                <a:tailEnd/>
                              </a:ln>
                            </p:spPr>
                            <p:txBody>
                              <a:bodyPr/>
                              <a:lstStyle/>
                              <a:p>
                                <a:endParaRPr lang="en-US"/>
                              </a:p>
                            </p:txBody>
                          </p:sp>
                        </p:grpSp>
                      </p:grpSp>
                    </p:grpSp>
                  </p:grpSp>
                  <p:grpSp>
                    <p:nvGrpSpPr>
                      <p:cNvPr id="65350" name="Group 1261"/>
                      <p:cNvGrpSpPr>
                        <a:grpSpLocks/>
                      </p:cNvGrpSpPr>
                      <p:nvPr/>
                    </p:nvGrpSpPr>
                    <p:grpSpPr bwMode="auto">
                      <a:xfrm>
                        <a:off x="2562" y="1448"/>
                        <a:ext cx="91" cy="26"/>
                        <a:chOff x="2562" y="1448"/>
                        <a:chExt cx="91" cy="26"/>
                      </a:xfrm>
                    </p:grpSpPr>
                    <p:grpSp>
                      <p:nvGrpSpPr>
                        <p:cNvPr id="65354" name="Group 1245"/>
                        <p:cNvGrpSpPr>
                          <a:grpSpLocks/>
                        </p:cNvGrpSpPr>
                        <p:nvPr/>
                      </p:nvGrpSpPr>
                      <p:grpSpPr bwMode="auto">
                        <a:xfrm>
                          <a:off x="2562" y="1448"/>
                          <a:ext cx="44" cy="26"/>
                          <a:chOff x="2562" y="1448"/>
                          <a:chExt cx="44" cy="26"/>
                        </a:xfrm>
                      </p:grpSpPr>
                      <p:grpSp>
                        <p:nvGrpSpPr>
                          <p:cNvPr id="65361" name="Group 1237"/>
                          <p:cNvGrpSpPr>
                            <a:grpSpLocks/>
                          </p:cNvGrpSpPr>
                          <p:nvPr/>
                        </p:nvGrpSpPr>
                        <p:grpSpPr bwMode="auto">
                          <a:xfrm>
                            <a:off x="2562" y="1448"/>
                            <a:ext cx="21" cy="26"/>
                            <a:chOff x="2562" y="1448"/>
                            <a:chExt cx="21" cy="26"/>
                          </a:xfrm>
                        </p:grpSpPr>
                        <p:grpSp>
                          <p:nvGrpSpPr>
                            <p:cNvPr id="65366" name="Group 1233"/>
                            <p:cNvGrpSpPr>
                              <a:grpSpLocks/>
                            </p:cNvGrpSpPr>
                            <p:nvPr/>
                          </p:nvGrpSpPr>
                          <p:grpSpPr bwMode="auto">
                            <a:xfrm>
                              <a:off x="2562" y="1448"/>
                              <a:ext cx="9" cy="26"/>
                              <a:chOff x="2562" y="1448"/>
                              <a:chExt cx="9" cy="26"/>
                            </a:xfrm>
                          </p:grpSpPr>
                          <p:sp>
                            <p:nvSpPr>
                              <p:cNvPr id="65743" name="Rectangle 1231"/>
                              <p:cNvSpPr>
                                <a:spLocks noChangeArrowheads="1"/>
                              </p:cNvSpPr>
                              <p:nvPr/>
                            </p:nvSpPr>
                            <p:spPr bwMode="auto">
                              <a:xfrm>
                                <a:off x="2562" y="1448"/>
                                <a:ext cx="3" cy="26"/>
                              </a:xfrm>
                              <a:prstGeom prst="rect">
                                <a:avLst/>
                              </a:prstGeom>
                              <a:solidFill>
                                <a:srgbClr val="000000"/>
                              </a:solidFill>
                              <a:ln w="9525">
                                <a:noFill/>
                                <a:miter lim="800000"/>
                                <a:headEnd/>
                                <a:tailEnd/>
                              </a:ln>
                            </p:spPr>
                            <p:txBody>
                              <a:bodyPr/>
                              <a:lstStyle/>
                              <a:p>
                                <a:endParaRPr lang="en-US"/>
                              </a:p>
                            </p:txBody>
                          </p:sp>
                          <p:sp>
                            <p:nvSpPr>
                              <p:cNvPr id="65744" name="Rectangle 1232"/>
                              <p:cNvSpPr>
                                <a:spLocks noChangeArrowheads="1"/>
                              </p:cNvSpPr>
                              <p:nvPr/>
                            </p:nvSpPr>
                            <p:spPr bwMode="auto">
                              <a:xfrm>
                                <a:off x="2568" y="1448"/>
                                <a:ext cx="3" cy="26"/>
                              </a:xfrm>
                              <a:prstGeom prst="rect">
                                <a:avLst/>
                              </a:prstGeom>
                              <a:solidFill>
                                <a:srgbClr val="000000"/>
                              </a:solidFill>
                              <a:ln w="9525">
                                <a:noFill/>
                                <a:miter lim="800000"/>
                                <a:headEnd/>
                                <a:tailEnd/>
                              </a:ln>
                            </p:spPr>
                            <p:txBody>
                              <a:bodyPr/>
                              <a:lstStyle/>
                              <a:p>
                                <a:endParaRPr lang="en-US"/>
                              </a:p>
                            </p:txBody>
                          </p:sp>
                        </p:grpSp>
                        <p:grpSp>
                          <p:nvGrpSpPr>
                            <p:cNvPr id="65370" name="Group 1236"/>
                            <p:cNvGrpSpPr>
                              <a:grpSpLocks/>
                            </p:cNvGrpSpPr>
                            <p:nvPr/>
                          </p:nvGrpSpPr>
                          <p:grpSpPr bwMode="auto">
                            <a:xfrm>
                              <a:off x="2574" y="1448"/>
                              <a:ext cx="9" cy="26"/>
                              <a:chOff x="2574" y="1448"/>
                              <a:chExt cx="9" cy="26"/>
                            </a:xfrm>
                          </p:grpSpPr>
                          <p:sp>
                            <p:nvSpPr>
                              <p:cNvPr id="65746" name="Rectangle 1234"/>
                              <p:cNvSpPr>
                                <a:spLocks noChangeArrowheads="1"/>
                              </p:cNvSpPr>
                              <p:nvPr/>
                            </p:nvSpPr>
                            <p:spPr bwMode="auto">
                              <a:xfrm>
                                <a:off x="2574" y="1448"/>
                                <a:ext cx="3" cy="26"/>
                              </a:xfrm>
                              <a:prstGeom prst="rect">
                                <a:avLst/>
                              </a:prstGeom>
                              <a:solidFill>
                                <a:srgbClr val="000000"/>
                              </a:solidFill>
                              <a:ln w="9525">
                                <a:noFill/>
                                <a:miter lim="800000"/>
                                <a:headEnd/>
                                <a:tailEnd/>
                              </a:ln>
                            </p:spPr>
                            <p:txBody>
                              <a:bodyPr/>
                              <a:lstStyle/>
                              <a:p>
                                <a:endParaRPr lang="en-US"/>
                              </a:p>
                            </p:txBody>
                          </p:sp>
                          <p:sp>
                            <p:nvSpPr>
                              <p:cNvPr id="65747" name="Rectangle 1235"/>
                              <p:cNvSpPr>
                                <a:spLocks noChangeArrowheads="1"/>
                              </p:cNvSpPr>
                              <p:nvPr/>
                            </p:nvSpPr>
                            <p:spPr bwMode="auto">
                              <a:xfrm>
                                <a:off x="2580" y="1448"/>
                                <a:ext cx="3" cy="26"/>
                              </a:xfrm>
                              <a:prstGeom prst="rect">
                                <a:avLst/>
                              </a:prstGeom>
                              <a:solidFill>
                                <a:srgbClr val="000000"/>
                              </a:solidFill>
                              <a:ln w="9525">
                                <a:noFill/>
                                <a:miter lim="800000"/>
                                <a:headEnd/>
                                <a:tailEnd/>
                              </a:ln>
                            </p:spPr>
                            <p:txBody>
                              <a:bodyPr/>
                              <a:lstStyle/>
                              <a:p>
                                <a:endParaRPr lang="en-US"/>
                              </a:p>
                            </p:txBody>
                          </p:sp>
                        </p:grpSp>
                      </p:grpSp>
                      <p:grpSp>
                        <p:nvGrpSpPr>
                          <p:cNvPr id="65377" name="Group 1244"/>
                          <p:cNvGrpSpPr>
                            <a:grpSpLocks/>
                          </p:cNvGrpSpPr>
                          <p:nvPr/>
                        </p:nvGrpSpPr>
                        <p:grpSpPr bwMode="auto">
                          <a:xfrm>
                            <a:off x="2586" y="1448"/>
                            <a:ext cx="20" cy="26"/>
                            <a:chOff x="2586" y="1448"/>
                            <a:chExt cx="20" cy="26"/>
                          </a:xfrm>
                        </p:grpSpPr>
                        <p:grpSp>
                          <p:nvGrpSpPr>
                            <p:cNvPr id="65381" name="Group 1240"/>
                            <p:cNvGrpSpPr>
                              <a:grpSpLocks/>
                            </p:cNvGrpSpPr>
                            <p:nvPr/>
                          </p:nvGrpSpPr>
                          <p:grpSpPr bwMode="auto">
                            <a:xfrm>
                              <a:off x="2586" y="1448"/>
                              <a:ext cx="9" cy="26"/>
                              <a:chOff x="2586" y="1448"/>
                              <a:chExt cx="9" cy="26"/>
                            </a:xfrm>
                          </p:grpSpPr>
                          <p:sp>
                            <p:nvSpPr>
                              <p:cNvPr id="65750" name="Rectangle 1238"/>
                              <p:cNvSpPr>
                                <a:spLocks noChangeArrowheads="1"/>
                              </p:cNvSpPr>
                              <p:nvPr/>
                            </p:nvSpPr>
                            <p:spPr bwMode="auto">
                              <a:xfrm>
                                <a:off x="2586" y="1448"/>
                                <a:ext cx="3" cy="26"/>
                              </a:xfrm>
                              <a:prstGeom prst="rect">
                                <a:avLst/>
                              </a:prstGeom>
                              <a:solidFill>
                                <a:srgbClr val="000000"/>
                              </a:solidFill>
                              <a:ln w="9525">
                                <a:noFill/>
                                <a:miter lim="800000"/>
                                <a:headEnd/>
                                <a:tailEnd/>
                              </a:ln>
                            </p:spPr>
                            <p:txBody>
                              <a:bodyPr/>
                              <a:lstStyle/>
                              <a:p>
                                <a:endParaRPr lang="en-US"/>
                              </a:p>
                            </p:txBody>
                          </p:sp>
                          <p:sp>
                            <p:nvSpPr>
                              <p:cNvPr id="65751" name="Rectangle 1239"/>
                              <p:cNvSpPr>
                                <a:spLocks noChangeArrowheads="1"/>
                              </p:cNvSpPr>
                              <p:nvPr/>
                            </p:nvSpPr>
                            <p:spPr bwMode="auto">
                              <a:xfrm>
                                <a:off x="2592" y="1448"/>
                                <a:ext cx="3" cy="26"/>
                              </a:xfrm>
                              <a:prstGeom prst="rect">
                                <a:avLst/>
                              </a:prstGeom>
                              <a:solidFill>
                                <a:srgbClr val="000000"/>
                              </a:solidFill>
                              <a:ln w="9525">
                                <a:noFill/>
                                <a:miter lim="800000"/>
                                <a:headEnd/>
                                <a:tailEnd/>
                              </a:ln>
                            </p:spPr>
                            <p:txBody>
                              <a:bodyPr/>
                              <a:lstStyle/>
                              <a:p>
                                <a:endParaRPr lang="en-US"/>
                              </a:p>
                            </p:txBody>
                          </p:sp>
                        </p:grpSp>
                        <p:grpSp>
                          <p:nvGrpSpPr>
                            <p:cNvPr id="65388" name="Group 1243"/>
                            <p:cNvGrpSpPr>
                              <a:grpSpLocks/>
                            </p:cNvGrpSpPr>
                            <p:nvPr/>
                          </p:nvGrpSpPr>
                          <p:grpSpPr bwMode="auto">
                            <a:xfrm>
                              <a:off x="2597" y="1448"/>
                              <a:ext cx="9" cy="26"/>
                              <a:chOff x="2597" y="1448"/>
                              <a:chExt cx="9" cy="26"/>
                            </a:xfrm>
                          </p:grpSpPr>
                          <p:sp>
                            <p:nvSpPr>
                              <p:cNvPr id="65753" name="Rectangle 1241"/>
                              <p:cNvSpPr>
                                <a:spLocks noChangeArrowheads="1"/>
                              </p:cNvSpPr>
                              <p:nvPr/>
                            </p:nvSpPr>
                            <p:spPr bwMode="auto">
                              <a:xfrm>
                                <a:off x="2597" y="1448"/>
                                <a:ext cx="4" cy="26"/>
                              </a:xfrm>
                              <a:prstGeom prst="rect">
                                <a:avLst/>
                              </a:prstGeom>
                              <a:solidFill>
                                <a:srgbClr val="000000"/>
                              </a:solidFill>
                              <a:ln w="9525">
                                <a:noFill/>
                                <a:miter lim="800000"/>
                                <a:headEnd/>
                                <a:tailEnd/>
                              </a:ln>
                            </p:spPr>
                            <p:txBody>
                              <a:bodyPr/>
                              <a:lstStyle/>
                              <a:p>
                                <a:endParaRPr lang="en-US"/>
                              </a:p>
                            </p:txBody>
                          </p:sp>
                          <p:sp>
                            <p:nvSpPr>
                              <p:cNvPr id="65754" name="Rectangle 1242"/>
                              <p:cNvSpPr>
                                <a:spLocks noChangeArrowheads="1"/>
                              </p:cNvSpPr>
                              <p:nvPr/>
                            </p:nvSpPr>
                            <p:spPr bwMode="auto">
                              <a:xfrm>
                                <a:off x="2603" y="1448"/>
                                <a:ext cx="3" cy="26"/>
                              </a:xfrm>
                              <a:prstGeom prst="rect">
                                <a:avLst/>
                              </a:prstGeom>
                              <a:solidFill>
                                <a:srgbClr val="000000"/>
                              </a:solidFill>
                              <a:ln w="9525">
                                <a:noFill/>
                                <a:miter lim="800000"/>
                                <a:headEnd/>
                                <a:tailEnd/>
                              </a:ln>
                            </p:spPr>
                            <p:txBody>
                              <a:bodyPr/>
                              <a:lstStyle/>
                              <a:p>
                                <a:endParaRPr lang="en-US"/>
                              </a:p>
                            </p:txBody>
                          </p:sp>
                        </p:grpSp>
                      </p:grpSp>
                    </p:grpSp>
                    <p:grpSp>
                      <p:nvGrpSpPr>
                        <p:cNvPr id="65389" name="Group 1260"/>
                        <p:cNvGrpSpPr>
                          <a:grpSpLocks/>
                        </p:cNvGrpSpPr>
                        <p:nvPr/>
                      </p:nvGrpSpPr>
                      <p:grpSpPr bwMode="auto">
                        <a:xfrm>
                          <a:off x="2609" y="1448"/>
                          <a:ext cx="44" cy="26"/>
                          <a:chOff x="2609" y="1448"/>
                          <a:chExt cx="44" cy="26"/>
                        </a:xfrm>
                      </p:grpSpPr>
                      <p:grpSp>
                        <p:nvGrpSpPr>
                          <p:cNvPr id="65390" name="Group 1252"/>
                          <p:cNvGrpSpPr>
                            <a:grpSpLocks/>
                          </p:cNvGrpSpPr>
                          <p:nvPr/>
                        </p:nvGrpSpPr>
                        <p:grpSpPr bwMode="auto">
                          <a:xfrm>
                            <a:off x="2609" y="1448"/>
                            <a:ext cx="21" cy="26"/>
                            <a:chOff x="2609" y="1448"/>
                            <a:chExt cx="21" cy="26"/>
                          </a:xfrm>
                        </p:grpSpPr>
                        <p:grpSp>
                          <p:nvGrpSpPr>
                            <p:cNvPr id="65393" name="Group 1248"/>
                            <p:cNvGrpSpPr>
                              <a:grpSpLocks/>
                            </p:cNvGrpSpPr>
                            <p:nvPr/>
                          </p:nvGrpSpPr>
                          <p:grpSpPr bwMode="auto">
                            <a:xfrm>
                              <a:off x="2609" y="1448"/>
                              <a:ext cx="9" cy="26"/>
                              <a:chOff x="2609" y="1448"/>
                              <a:chExt cx="9" cy="26"/>
                            </a:xfrm>
                          </p:grpSpPr>
                          <p:sp>
                            <p:nvSpPr>
                              <p:cNvPr id="65758" name="Rectangle 1246"/>
                              <p:cNvSpPr>
                                <a:spLocks noChangeArrowheads="1"/>
                              </p:cNvSpPr>
                              <p:nvPr/>
                            </p:nvSpPr>
                            <p:spPr bwMode="auto">
                              <a:xfrm>
                                <a:off x="2609" y="1448"/>
                                <a:ext cx="3" cy="26"/>
                              </a:xfrm>
                              <a:prstGeom prst="rect">
                                <a:avLst/>
                              </a:prstGeom>
                              <a:solidFill>
                                <a:srgbClr val="000000"/>
                              </a:solidFill>
                              <a:ln w="9525">
                                <a:noFill/>
                                <a:miter lim="800000"/>
                                <a:headEnd/>
                                <a:tailEnd/>
                              </a:ln>
                            </p:spPr>
                            <p:txBody>
                              <a:bodyPr/>
                              <a:lstStyle/>
                              <a:p>
                                <a:endParaRPr lang="en-US"/>
                              </a:p>
                            </p:txBody>
                          </p:sp>
                          <p:sp>
                            <p:nvSpPr>
                              <p:cNvPr id="65759" name="Rectangle 1247"/>
                              <p:cNvSpPr>
                                <a:spLocks noChangeArrowheads="1"/>
                              </p:cNvSpPr>
                              <p:nvPr/>
                            </p:nvSpPr>
                            <p:spPr bwMode="auto">
                              <a:xfrm>
                                <a:off x="2615" y="1448"/>
                                <a:ext cx="3" cy="26"/>
                              </a:xfrm>
                              <a:prstGeom prst="rect">
                                <a:avLst/>
                              </a:prstGeom>
                              <a:solidFill>
                                <a:srgbClr val="000000"/>
                              </a:solidFill>
                              <a:ln w="9525">
                                <a:noFill/>
                                <a:miter lim="800000"/>
                                <a:headEnd/>
                                <a:tailEnd/>
                              </a:ln>
                            </p:spPr>
                            <p:txBody>
                              <a:bodyPr/>
                              <a:lstStyle/>
                              <a:p>
                                <a:endParaRPr lang="en-US"/>
                              </a:p>
                            </p:txBody>
                          </p:sp>
                        </p:grpSp>
                        <p:grpSp>
                          <p:nvGrpSpPr>
                            <p:cNvPr id="65395" name="Group 1251"/>
                            <p:cNvGrpSpPr>
                              <a:grpSpLocks/>
                            </p:cNvGrpSpPr>
                            <p:nvPr/>
                          </p:nvGrpSpPr>
                          <p:grpSpPr bwMode="auto">
                            <a:xfrm>
                              <a:off x="2621" y="1448"/>
                              <a:ext cx="9" cy="26"/>
                              <a:chOff x="2621" y="1448"/>
                              <a:chExt cx="9" cy="26"/>
                            </a:xfrm>
                          </p:grpSpPr>
                          <p:sp>
                            <p:nvSpPr>
                              <p:cNvPr id="65761" name="Rectangle 1249"/>
                              <p:cNvSpPr>
                                <a:spLocks noChangeArrowheads="1"/>
                              </p:cNvSpPr>
                              <p:nvPr/>
                            </p:nvSpPr>
                            <p:spPr bwMode="auto">
                              <a:xfrm>
                                <a:off x="2621" y="1448"/>
                                <a:ext cx="3" cy="26"/>
                              </a:xfrm>
                              <a:prstGeom prst="rect">
                                <a:avLst/>
                              </a:prstGeom>
                              <a:solidFill>
                                <a:srgbClr val="000000"/>
                              </a:solidFill>
                              <a:ln w="9525">
                                <a:noFill/>
                                <a:miter lim="800000"/>
                                <a:headEnd/>
                                <a:tailEnd/>
                              </a:ln>
                            </p:spPr>
                            <p:txBody>
                              <a:bodyPr/>
                              <a:lstStyle/>
                              <a:p>
                                <a:endParaRPr lang="en-US"/>
                              </a:p>
                            </p:txBody>
                          </p:sp>
                          <p:sp>
                            <p:nvSpPr>
                              <p:cNvPr id="65762" name="Rectangle 1250"/>
                              <p:cNvSpPr>
                                <a:spLocks noChangeArrowheads="1"/>
                              </p:cNvSpPr>
                              <p:nvPr/>
                            </p:nvSpPr>
                            <p:spPr bwMode="auto">
                              <a:xfrm>
                                <a:off x="2627" y="1448"/>
                                <a:ext cx="3" cy="26"/>
                              </a:xfrm>
                              <a:prstGeom prst="rect">
                                <a:avLst/>
                              </a:prstGeom>
                              <a:solidFill>
                                <a:srgbClr val="000000"/>
                              </a:solidFill>
                              <a:ln w="9525">
                                <a:noFill/>
                                <a:miter lim="800000"/>
                                <a:headEnd/>
                                <a:tailEnd/>
                              </a:ln>
                            </p:spPr>
                            <p:txBody>
                              <a:bodyPr/>
                              <a:lstStyle/>
                              <a:p>
                                <a:endParaRPr lang="en-US"/>
                              </a:p>
                            </p:txBody>
                          </p:sp>
                        </p:grpSp>
                      </p:grpSp>
                      <p:grpSp>
                        <p:nvGrpSpPr>
                          <p:cNvPr id="65399" name="Group 1259"/>
                          <p:cNvGrpSpPr>
                            <a:grpSpLocks/>
                          </p:cNvGrpSpPr>
                          <p:nvPr/>
                        </p:nvGrpSpPr>
                        <p:grpSpPr bwMode="auto">
                          <a:xfrm>
                            <a:off x="2633" y="1448"/>
                            <a:ext cx="20" cy="26"/>
                            <a:chOff x="2633" y="1448"/>
                            <a:chExt cx="20" cy="26"/>
                          </a:xfrm>
                        </p:grpSpPr>
                        <p:grpSp>
                          <p:nvGrpSpPr>
                            <p:cNvPr id="65401" name="Group 1255"/>
                            <p:cNvGrpSpPr>
                              <a:grpSpLocks/>
                            </p:cNvGrpSpPr>
                            <p:nvPr/>
                          </p:nvGrpSpPr>
                          <p:grpSpPr bwMode="auto">
                            <a:xfrm>
                              <a:off x="2633" y="1448"/>
                              <a:ext cx="9" cy="26"/>
                              <a:chOff x="2633" y="1448"/>
                              <a:chExt cx="9" cy="26"/>
                            </a:xfrm>
                          </p:grpSpPr>
                          <p:sp>
                            <p:nvSpPr>
                              <p:cNvPr id="65765" name="Rectangle 1253"/>
                              <p:cNvSpPr>
                                <a:spLocks noChangeArrowheads="1"/>
                              </p:cNvSpPr>
                              <p:nvPr/>
                            </p:nvSpPr>
                            <p:spPr bwMode="auto">
                              <a:xfrm>
                                <a:off x="2633" y="1448"/>
                                <a:ext cx="3" cy="26"/>
                              </a:xfrm>
                              <a:prstGeom prst="rect">
                                <a:avLst/>
                              </a:prstGeom>
                              <a:solidFill>
                                <a:srgbClr val="000000"/>
                              </a:solidFill>
                              <a:ln w="9525">
                                <a:noFill/>
                                <a:miter lim="800000"/>
                                <a:headEnd/>
                                <a:tailEnd/>
                              </a:ln>
                            </p:spPr>
                            <p:txBody>
                              <a:bodyPr/>
                              <a:lstStyle/>
                              <a:p>
                                <a:endParaRPr lang="en-US"/>
                              </a:p>
                            </p:txBody>
                          </p:sp>
                          <p:sp>
                            <p:nvSpPr>
                              <p:cNvPr id="65766" name="Rectangle 1254"/>
                              <p:cNvSpPr>
                                <a:spLocks noChangeArrowheads="1"/>
                              </p:cNvSpPr>
                              <p:nvPr/>
                            </p:nvSpPr>
                            <p:spPr bwMode="auto">
                              <a:xfrm>
                                <a:off x="2639" y="1448"/>
                                <a:ext cx="3" cy="26"/>
                              </a:xfrm>
                              <a:prstGeom prst="rect">
                                <a:avLst/>
                              </a:prstGeom>
                              <a:solidFill>
                                <a:srgbClr val="000000"/>
                              </a:solidFill>
                              <a:ln w="9525">
                                <a:noFill/>
                                <a:miter lim="800000"/>
                                <a:headEnd/>
                                <a:tailEnd/>
                              </a:ln>
                            </p:spPr>
                            <p:txBody>
                              <a:bodyPr/>
                              <a:lstStyle/>
                              <a:p>
                                <a:endParaRPr lang="en-US"/>
                              </a:p>
                            </p:txBody>
                          </p:sp>
                        </p:grpSp>
                        <p:grpSp>
                          <p:nvGrpSpPr>
                            <p:cNvPr id="65402" name="Group 1258"/>
                            <p:cNvGrpSpPr>
                              <a:grpSpLocks/>
                            </p:cNvGrpSpPr>
                            <p:nvPr/>
                          </p:nvGrpSpPr>
                          <p:grpSpPr bwMode="auto">
                            <a:xfrm>
                              <a:off x="2644" y="1448"/>
                              <a:ext cx="9" cy="26"/>
                              <a:chOff x="2644" y="1448"/>
                              <a:chExt cx="9" cy="26"/>
                            </a:xfrm>
                          </p:grpSpPr>
                          <p:sp>
                            <p:nvSpPr>
                              <p:cNvPr id="65768" name="Rectangle 1256"/>
                              <p:cNvSpPr>
                                <a:spLocks noChangeArrowheads="1"/>
                              </p:cNvSpPr>
                              <p:nvPr/>
                            </p:nvSpPr>
                            <p:spPr bwMode="auto">
                              <a:xfrm>
                                <a:off x="2644" y="1448"/>
                                <a:ext cx="4" cy="26"/>
                              </a:xfrm>
                              <a:prstGeom prst="rect">
                                <a:avLst/>
                              </a:prstGeom>
                              <a:solidFill>
                                <a:srgbClr val="000000"/>
                              </a:solidFill>
                              <a:ln w="9525">
                                <a:noFill/>
                                <a:miter lim="800000"/>
                                <a:headEnd/>
                                <a:tailEnd/>
                              </a:ln>
                            </p:spPr>
                            <p:txBody>
                              <a:bodyPr/>
                              <a:lstStyle/>
                              <a:p>
                                <a:endParaRPr lang="en-US"/>
                              </a:p>
                            </p:txBody>
                          </p:sp>
                          <p:sp>
                            <p:nvSpPr>
                              <p:cNvPr id="65769" name="Rectangle 1257"/>
                              <p:cNvSpPr>
                                <a:spLocks noChangeArrowheads="1"/>
                              </p:cNvSpPr>
                              <p:nvPr/>
                            </p:nvSpPr>
                            <p:spPr bwMode="auto">
                              <a:xfrm>
                                <a:off x="2651" y="1448"/>
                                <a:ext cx="2" cy="26"/>
                              </a:xfrm>
                              <a:prstGeom prst="rect">
                                <a:avLst/>
                              </a:prstGeom>
                              <a:solidFill>
                                <a:srgbClr val="000000"/>
                              </a:solidFill>
                              <a:ln w="9525">
                                <a:noFill/>
                                <a:miter lim="800000"/>
                                <a:headEnd/>
                                <a:tailEnd/>
                              </a:ln>
                            </p:spPr>
                            <p:txBody>
                              <a:bodyPr/>
                              <a:lstStyle/>
                              <a:p>
                                <a:endParaRPr lang="en-US"/>
                              </a:p>
                            </p:txBody>
                          </p:sp>
                        </p:grpSp>
                      </p:grpSp>
                    </p:grpSp>
                  </p:grpSp>
                </p:grpSp>
              </p:grpSp>
            </p:grpSp>
            <p:grpSp>
              <p:nvGrpSpPr>
                <p:cNvPr id="65403" name="Group 1269"/>
                <p:cNvGrpSpPr>
                  <a:grpSpLocks/>
                </p:cNvGrpSpPr>
                <p:nvPr/>
              </p:nvGrpSpPr>
              <p:grpSpPr bwMode="auto">
                <a:xfrm>
                  <a:off x="2274" y="1369"/>
                  <a:ext cx="377" cy="61"/>
                  <a:chOff x="2274" y="1369"/>
                  <a:chExt cx="377" cy="61"/>
                </a:xfrm>
              </p:grpSpPr>
              <p:sp>
                <p:nvSpPr>
                  <p:cNvPr id="65777" name="Rectangle 1265"/>
                  <p:cNvSpPr>
                    <a:spLocks noChangeArrowheads="1"/>
                  </p:cNvSpPr>
                  <p:nvPr/>
                </p:nvSpPr>
                <p:spPr bwMode="auto">
                  <a:xfrm>
                    <a:off x="2274" y="1369"/>
                    <a:ext cx="82" cy="61"/>
                  </a:xfrm>
                  <a:prstGeom prst="rect">
                    <a:avLst/>
                  </a:prstGeom>
                  <a:solidFill>
                    <a:srgbClr val="C0C0C0"/>
                  </a:solidFill>
                  <a:ln w="3175">
                    <a:solidFill>
                      <a:srgbClr val="000000"/>
                    </a:solidFill>
                    <a:miter lim="800000"/>
                    <a:headEnd/>
                    <a:tailEnd/>
                  </a:ln>
                </p:spPr>
                <p:txBody>
                  <a:bodyPr/>
                  <a:lstStyle/>
                  <a:p>
                    <a:endParaRPr lang="en-US"/>
                  </a:p>
                </p:txBody>
              </p:sp>
              <p:sp>
                <p:nvSpPr>
                  <p:cNvPr id="65778" name="Rectangle 1266"/>
                  <p:cNvSpPr>
                    <a:spLocks noChangeArrowheads="1"/>
                  </p:cNvSpPr>
                  <p:nvPr/>
                </p:nvSpPr>
                <p:spPr bwMode="auto">
                  <a:xfrm>
                    <a:off x="2356" y="1369"/>
                    <a:ext cx="116" cy="61"/>
                  </a:xfrm>
                  <a:prstGeom prst="rect">
                    <a:avLst/>
                  </a:prstGeom>
                  <a:solidFill>
                    <a:srgbClr val="C0C0C0"/>
                  </a:solidFill>
                  <a:ln w="3175">
                    <a:solidFill>
                      <a:srgbClr val="000000"/>
                    </a:solidFill>
                    <a:miter lim="800000"/>
                    <a:headEnd/>
                    <a:tailEnd/>
                  </a:ln>
                </p:spPr>
                <p:txBody>
                  <a:bodyPr/>
                  <a:lstStyle/>
                  <a:p>
                    <a:endParaRPr lang="en-US"/>
                  </a:p>
                </p:txBody>
              </p:sp>
              <p:sp>
                <p:nvSpPr>
                  <p:cNvPr id="65779" name="Rectangle 1267"/>
                  <p:cNvSpPr>
                    <a:spLocks noChangeArrowheads="1"/>
                  </p:cNvSpPr>
                  <p:nvPr/>
                </p:nvSpPr>
                <p:spPr bwMode="auto">
                  <a:xfrm>
                    <a:off x="2472" y="1369"/>
                    <a:ext cx="125" cy="61"/>
                  </a:xfrm>
                  <a:prstGeom prst="rect">
                    <a:avLst/>
                  </a:prstGeom>
                  <a:solidFill>
                    <a:srgbClr val="C0C0C0"/>
                  </a:solidFill>
                  <a:ln w="3175">
                    <a:solidFill>
                      <a:srgbClr val="000000"/>
                    </a:solidFill>
                    <a:miter lim="800000"/>
                    <a:headEnd/>
                    <a:tailEnd/>
                  </a:ln>
                </p:spPr>
                <p:txBody>
                  <a:bodyPr/>
                  <a:lstStyle/>
                  <a:p>
                    <a:endParaRPr lang="en-US"/>
                  </a:p>
                </p:txBody>
              </p:sp>
              <p:sp>
                <p:nvSpPr>
                  <p:cNvPr id="65780" name="Rectangle 1268"/>
                  <p:cNvSpPr>
                    <a:spLocks noChangeArrowheads="1"/>
                  </p:cNvSpPr>
                  <p:nvPr/>
                </p:nvSpPr>
                <p:spPr bwMode="auto">
                  <a:xfrm>
                    <a:off x="2597" y="1369"/>
                    <a:ext cx="54" cy="61"/>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405" name="Group 1276"/>
              <p:cNvGrpSpPr>
                <a:grpSpLocks/>
              </p:cNvGrpSpPr>
              <p:nvPr/>
            </p:nvGrpSpPr>
            <p:grpSpPr bwMode="auto">
              <a:xfrm>
                <a:off x="2603" y="1376"/>
                <a:ext cx="37" cy="29"/>
                <a:chOff x="2603" y="1376"/>
                <a:chExt cx="37" cy="29"/>
              </a:xfrm>
            </p:grpSpPr>
            <p:sp>
              <p:nvSpPr>
                <p:cNvPr id="65783" name="Rectangle 1271"/>
                <p:cNvSpPr>
                  <a:spLocks noChangeArrowheads="1"/>
                </p:cNvSpPr>
                <p:nvPr/>
              </p:nvSpPr>
              <p:spPr bwMode="auto">
                <a:xfrm>
                  <a:off x="2620" y="1376"/>
                  <a:ext cx="20" cy="29"/>
                </a:xfrm>
                <a:prstGeom prst="rect">
                  <a:avLst/>
                </a:prstGeom>
                <a:solidFill>
                  <a:srgbClr val="000000"/>
                </a:solidFill>
                <a:ln w="3175">
                  <a:solidFill>
                    <a:srgbClr val="000000"/>
                  </a:solidFill>
                  <a:miter lim="800000"/>
                  <a:headEnd/>
                  <a:tailEnd/>
                </a:ln>
              </p:spPr>
              <p:txBody>
                <a:bodyPr/>
                <a:lstStyle/>
                <a:p>
                  <a:endParaRPr lang="en-US"/>
                </a:p>
              </p:txBody>
            </p:sp>
            <p:sp>
              <p:nvSpPr>
                <p:cNvPr id="65784" name="Rectangle 1272"/>
                <p:cNvSpPr>
                  <a:spLocks noChangeArrowheads="1"/>
                </p:cNvSpPr>
                <p:nvPr/>
              </p:nvSpPr>
              <p:spPr bwMode="auto">
                <a:xfrm>
                  <a:off x="2622" y="1385"/>
                  <a:ext cx="16" cy="5"/>
                </a:xfrm>
                <a:prstGeom prst="rect">
                  <a:avLst/>
                </a:prstGeom>
                <a:solidFill>
                  <a:srgbClr val="C0C0C0"/>
                </a:solidFill>
                <a:ln w="3175">
                  <a:solidFill>
                    <a:srgbClr val="000000"/>
                  </a:solidFill>
                  <a:miter lim="800000"/>
                  <a:headEnd/>
                  <a:tailEnd/>
                </a:ln>
              </p:spPr>
              <p:txBody>
                <a:bodyPr/>
                <a:lstStyle/>
                <a:p>
                  <a:endParaRPr lang="en-US"/>
                </a:p>
              </p:txBody>
            </p:sp>
            <p:grpSp>
              <p:nvGrpSpPr>
                <p:cNvPr id="65406" name="Group 1275"/>
                <p:cNvGrpSpPr>
                  <a:grpSpLocks/>
                </p:cNvGrpSpPr>
                <p:nvPr/>
              </p:nvGrpSpPr>
              <p:grpSpPr bwMode="auto">
                <a:xfrm>
                  <a:off x="2603" y="1379"/>
                  <a:ext cx="8" cy="19"/>
                  <a:chOff x="2603" y="1379"/>
                  <a:chExt cx="8" cy="19"/>
                </a:xfrm>
              </p:grpSpPr>
              <p:sp>
                <p:nvSpPr>
                  <p:cNvPr id="65785" name="Rectangle 1273"/>
                  <p:cNvSpPr>
                    <a:spLocks noChangeArrowheads="1"/>
                  </p:cNvSpPr>
                  <p:nvPr/>
                </p:nvSpPr>
                <p:spPr bwMode="auto">
                  <a:xfrm>
                    <a:off x="2603" y="1379"/>
                    <a:ext cx="8" cy="2"/>
                  </a:xfrm>
                  <a:prstGeom prst="rect">
                    <a:avLst/>
                  </a:prstGeom>
                  <a:solidFill>
                    <a:srgbClr val="C0C0C0"/>
                  </a:solidFill>
                  <a:ln w="3175">
                    <a:solidFill>
                      <a:srgbClr val="000000"/>
                    </a:solidFill>
                    <a:miter lim="800000"/>
                    <a:headEnd/>
                    <a:tailEnd/>
                  </a:ln>
                </p:spPr>
                <p:txBody>
                  <a:bodyPr/>
                  <a:lstStyle/>
                  <a:p>
                    <a:endParaRPr lang="en-US"/>
                  </a:p>
                </p:txBody>
              </p:sp>
              <p:sp>
                <p:nvSpPr>
                  <p:cNvPr id="65786" name="Rectangle 1274"/>
                  <p:cNvSpPr>
                    <a:spLocks noChangeArrowheads="1"/>
                  </p:cNvSpPr>
                  <p:nvPr/>
                </p:nvSpPr>
                <p:spPr bwMode="auto">
                  <a:xfrm>
                    <a:off x="2603" y="1395"/>
                    <a:ext cx="8" cy="3"/>
                  </a:xfrm>
                  <a:prstGeom prst="rect">
                    <a:avLst/>
                  </a:prstGeom>
                  <a:solidFill>
                    <a:srgbClr val="C0C0C0"/>
                  </a:solidFill>
                  <a:ln w="3175">
                    <a:solidFill>
                      <a:srgbClr val="000000"/>
                    </a:solidFill>
                    <a:miter lim="800000"/>
                    <a:headEnd/>
                    <a:tailEnd/>
                  </a:ln>
                </p:spPr>
                <p:txBody>
                  <a:bodyPr/>
                  <a:lstStyle/>
                  <a:p>
                    <a:endParaRPr lang="en-US"/>
                  </a:p>
                </p:txBody>
              </p:sp>
            </p:grpSp>
          </p:grpSp>
          <p:grpSp>
            <p:nvGrpSpPr>
              <p:cNvPr id="65407" name="Group 1283"/>
              <p:cNvGrpSpPr>
                <a:grpSpLocks/>
              </p:cNvGrpSpPr>
              <p:nvPr/>
            </p:nvGrpSpPr>
            <p:grpSpPr bwMode="auto">
              <a:xfrm>
                <a:off x="2361" y="1377"/>
                <a:ext cx="105" cy="41"/>
                <a:chOff x="2361" y="1377"/>
                <a:chExt cx="105" cy="41"/>
              </a:xfrm>
            </p:grpSpPr>
            <p:grpSp>
              <p:nvGrpSpPr>
                <p:cNvPr id="65408" name="Group 1280"/>
                <p:cNvGrpSpPr>
                  <a:grpSpLocks/>
                </p:cNvGrpSpPr>
                <p:nvPr/>
              </p:nvGrpSpPr>
              <p:grpSpPr bwMode="auto">
                <a:xfrm>
                  <a:off x="2364" y="1377"/>
                  <a:ext cx="102" cy="22"/>
                  <a:chOff x="2364" y="1377"/>
                  <a:chExt cx="102" cy="22"/>
                </a:xfrm>
              </p:grpSpPr>
              <p:sp>
                <p:nvSpPr>
                  <p:cNvPr id="65789" name="Rectangle 1277"/>
                  <p:cNvSpPr>
                    <a:spLocks noChangeArrowheads="1"/>
                  </p:cNvSpPr>
                  <p:nvPr/>
                </p:nvSpPr>
                <p:spPr bwMode="auto">
                  <a:xfrm>
                    <a:off x="2395" y="1377"/>
                    <a:ext cx="40" cy="22"/>
                  </a:xfrm>
                  <a:prstGeom prst="rect">
                    <a:avLst/>
                  </a:prstGeom>
                  <a:solidFill>
                    <a:srgbClr val="808080"/>
                  </a:solidFill>
                  <a:ln w="3175">
                    <a:solidFill>
                      <a:srgbClr val="000000"/>
                    </a:solidFill>
                    <a:miter lim="800000"/>
                    <a:headEnd/>
                    <a:tailEnd/>
                  </a:ln>
                </p:spPr>
                <p:txBody>
                  <a:bodyPr/>
                  <a:lstStyle/>
                  <a:p>
                    <a:endParaRPr lang="en-US"/>
                  </a:p>
                </p:txBody>
              </p:sp>
              <p:sp>
                <p:nvSpPr>
                  <p:cNvPr id="65790" name="Rectangle 1278"/>
                  <p:cNvSpPr>
                    <a:spLocks noChangeArrowheads="1"/>
                  </p:cNvSpPr>
                  <p:nvPr/>
                </p:nvSpPr>
                <p:spPr bwMode="auto">
                  <a:xfrm>
                    <a:off x="2395" y="1387"/>
                    <a:ext cx="40" cy="12"/>
                  </a:xfrm>
                  <a:prstGeom prst="rect">
                    <a:avLst/>
                  </a:prstGeom>
                  <a:solidFill>
                    <a:srgbClr val="000000"/>
                  </a:solidFill>
                  <a:ln w="3175">
                    <a:solidFill>
                      <a:srgbClr val="000000"/>
                    </a:solidFill>
                    <a:miter lim="800000"/>
                    <a:headEnd/>
                    <a:tailEnd/>
                  </a:ln>
                </p:spPr>
                <p:txBody>
                  <a:bodyPr/>
                  <a:lstStyle/>
                  <a:p>
                    <a:endParaRPr lang="en-US"/>
                  </a:p>
                </p:txBody>
              </p:sp>
              <p:sp>
                <p:nvSpPr>
                  <p:cNvPr id="65791" name="Rectangle 1279"/>
                  <p:cNvSpPr>
                    <a:spLocks noChangeArrowheads="1"/>
                  </p:cNvSpPr>
                  <p:nvPr/>
                </p:nvSpPr>
                <p:spPr bwMode="auto">
                  <a:xfrm>
                    <a:off x="2364" y="1387"/>
                    <a:ext cx="102" cy="7"/>
                  </a:xfrm>
                  <a:prstGeom prst="rect">
                    <a:avLst/>
                  </a:prstGeom>
                  <a:solidFill>
                    <a:srgbClr val="000000"/>
                  </a:solidFill>
                  <a:ln w="9525">
                    <a:noFill/>
                    <a:miter lim="800000"/>
                    <a:headEnd/>
                    <a:tailEnd/>
                  </a:ln>
                </p:spPr>
                <p:txBody>
                  <a:bodyPr/>
                  <a:lstStyle/>
                  <a:p>
                    <a:endParaRPr lang="en-US"/>
                  </a:p>
                </p:txBody>
              </p:sp>
            </p:grpSp>
            <p:sp>
              <p:nvSpPr>
                <p:cNvPr id="65793" name="Rectangle 1281"/>
                <p:cNvSpPr>
                  <a:spLocks noChangeArrowheads="1"/>
                </p:cNvSpPr>
                <p:nvPr/>
              </p:nvSpPr>
              <p:spPr bwMode="auto">
                <a:xfrm>
                  <a:off x="2361" y="1378"/>
                  <a:ext cx="9" cy="3"/>
                </a:xfrm>
                <a:prstGeom prst="rect">
                  <a:avLst/>
                </a:prstGeom>
                <a:solidFill>
                  <a:srgbClr val="008000"/>
                </a:solidFill>
                <a:ln w="3175">
                  <a:solidFill>
                    <a:srgbClr val="000000"/>
                  </a:solidFill>
                  <a:miter lim="800000"/>
                  <a:headEnd/>
                  <a:tailEnd/>
                </a:ln>
              </p:spPr>
              <p:txBody>
                <a:bodyPr/>
                <a:lstStyle/>
                <a:p>
                  <a:endParaRPr lang="en-US"/>
                </a:p>
              </p:txBody>
            </p:sp>
            <p:sp>
              <p:nvSpPr>
                <p:cNvPr id="65794" name="Rectangle 1282"/>
                <p:cNvSpPr>
                  <a:spLocks noChangeArrowheads="1"/>
                </p:cNvSpPr>
                <p:nvPr/>
              </p:nvSpPr>
              <p:spPr bwMode="auto">
                <a:xfrm>
                  <a:off x="2446" y="1407"/>
                  <a:ext cx="13" cy="11"/>
                </a:xfrm>
                <a:prstGeom prst="rect">
                  <a:avLst/>
                </a:prstGeom>
                <a:solidFill>
                  <a:srgbClr val="000000"/>
                </a:solidFill>
                <a:ln w="3175">
                  <a:solidFill>
                    <a:srgbClr val="000000"/>
                  </a:solidFill>
                  <a:miter lim="800000"/>
                  <a:headEnd/>
                  <a:tailEnd/>
                </a:ln>
              </p:spPr>
              <p:txBody>
                <a:bodyPr/>
                <a:lstStyle/>
                <a:p>
                  <a:endParaRPr lang="en-US"/>
                </a:p>
              </p:txBody>
            </p:sp>
          </p:grpSp>
          <p:grpSp>
            <p:nvGrpSpPr>
              <p:cNvPr id="65409" name="Group 1314"/>
              <p:cNvGrpSpPr>
                <a:grpSpLocks/>
              </p:cNvGrpSpPr>
              <p:nvPr/>
            </p:nvGrpSpPr>
            <p:grpSpPr bwMode="auto">
              <a:xfrm>
                <a:off x="2281" y="1413"/>
                <a:ext cx="69" cy="14"/>
                <a:chOff x="2281" y="1413"/>
                <a:chExt cx="69" cy="14"/>
              </a:xfrm>
            </p:grpSpPr>
            <p:grpSp>
              <p:nvGrpSpPr>
                <p:cNvPr id="65413" name="Group 1298"/>
                <p:cNvGrpSpPr>
                  <a:grpSpLocks/>
                </p:cNvGrpSpPr>
                <p:nvPr/>
              </p:nvGrpSpPr>
              <p:grpSpPr bwMode="auto">
                <a:xfrm>
                  <a:off x="2281" y="1413"/>
                  <a:ext cx="33" cy="14"/>
                  <a:chOff x="2281" y="1413"/>
                  <a:chExt cx="33" cy="14"/>
                </a:xfrm>
              </p:grpSpPr>
              <p:grpSp>
                <p:nvGrpSpPr>
                  <p:cNvPr id="65414" name="Group 1290"/>
                  <p:cNvGrpSpPr>
                    <a:grpSpLocks/>
                  </p:cNvGrpSpPr>
                  <p:nvPr/>
                </p:nvGrpSpPr>
                <p:grpSpPr bwMode="auto">
                  <a:xfrm>
                    <a:off x="2281" y="1413"/>
                    <a:ext cx="16" cy="14"/>
                    <a:chOff x="2281" y="1413"/>
                    <a:chExt cx="16" cy="14"/>
                  </a:xfrm>
                </p:grpSpPr>
                <p:grpSp>
                  <p:nvGrpSpPr>
                    <p:cNvPr id="65415" name="Group 1286"/>
                    <p:cNvGrpSpPr>
                      <a:grpSpLocks/>
                    </p:cNvGrpSpPr>
                    <p:nvPr/>
                  </p:nvGrpSpPr>
                  <p:grpSpPr bwMode="auto">
                    <a:xfrm>
                      <a:off x="2281" y="1413"/>
                      <a:ext cx="7" cy="14"/>
                      <a:chOff x="2281" y="1413"/>
                      <a:chExt cx="7" cy="14"/>
                    </a:xfrm>
                  </p:grpSpPr>
                  <p:sp>
                    <p:nvSpPr>
                      <p:cNvPr id="65796" name="Rectangle 1284"/>
                      <p:cNvSpPr>
                        <a:spLocks noChangeArrowheads="1"/>
                      </p:cNvSpPr>
                      <p:nvPr/>
                    </p:nvSpPr>
                    <p:spPr bwMode="auto">
                      <a:xfrm>
                        <a:off x="2281" y="1413"/>
                        <a:ext cx="2" cy="14"/>
                      </a:xfrm>
                      <a:prstGeom prst="rect">
                        <a:avLst/>
                      </a:prstGeom>
                      <a:solidFill>
                        <a:srgbClr val="000000"/>
                      </a:solidFill>
                      <a:ln w="9525">
                        <a:noFill/>
                        <a:miter lim="800000"/>
                        <a:headEnd/>
                        <a:tailEnd/>
                      </a:ln>
                    </p:spPr>
                    <p:txBody>
                      <a:bodyPr/>
                      <a:lstStyle/>
                      <a:p>
                        <a:endParaRPr lang="en-US"/>
                      </a:p>
                    </p:txBody>
                  </p:sp>
                  <p:sp>
                    <p:nvSpPr>
                      <p:cNvPr id="65797" name="Rectangle 1285"/>
                      <p:cNvSpPr>
                        <a:spLocks noChangeArrowheads="1"/>
                      </p:cNvSpPr>
                      <p:nvPr/>
                    </p:nvSpPr>
                    <p:spPr bwMode="auto">
                      <a:xfrm>
                        <a:off x="2286" y="1413"/>
                        <a:ext cx="2" cy="14"/>
                      </a:xfrm>
                      <a:prstGeom prst="rect">
                        <a:avLst/>
                      </a:prstGeom>
                      <a:solidFill>
                        <a:srgbClr val="000000"/>
                      </a:solidFill>
                      <a:ln w="9525">
                        <a:noFill/>
                        <a:miter lim="800000"/>
                        <a:headEnd/>
                        <a:tailEnd/>
                      </a:ln>
                    </p:spPr>
                    <p:txBody>
                      <a:bodyPr/>
                      <a:lstStyle/>
                      <a:p>
                        <a:endParaRPr lang="en-US"/>
                      </a:p>
                    </p:txBody>
                  </p:sp>
                </p:grpSp>
                <p:grpSp>
                  <p:nvGrpSpPr>
                    <p:cNvPr id="65416" name="Group 1289"/>
                    <p:cNvGrpSpPr>
                      <a:grpSpLocks/>
                    </p:cNvGrpSpPr>
                    <p:nvPr/>
                  </p:nvGrpSpPr>
                  <p:grpSpPr bwMode="auto">
                    <a:xfrm>
                      <a:off x="2290" y="1413"/>
                      <a:ext cx="7" cy="14"/>
                      <a:chOff x="2290" y="1413"/>
                      <a:chExt cx="7" cy="14"/>
                    </a:xfrm>
                  </p:grpSpPr>
                  <p:sp>
                    <p:nvSpPr>
                      <p:cNvPr id="65799" name="Rectangle 1287"/>
                      <p:cNvSpPr>
                        <a:spLocks noChangeArrowheads="1"/>
                      </p:cNvSpPr>
                      <p:nvPr/>
                    </p:nvSpPr>
                    <p:spPr bwMode="auto">
                      <a:xfrm>
                        <a:off x="2290" y="1413"/>
                        <a:ext cx="2" cy="14"/>
                      </a:xfrm>
                      <a:prstGeom prst="rect">
                        <a:avLst/>
                      </a:prstGeom>
                      <a:solidFill>
                        <a:srgbClr val="000000"/>
                      </a:solidFill>
                      <a:ln w="9525">
                        <a:noFill/>
                        <a:miter lim="800000"/>
                        <a:headEnd/>
                        <a:tailEnd/>
                      </a:ln>
                    </p:spPr>
                    <p:txBody>
                      <a:bodyPr/>
                      <a:lstStyle/>
                      <a:p>
                        <a:endParaRPr lang="en-US"/>
                      </a:p>
                    </p:txBody>
                  </p:sp>
                  <p:sp>
                    <p:nvSpPr>
                      <p:cNvPr id="65800" name="Rectangle 1288"/>
                      <p:cNvSpPr>
                        <a:spLocks noChangeArrowheads="1"/>
                      </p:cNvSpPr>
                      <p:nvPr/>
                    </p:nvSpPr>
                    <p:spPr bwMode="auto">
                      <a:xfrm>
                        <a:off x="2294" y="1413"/>
                        <a:ext cx="3" cy="14"/>
                      </a:xfrm>
                      <a:prstGeom prst="rect">
                        <a:avLst/>
                      </a:prstGeom>
                      <a:solidFill>
                        <a:srgbClr val="000000"/>
                      </a:solidFill>
                      <a:ln w="9525">
                        <a:noFill/>
                        <a:miter lim="800000"/>
                        <a:headEnd/>
                        <a:tailEnd/>
                      </a:ln>
                    </p:spPr>
                    <p:txBody>
                      <a:bodyPr/>
                      <a:lstStyle/>
                      <a:p>
                        <a:endParaRPr lang="en-US"/>
                      </a:p>
                    </p:txBody>
                  </p:sp>
                </p:grpSp>
              </p:grpSp>
              <p:grpSp>
                <p:nvGrpSpPr>
                  <p:cNvPr id="65417" name="Group 1297"/>
                  <p:cNvGrpSpPr>
                    <a:grpSpLocks/>
                  </p:cNvGrpSpPr>
                  <p:nvPr/>
                </p:nvGrpSpPr>
                <p:grpSpPr bwMode="auto">
                  <a:xfrm>
                    <a:off x="2299" y="1413"/>
                    <a:ext cx="15" cy="14"/>
                    <a:chOff x="2299" y="1413"/>
                    <a:chExt cx="15" cy="14"/>
                  </a:xfrm>
                </p:grpSpPr>
                <p:grpSp>
                  <p:nvGrpSpPr>
                    <p:cNvPr id="65418" name="Group 1293"/>
                    <p:cNvGrpSpPr>
                      <a:grpSpLocks/>
                    </p:cNvGrpSpPr>
                    <p:nvPr/>
                  </p:nvGrpSpPr>
                  <p:grpSpPr bwMode="auto">
                    <a:xfrm>
                      <a:off x="2299" y="1413"/>
                      <a:ext cx="6" cy="14"/>
                      <a:chOff x="2299" y="1413"/>
                      <a:chExt cx="6" cy="14"/>
                    </a:xfrm>
                  </p:grpSpPr>
                  <p:sp>
                    <p:nvSpPr>
                      <p:cNvPr id="65803" name="Rectangle 1291"/>
                      <p:cNvSpPr>
                        <a:spLocks noChangeArrowheads="1"/>
                      </p:cNvSpPr>
                      <p:nvPr/>
                    </p:nvSpPr>
                    <p:spPr bwMode="auto">
                      <a:xfrm>
                        <a:off x="2299" y="1413"/>
                        <a:ext cx="2" cy="14"/>
                      </a:xfrm>
                      <a:prstGeom prst="rect">
                        <a:avLst/>
                      </a:prstGeom>
                      <a:solidFill>
                        <a:srgbClr val="000000"/>
                      </a:solidFill>
                      <a:ln w="9525">
                        <a:noFill/>
                        <a:miter lim="800000"/>
                        <a:headEnd/>
                        <a:tailEnd/>
                      </a:ln>
                    </p:spPr>
                    <p:txBody>
                      <a:bodyPr/>
                      <a:lstStyle/>
                      <a:p>
                        <a:endParaRPr lang="en-US"/>
                      </a:p>
                    </p:txBody>
                  </p:sp>
                  <p:sp>
                    <p:nvSpPr>
                      <p:cNvPr id="65804" name="Rectangle 1292"/>
                      <p:cNvSpPr>
                        <a:spLocks noChangeArrowheads="1"/>
                      </p:cNvSpPr>
                      <p:nvPr/>
                    </p:nvSpPr>
                    <p:spPr bwMode="auto">
                      <a:xfrm>
                        <a:off x="2303" y="1413"/>
                        <a:ext cx="2" cy="14"/>
                      </a:xfrm>
                      <a:prstGeom prst="rect">
                        <a:avLst/>
                      </a:prstGeom>
                      <a:solidFill>
                        <a:srgbClr val="000000"/>
                      </a:solidFill>
                      <a:ln w="9525">
                        <a:noFill/>
                        <a:miter lim="800000"/>
                        <a:headEnd/>
                        <a:tailEnd/>
                      </a:ln>
                    </p:spPr>
                    <p:txBody>
                      <a:bodyPr/>
                      <a:lstStyle/>
                      <a:p>
                        <a:endParaRPr lang="en-US"/>
                      </a:p>
                    </p:txBody>
                  </p:sp>
                </p:grpSp>
                <p:grpSp>
                  <p:nvGrpSpPr>
                    <p:cNvPr id="65421" name="Group 1296"/>
                    <p:cNvGrpSpPr>
                      <a:grpSpLocks/>
                    </p:cNvGrpSpPr>
                    <p:nvPr/>
                  </p:nvGrpSpPr>
                  <p:grpSpPr bwMode="auto">
                    <a:xfrm>
                      <a:off x="2308" y="1413"/>
                      <a:ext cx="6" cy="14"/>
                      <a:chOff x="2308" y="1413"/>
                      <a:chExt cx="6" cy="14"/>
                    </a:xfrm>
                  </p:grpSpPr>
                  <p:sp>
                    <p:nvSpPr>
                      <p:cNvPr id="65806" name="Rectangle 1294"/>
                      <p:cNvSpPr>
                        <a:spLocks noChangeArrowheads="1"/>
                      </p:cNvSpPr>
                      <p:nvPr/>
                    </p:nvSpPr>
                    <p:spPr bwMode="auto">
                      <a:xfrm>
                        <a:off x="2308" y="1413"/>
                        <a:ext cx="2" cy="14"/>
                      </a:xfrm>
                      <a:prstGeom prst="rect">
                        <a:avLst/>
                      </a:prstGeom>
                      <a:solidFill>
                        <a:srgbClr val="000000"/>
                      </a:solidFill>
                      <a:ln w="9525">
                        <a:noFill/>
                        <a:miter lim="800000"/>
                        <a:headEnd/>
                        <a:tailEnd/>
                      </a:ln>
                    </p:spPr>
                    <p:txBody>
                      <a:bodyPr/>
                      <a:lstStyle/>
                      <a:p>
                        <a:endParaRPr lang="en-US"/>
                      </a:p>
                    </p:txBody>
                  </p:sp>
                  <p:sp>
                    <p:nvSpPr>
                      <p:cNvPr id="65807" name="Rectangle 1295"/>
                      <p:cNvSpPr>
                        <a:spLocks noChangeArrowheads="1"/>
                      </p:cNvSpPr>
                      <p:nvPr/>
                    </p:nvSpPr>
                    <p:spPr bwMode="auto">
                      <a:xfrm>
                        <a:off x="2312" y="1413"/>
                        <a:ext cx="2" cy="14"/>
                      </a:xfrm>
                      <a:prstGeom prst="rect">
                        <a:avLst/>
                      </a:prstGeom>
                      <a:solidFill>
                        <a:srgbClr val="000000"/>
                      </a:solidFill>
                      <a:ln w="9525">
                        <a:noFill/>
                        <a:miter lim="800000"/>
                        <a:headEnd/>
                        <a:tailEnd/>
                      </a:ln>
                    </p:spPr>
                    <p:txBody>
                      <a:bodyPr/>
                      <a:lstStyle/>
                      <a:p>
                        <a:endParaRPr lang="en-US"/>
                      </a:p>
                    </p:txBody>
                  </p:sp>
                </p:grpSp>
              </p:grpSp>
            </p:grpSp>
            <p:grpSp>
              <p:nvGrpSpPr>
                <p:cNvPr id="65424" name="Group 1313"/>
                <p:cNvGrpSpPr>
                  <a:grpSpLocks/>
                </p:cNvGrpSpPr>
                <p:nvPr/>
              </p:nvGrpSpPr>
              <p:grpSpPr bwMode="auto">
                <a:xfrm>
                  <a:off x="2317" y="1413"/>
                  <a:ext cx="33" cy="14"/>
                  <a:chOff x="2317" y="1413"/>
                  <a:chExt cx="33" cy="14"/>
                </a:xfrm>
              </p:grpSpPr>
              <p:grpSp>
                <p:nvGrpSpPr>
                  <p:cNvPr id="65425" name="Group 1305"/>
                  <p:cNvGrpSpPr>
                    <a:grpSpLocks/>
                  </p:cNvGrpSpPr>
                  <p:nvPr/>
                </p:nvGrpSpPr>
                <p:grpSpPr bwMode="auto">
                  <a:xfrm>
                    <a:off x="2317" y="1413"/>
                    <a:ext cx="15" cy="14"/>
                    <a:chOff x="2317" y="1413"/>
                    <a:chExt cx="15" cy="14"/>
                  </a:xfrm>
                </p:grpSpPr>
                <p:grpSp>
                  <p:nvGrpSpPr>
                    <p:cNvPr id="65428" name="Group 1301"/>
                    <p:cNvGrpSpPr>
                      <a:grpSpLocks/>
                    </p:cNvGrpSpPr>
                    <p:nvPr/>
                  </p:nvGrpSpPr>
                  <p:grpSpPr bwMode="auto">
                    <a:xfrm>
                      <a:off x="2317" y="1413"/>
                      <a:ext cx="6" cy="14"/>
                      <a:chOff x="2317" y="1413"/>
                      <a:chExt cx="6" cy="14"/>
                    </a:xfrm>
                  </p:grpSpPr>
                  <p:sp>
                    <p:nvSpPr>
                      <p:cNvPr id="65811" name="Rectangle 1299"/>
                      <p:cNvSpPr>
                        <a:spLocks noChangeArrowheads="1"/>
                      </p:cNvSpPr>
                      <p:nvPr/>
                    </p:nvSpPr>
                    <p:spPr bwMode="auto">
                      <a:xfrm>
                        <a:off x="2317" y="1413"/>
                        <a:ext cx="2" cy="14"/>
                      </a:xfrm>
                      <a:prstGeom prst="rect">
                        <a:avLst/>
                      </a:prstGeom>
                      <a:solidFill>
                        <a:srgbClr val="000000"/>
                      </a:solidFill>
                      <a:ln w="9525">
                        <a:noFill/>
                        <a:miter lim="800000"/>
                        <a:headEnd/>
                        <a:tailEnd/>
                      </a:ln>
                    </p:spPr>
                    <p:txBody>
                      <a:bodyPr/>
                      <a:lstStyle/>
                      <a:p>
                        <a:endParaRPr lang="en-US"/>
                      </a:p>
                    </p:txBody>
                  </p:sp>
                  <p:sp>
                    <p:nvSpPr>
                      <p:cNvPr id="65812" name="Rectangle 1300"/>
                      <p:cNvSpPr>
                        <a:spLocks noChangeArrowheads="1"/>
                      </p:cNvSpPr>
                      <p:nvPr/>
                    </p:nvSpPr>
                    <p:spPr bwMode="auto">
                      <a:xfrm>
                        <a:off x="2321" y="1413"/>
                        <a:ext cx="2" cy="14"/>
                      </a:xfrm>
                      <a:prstGeom prst="rect">
                        <a:avLst/>
                      </a:prstGeom>
                      <a:solidFill>
                        <a:srgbClr val="000000"/>
                      </a:solidFill>
                      <a:ln w="9525">
                        <a:noFill/>
                        <a:miter lim="800000"/>
                        <a:headEnd/>
                        <a:tailEnd/>
                      </a:ln>
                    </p:spPr>
                    <p:txBody>
                      <a:bodyPr/>
                      <a:lstStyle/>
                      <a:p>
                        <a:endParaRPr lang="en-US"/>
                      </a:p>
                    </p:txBody>
                  </p:sp>
                </p:grpSp>
                <p:grpSp>
                  <p:nvGrpSpPr>
                    <p:cNvPr id="65431" name="Group 1304"/>
                    <p:cNvGrpSpPr>
                      <a:grpSpLocks/>
                    </p:cNvGrpSpPr>
                    <p:nvPr/>
                  </p:nvGrpSpPr>
                  <p:grpSpPr bwMode="auto">
                    <a:xfrm>
                      <a:off x="2326" y="1413"/>
                      <a:ext cx="6" cy="14"/>
                      <a:chOff x="2326" y="1413"/>
                      <a:chExt cx="6" cy="14"/>
                    </a:xfrm>
                  </p:grpSpPr>
                  <p:sp>
                    <p:nvSpPr>
                      <p:cNvPr id="65814" name="Rectangle 1302"/>
                      <p:cNvSpPr>
                        <a:spLocks noChangeArrowheads="1"/>
                      </p:cNvSpPr>
                      <p:nvPr/>
                    </p:nvSpPr>
                    <p:spPr bwMode="auto">
                      <a:xfrm>
                        <a:off x="2326" y="1413"/>
                        <a:ext cx="2" cy="14"/>
                      </a:xfrm>
                      <a:prstGeom prst="rect">
                        <a:avLst/>
                      </a:prstGeom>
                      <a:solidFill>
                        <a:srgbClr val="000000"/>
                      </a:solidFill>
                      <a:ln w="9525">
                        <a:noFill/>
                        <a:miter lim="800000"/>
                        <a:headEnd/>
                        <a:tailEnd/>
                      </a:ln>
                    </p:spPr>
                    <p:txBody>
                      <a:bodyPr/>
                      <a:lstStyle/>
                      <a:p>
                        <a:endParaRPr lang="en-US"/>
                      </a:p>
                    </p:txBody>
                  </p:sp>
                  <p:sp>
                    <p:nvSpPr>
                      <p:cNvPr id="65815" name="Rectangle 1303"/>
                      <p:cNvSpPr>
                        <a:spLocks noChangeArrowheads="1"/>
                      </p:cNvSpPr>
                      <p:nvPr/>
                    </p:nvSpPr>
                    <p:spPr bwMode="auto">
                      <a:xfrm>
                        <a:off x="2330" y="1413"/>
                        <a:ext cx="2" cy="14"/>
                      </a:xfrm>
                      <a:prstGeom prst="rect">
                        <a:avLst/>
                      </a:prstGeom>
                      <a:solidFill>
                        <a:srgbClr val="000000"/>
                      </a:solidFill>
                      <a:ln w="9525">
                        <a:noFill/>
                        <a:miter lim="800000"/>
                        <a:headEnd/>
                        <a:tailEnd/>
                      </a:ln>
                    </p:spPr>
                    <p:txBody>
                      <a:bodyPr/>
                      <a:lstStyle/>
                      <a:p>
                        <a:endParaRPr lang="en-US"/>
                      </a:p>
                    </p:txBody>
                  </p:sp>
                </p:grpSp>
              </p:grpSp>
              <p:grpSp>
                <p:nvGrpSpPr>
                  <p:cNvPr id="65432" name="Group 1312"/>
                  <p:cNvGrpSpPr>
                    <a:grpSpLocks/>
                  </p:cNvGrpSpPr>
                  <p:nvPr/>
                </p:nvGrpSpPr>
                <p:grpSpPr bwMode="auto">
                  <a:xfrm>
                    <a:off x="2335" y="1413"/>
                    <a:ext cx="15" cy="14"/>
                    <a:chOff x="2335" y="1413"/>
                    <a:chExt cx="15" cy="14"/>
                  </a:xfrm>
                </p:grpSpPr>
                <p:grpSp>
                  <p:nvGrpSpPr>
                    <p:cNvPr id="65433" name="Group 1308"/>
                    <p:cNvGrpSpPr>
                      <a:grpSpLocks/>
                    </p:cNvGrpSpPr>
                    <p:nvPr/>
                  </p:nvGrpSpPr>
                  <p:grpSpPr bwMode="auto">
                    <a:xfrm>
                      <a:off x="2335" y="1413"/>
                      <a:ext cx="6" cy="14"/>
                      <a:chOff x="2335" y="1413"/>
                      <a:chExt cx="6" cy="14"/>
                    </a:xfrm>
                  </p:grpSpPr>
                  <p:sp>
                    <p:nvSpPr>
                      <p:cNvPr id="65818" name="Rectangle 1306"/>
                      <p:cNvSpPr>
                        <a:spLocks noChangeArrowheads="1"/>
                      </p:cNvSpPr>
                      <p:nvPr/>
                    </p:nvSpPr>
                    <p:spPr bwMode="auto">
                      <a:xfrm>
                        <a:off x="2335" y="1413"/>
                        <a:ext cx="2" cy="14"/>
                      </a:xfrm>
                      <a:prstGeom prst="rect">
                        <a:avLst/>
                      </a:prstGeom>
                      <a:solidFill>
                        <a:srgbClr val="000000"/>
                      </a:solidFill>
                      <a:ln w="9525">
                        <a:noFill/>
                        <a:miter lim="800000"/>
                        <a:headEnd/>
                        <a:tailEnd/>
                      </a:ln>
                    </p:spPr>
                    <p:txBody>
                      <a:bodyPr/>
                      <a:lstStyle/>
                      <a:p>
                        <a:endParaRPr lang="en-US"/>
                      </a:p>
                    </p:txBody>
                  </p:sp>
                  <p:sp>
                    <p:nvSpPr>
                      <p:cNvPr id="65819" name="Rectangle 1307"/>
                      <p:cNvSpPr>
                        <a:spLocks noChangeArrowheads="1"/>
                      </p:cNvSpPr>
                      <p:nvPr/>
                    </p:nvSpPr>
                    <p:spPr bwMode="auto">
                      <a:xfrm>
                        <a:off x="2339" y="1413"/>
                        <a:ext cx="2" cy="14"/>
                      </a:xfrm>
                      <a:prstGeom prst="rect">
                        <a:avLst/>
                      </a:prstGeom>
                      <a:solidFill>
                        <a:srgbClr val="000000"/>
                      </a:solidFill>
                      <a:ln w="9525">
                        <a:noFill/>
                        <a:miter lim="800000"/>
                        <a:headEnd/>
                        <a:tailEnd/>
                      </a:ln>
                    </p:spPr>
                    <p:txBody>
                      <a:bodyPr/>
                      <a:lstStyle/>
                      <a:p>
                        <a:endParaRPr lang="en-US"/>
                      </a:p>
                    </p:txBody>
                  </p:sp>
                </p:grpSp>
                <p:grpSp>
                  <p:nvGrpSpPr>
                    <p:cNvPr id="65436" name="Group 1311"/>
                    <p:cNvGrpSpPr>
                      <a:grpSpLocks/>
                    </p:cNvGrpSpPr>
                    <p:nvPr/>
                  </p:nvGrpSpPr>
                  <p:grpSpPr bwMode="auto">
                    <a:xfrm>
                      <a:off x="2343" y="1413"/>
                      <a:ext cx="7" cy="14"/>
                      <a:chOff x="2343" y="1413"/>
                      <a:chExt cx="7" cy="14"/>
                    </a:xfrm>
                  </p:grpSpPr>
                  <p:sp>
                    <p:nvSpPr>
                      <p:cNvPr id="65821" name="Rectangle 1309"/>
                      <p:cNvSpPr>
                        <a:spLocks noChangeArrowheads="1"/>
                      </p:cNvSpPr>
                      <p:nvPr/>
                    </p:nvSpPr>
                    <p:spPr bwMode="auto">
                      <a:xfrm>
                        <a:off x="2343" y="1413"/>
                        <a:ext cx="3" cy="14"/>
                      </a:xfrm>
                      <a:prstGeom prst="rect">
                        <a:avLst/>
                      </a:prstGeom>
                      <a:solidFill>
                        <a:srgbClr val="000000"/>
                      </a:solidFill>
                      <a:ln w="9525">
                        <a:noFill/>
                        <a:miter lim="800000"/>
                        <a:headEnd/>
                        <a:tailEnd/>
                      </a:ln>
                    </p:spPr>
                    <p:txBody>
                      <a:bodyPr/>
                      <a:lstStyle/>
                      <a:p>
                        <a:endParaRPr lang="en-US"/>
                      </a:p>
                    </p:txBody>
                  </p:sp>
                  <p:sp>
                    <p:nvSpPr>
                      <p:cNvPr id="65822" name="Rectangle 1310"/>
                      <p:cNvSpPr>
                        <a:spLocks noChangeArrowheads="1"/>
                      </p:cNvSpPr>
                      <p:nvPr/>
                    </p:nvSpPr>
                    <p:spPr bwMode="auto">
                      <a:xfrm>
                        <a:off x="2348" y="1413"/>
                        <a:ext cx="2" cy="14"/>
                      </a:xfrm>
                      <a:prstGeom prst="rect">
                        <a:avLst/>
                      </a:prstGeom>
                      <a:solidFill>
                        <a:srgbClr val="000000"/>
                      </a:solidFill>
                      <a:ln w="9525">
                        <a:noFill/>
                        <a:miter lim="800000"/>
                        <a:headEnd/>
                        <a:tailEnd/>
                      </a:ln>
                    </p:spPr>
                    <p:txBody>
                      <a:bodyPr/>
                      <a:lstStyle/>
                      <a:p>
                        <a:endParaRPr lang="en-US"/>
                      </a:p>
                    </p:txBody>
                  </p:sp>
                </p:grpSp>
              </p:grpSp>
            </p:grpSp>
          </p:grpSp>
          <p:sp>
            <p:nvSpPr>
              <p:cNvPr id="65827" name="Freeform 1315"/>
              <p:cNvSpPr>
                <a:spLocks/>
              </p:cNvSpPr>
              <p:nvPr/>
            </p:nvSpPr>
            <p:spPr bwMode="auto">
              <a:xfrm>
                <a:off x="2275" y="1403"/>
                <a:ext cx="377" cy="9"/>
              </a:xfrm>
              <a:custGeom>
                <a:avLst/>
                <a:gdLst/>
                <a:ahLst/>
                <a:cxnLst>
                  <a:cxn ang="0">
                    <a:pos x="0" y="35"/>
                  </a:cxn>
                  <a:cxn ang="0">
                    <a:pos x="827" y="35"/>
                  </a:cxn>
                  <a:cxn ang="0">
                    <a:pos x="827" y="0"/>
                  </a:cxn>
                  <a:cxn ang="0">
                    <a:pos x="957" y="0"/>
                  </a:cxn>
                  <a:cxn ang="0">
                    <a:pos x="957" y="47"/>
                  </a:cxn>
                  <a:cxn ang="0">
                    <a:pos x="1884" y="47"/>
                  </a:cxn>
                </a:cxnLst>
                <a:rect l="0" t="0" r="r" b="b"/>
                <a:pathLst>
                  <a:path w="1884" h="47">
                    <a:moveTo>
                      <a:pt x="0" y="35"/>
                    </a:moveTo>
                    <a:lnTo>
                      <a:pt x="827" y="35"/>
                    </a:lnTo>
                    <a:lnTo>
                      <a:pt x="827" y="0"/>
                    </a:lnTo>
                    <a:lnTo>
                      <a:pt x="957" y="0"/>
                    </a:lnTo>
                    <a:lnTo>
                      <a:pt x="957" y="47"/>
                    </a:lnTo>
                    <a:lnTo>
                      <a:pt x="1884" y="47"/>
                    </a:lnTo>
                  </a:path>
                </a:pathLst>
              </a:custGeom>
              <a:noFill/>
              <a:ln w="3175">
                <a:solidFill>
                  <a:srgbClr val="000000"/>
                </a:solidFill>
                <a:prstDash val="solid"/>
                <a:round/>
                <a:headEnd/>
                <a:tailEnd/>
              </a:ln>
            </p:spPr>
            <p:txBody>
              <a:bodyPr/>
              <a:lstStyle/>
              <a:p>
                <a:endParaRPr lang="en-US"/>
              </a:p>
            </p:txBody>
          </p:sp>
        </p:grpSp>
        <p:grpSp>
          <p:nvGrpSpPr>
            <p:cNvPr id="65439" name="Group 1356"/>
            <p:cNvGrpSpPr>
              <a:grpSpLocks/>
            </p:cNvGrpSpPr>
            <p:nvPr/>
          </p:nvGrpSpPr>
          <p:grpSpPr bwMode="auto">
            <a:xfrm>
              <a:off x="2143" y="1470"/>
              <a:ext cx="625" cy="86"/>
              <a:chOff x="2143" y="1470"/>
              <a:chExt cx="625" cy="86"/>
            </a:xfrm>
          </p:grpSpPr>
          <p:grpSp>
            <p:nvGrpSpPr>
              <p:cNvPr id="65440" name="Group 1320"/>
              <p:cNvGrpSpPr>
                <a:grpSpLocks/>
              </p:cNvGrpSpPr>
              <p:nvPr/>
            </p:nvGrpSpPr>
            <p:grpSpPr bwMode="auto">
              <a:xfrm>
                <a:off x="2143" y="1470"/>
                <a:ext cx="625" cy="86"/>
                <a:chOff x="2143" y="1470"/>
                <a:chExt cx="625" cy="86"/>
              </a:xfrm>
            </p:grpSpPr>
            <p:sp>
              <p:nvSpPr>
                <p:cNvPr id="65829" name="Rectangle 1317"/>
                <p:cNvSpPr>
                  <a:spLocks noChangeArrowheads="1"/>
                </p:cNvSpPr>
                <p:nvPr/>
              </p:nvSpPr>
              <p:spPr bwMode="auto">
                <a:xfrm>
                  <a:off x="2144" y="1539"/>
                  <a:ext cx="624" cy="17"/>
                </a:xfrm>
                <a:prstGeom prst="rect">
                  <a:avLst/>
                </a:prstGeom>
                <a:solidFill>
                  <a:srgbClr val="C0C0C0"/>
                </a:solidFill>
                <a:ln w="3175">
                  <a:solidFill>
                    <a:srgbClr val="000000"/>
                  </a:solidFill>
                  <a:miter lim="800000"/>
                  <a:headEnd/>
                  <a:tailEnd/>
                </a:ln>
              </p:spPr>
              <p:txBody>
                <a:bodyPr/>
                <a:lstStyle/>
                <a:p>
                  <a:endParaRPr lang="en-US"/>
                </a:p>
              </p:txBody>
            </p:sp>
            <p:sp>
              <p:nvSpPr>
                <p:cNvPr id="65830" name="Freeform 1318"/>
                <p:cNvSpPr>
                  <a:spLocks/>
                </p:cNvSpPr>
                <p:nvPr/>
              </p:nvSpPr>
              <p:spPr bwMode="auto">
                <a:xfrm>
                  <a:off x="2143" y="1470"/>
                  <a:ext cx="625" cy="69"/>
                </a:xfrm>
                <a:custGeom>
                  <a:avLst/>
                  <a:gdLst/>
                  <a:ahLst/>
                  <a:cxnLst>
                    <a:cxn ang="0">
                      <a:pos x="0" y="348"/>
                    </a:cxn>
                    <a:cxn ang="0">
                      <a:pos x="3124" y="348"/>
                    </a:cxn>
                    <a:cxn ang="0">
                      <a:pos x="2942" y="2"/>
                    </a:cxn>
                    <a:cxn ang="0">
                      <a:pos x="227" y="0"/>
                    </a:cxn>
                    <a:cxn ang="0">
                      <a:pos x="0" y="348"/>
                    </a:cxn>
                  </a:cxnLst>
                  <a:rect l="0" t="0" r="r" b="b"/>
                  <a:pathLst>
                    <a:path w="3124" h="348">
                      <a:moveTo>
                        <a:pt x="0" y="348"/>
                      </a:moveTo>
                      <a:lnTo>
                        <a:pt x="3124" y="348"/>
                      </a:lnTo>
                      <a:lnTo>
                        <a:pt x="2942" y="2"/>
                      </a:lnTo>
                      <a:lnTo>
                        <a:pt x="227" y="0"/>
                      </a:lnTo>
                      <a:lnTo>
                        <a:pt x="0" y="348"/>
                      </a:lnTo>
                      <a:close/>
                    </a:path>
                  </a:pathLst>
                </a:custGeom>
                <a:solidFill>
                  <a:srgbClr val="C0C0C0"/>
                </a:solidFill>
                <a:ln w="3175">
                  <a:solidFill>
                    <a:srgbClr val="000000"/>
                  </a:solidFill>
                  <a:prstDash val="solid"/>
                  <a:round/>
                  <a:headEnd/>
                  <a:tailEnd/>
                </a:ln>
              </p:spPr>
              <p:txBody>
                <a:bodyPr/>
                <a:lstStyle/>
                <a:p>
                  <a:endParaRPr lang="en-US"/>
                </a:p>
              </p:txBody>
            </p:sp>
            <p:sp>
              <p:nvSpPr>
                <p:cNvPr id="65831" name="Freeform 1319"/>
                <p:cNvSpPr>
                  <a:spLocks/>
                </p:cNvSpPr>
                <p:nvPr/>
              </p:nvSpPr>
              <p:spPr bwMode="auto">
                <a:xfrm>
                  <a:off x="2161" y="1478"/>
                  <a:ext cx="586" cy="53"/>
                </a:xfrm>
                <a:custGeom>
                  <a:avLst/>
                  <a:gdLst/>
                  <a:ahLst/>
                  <a:cxnLst>
                    <a:cxn ang="0">
                      <a:pos x="168" y="0"/>
                    </a:cxn>
                    <a:cxn ang="0">
                      <a:pos x="0" y="267"/>
                    </a:cxn>
                    <a:cxn ang="0">
                      <a:pos x="2927" y="267"/>
                    </a:cxn>
                    <a:cxn ang="0">
                      <a:pos x="2793" y="0"/>
                    </a:cxn>
                  </a:cxnLst>
                  <a:rect l="0" t="0" r="r" b="b"/>
                  <a:pathLst>
                    <a:path w="2927" h="267">
                      <a:moveTo>
                        <a:pt x="168" y="0"/>
                      </a:moveTo>
                      <a:lnTo>
                        <a:pt x="0" y="267"/>
                      </a:lnTo>
                      <a:lnTo>
                        <a:pt x="2927" y="267"/>
                      </a:lnTo>
                      <a:lnTo>
                        <a:pt x="2793" y="0"/>
                      </a:lnTo>
                    </a:path>
                  </a:pathLst>
                </a:custGeom>
                <a:noFill/>
                <a:ln w="3175">
                  <a:solidFill>
                    <a:srgbClr val="000000"/>
                  </a:solidFill>
                  <a:prstDash val="solid"/>
                  <a:round/>
                  <a:headEnd/>
                  <a:tailEnd/>
                </a:ln>
              </p:spPr>
              <p:txBody>
                <a:bodyPr/>
                <a:lstStyle/>
                <a:p>
                  <a:endParaRPr lang="en-US"/>
                </a:p>
              </p:txBody>
            </p:sp>
          </p:grpSp>
          <p:grpSp>
            <p:nvGrpSpPr>
              <p:cNvPr id="65443" name="Group 1327"/>
              <p:cNvGrpSpPr>
                <a:grpSpLocks/>
              </p:cNvGrpSpPr>
              <p:nvPr/>
            </p:nvGrpSpPr>
            <p:grpSpPr bwMode="auto">
              <a:xfrm>
                <a:off x="2212" y="1476"/>
                <a:ext cx="492" cy="16"/>
                <a:chOff x="2212" y="1476"/>
                <a:chExt cx="492" cy="16"/>
              </a:xfrm>
            </p:grpSpPr>
            <p:sp>
              <p:nvSpPr>
                <p:cNvPr id="65833" name="Freeform 1321"/>
                <p:cNvSpPr>
                  <a:spLocks/>
                </p:cNvSpPr>
                <p:nvPr/>
              </p:nvSpPr>
              <p:spPr bwMode="auto">
                <a:xfrm>
                  <a:off x="2212" y="1476"/>
                  <a:ext cx="20" cy="10"/>
                </a:xfrm>
                <a:custGeom>
                  <a:avLst/>
                  <a:gdLst/>
                  <a:ahLst/>
                  <a:cxnLst>
                    <a:cxn ang="0">
                      <a:pos x="26" y="0"/>
                    </a:cxn>
                    <a:cxn ang="0">
                      <a:pos x="98" y="0"/>
                    </a:cxn>
                    <a:cxn ang="0">
                      <a:pos x="74" y="50"/>
                    </a:cxn>
                    <a:cxn ang="0">
                      <a:pos x="0" y="50"/>
                    </a:cxn>
                    <a:cxn ang="0">
                      <a:pos x="26" y="0"/>
                    </a:cxn>
                  </a:cxnLst>
                  <a:rect l="0" t="0" r="r" b="b"/>
                  <a:pathLst>
                    <a:path w="98" h="50">
                      <a:moveTo>
                        <a:pt x="26" y="0"/>
                      </a:moveTo>
                      <a:lnTo>
                        <a:pt x="98" y="0"/>
                      </a:lnTo>
                      <a:lnTo>
                        <a:pt x="74" y="50"/>
                      </a:lnTo>
                      <a:lnTo>
                        <a:pt x="0" y="50"/>
                      </a:lnTo>
                      <a:lnTo>
                        <a:pt x="26" y="0"/>
                      </a:lnTo>
                      <a:close/>
                    </a:path>
                  </a:pathLst>
                </a:custGeom>
                <a:solidFill>
                  <a:srgbClr val="808080"/>
                </a:solidFill>
                <a:ln w="3175">
                  <a:solidFill>
                    <a:srgbClr val="000000"/>
                  </a:solidFill>
                  <a:prstDash val="solid"/>
                  <a:round/>
                  <a:headEnd/>
                  <a:tailEnd/>
                </a:ln>
              </p:spPr>
              <p:txBody>
                <a:bodyPr/>
                <a:lstStyle/>
                <a:p>
                  <a:endParaRPr lang="en-US"/>
                </a:p>
              </p:txBody>
            </p:sp>
            <p:sp>
              <p:nvSpPr>
                <p:cNvPr id="65834" name="Freeform 1322"/>
                <p:cNvSpPr>
                  <a:spLocks/>
                </p:cNvSpPr>
                <p:nvPr/>
              </p:nvSpPr>
              <p:spPr bwMode="auto">
                <a:xfrm>
                  <a:off x="2260" y="1476"/>
                  <a:ext cx="77" cy="10"/>
                </a:xfrm>
                <a:custGeom>
                  <a:avLst/>
                  <a:gdLst/>
                  <a:ahLst/>
                  <a:cxnLst>
                    <a:cxn ang="0">
                      <a:pos x="17" y="0"/>
                    </a:cxn>
                    <a:cxn ang="0">
                      <a:pos x="387" y="0"/>
                    </a:cxn>
                    <a:cxn ang="0">
                      <a:pos x="373" y="47"/>
                    </a:cxn>
                    <a:cxn ang="0">
                      <a:pos x="0" y="47"/>
                    </a:cxn>
                    <a:cxn ang="0">
                      <a:pos x="17" y="0"/>
                    </a:cxn>
                  </a:cxnLst>
                  <a:rect l="0" t="0" r="r" b="b"/>
                  <a:pathLst>
                    <a:path w="387" h="47">
                      <a:moveTo>
                        <a:pt x="17" y="0"/>
                      </a:moveTo>
                      <a:lnTo>
                        <a:pt x="387" y="0"/>
                      </a:lnTo>
                      <a:lnTo>
                        <a:pt x="373" y="47"/>
                      </a:lnTo>
                      <a:lnTo>
                        <a:pt x="0" y="47"/>
                      </a:lnTo>
                      <a:lnTo>
                        <a:pt x="17" y="0"/>
                      </a:lnTo>
                      <a:close/>
                    </a:path>
                  </a:pathLst>
                </a:custGeom>
                <a:solidFill>
                  <a:srgbClr val="808080"/>
                </a:solidFill>
                <a:ln w="3175">
                  <a:solidFill>
                    <a:srgbClr val="000000"/>
                  </a:solidFill>
                  <a:prstDash val="solid"/>
                  <a:round/>
                  <a:headEnd/>
                  <a:tailEnd/>
                </a:ln>
              </p:spPr>
              <p:txBody>
                <a:bodyPr/>
                <a:lstStyle/>
                <a:p>
                  <a:endParaRPr lang="en-US"/>
                </a:p>
              </p:txBody>
            </p:sp>
            <p:sp>
              <p:nvSpPr>
                <p:cNvPr id="65835" name="Freeform 1323"/>
                <p:cNvSpPr>
                  <a:spLocks/>
                </p:cNvSpPr>
                <p:nvPr/>
              </p:nvSpPr>
              <p:spPr bwMode="auto">
                <a:xfrm>
                  <a:off x="2360" y="1476"/>
                  <a:ext cx="73" cy="10"/>
                </a:xfrm>
                <a:custGeom>
                  <a:avLst/>
                  <a:gdLst/>
                  <a:ahLst/>
                  <a:cxnLst>
                    <a:cxn ang="0">
                      <a:pos x="12" y="0"/>
                    </a:cxn>
                    <a:cxn ang="0">
                      <a:pos x="368" y="0"/>
                    </a:cxn>
                    <a:cxn ang="0">
                      <a:pos x="366" y="50"/>
                    </a:cxn>
                    <a:cxn ang="0">
                      <a:pos x="0" y="50"/>
                    </a:cxn>
                    <a:cxn ang="0">
                      <a:pos x="12" y="0"/>
                    </a:cxn>
                  </a:cxnLst>
                  <a:rect l="0" t="0" r="r" b="b"/>
                  <a:pathLst>
                    <a:path w="368" h="50">
                      <a:moveTo>
                        <a:pt x="12" y="0"/>
                      </a:moveTo>
                      <a:lnTo>
                        <a:pt x="368" y="0"/>
                      </a:lnTo>
                      <a:lnTo>
                        <a:pt x="366" y="50"/>
                      </a:lnTo>
                      <a:lnTo>
                        <a:pt x="0" y="50"/>
                      </a:lnTo>
                      <a:lnTo>
                        <a:pt x="12" y="0"/>
                      </a:lnTo>
                      <a:close/>
                    </a:path>
                  </a:pathLst>
                </a:custGeom>
                <a:solidFill>
                  <a:srgbClr val="808080"/>
                </a:solidFill>
                <a:ln w="3175">
                  <a:solidFill>
                    <a:srgbClr val="000000"/>
                  </a:solidFill>
                  <a:prstDash val="solid"/>
                  <a:round/>
                  <a:headEnd/>
                  <a:tailEnd/>
                </a:ln>
              </p:spPr>
              <p:txBody>
                <a:bodyPr/>
                <a:lstStyle/>
                <a:p>
                  <a:endParaRPr lang="en-US"/>
                </a:p>
              </p:txBody>
            </p:sp>
            <p:sp>
              <p:nvSpPr>
                <p:cNvPr id="65836" name="Freeform 1324"/>
                <p:cNvSpPr>
                  <a:spLocks/>
                </p:cNvSpPr>
                <p:nvPr/>
              </p:nvSpPr>
              <p:spPr bwMode="auto">
                <a:xfrm>
                  <a:off x="2448" y="1476"/>
                  <a:ext cx="76" cy="10"/>
                </a:xfrm>
                <a:custGeom>
                  <a:avLst/>
                  <a:gdLst/>
                  <a:ahLst/>
                  <a:cxnLst>
                    <a:cxn ang="0">
                      <a:pos x="3" y="0"/>
                    </a:cxn>
                    <a:cxn ang="0">
                      <a:pos x="378" y="0"/>
                    </a:cxn>
                    <a:cxn ang="0">
                      <a:pos x="378" y="50"/>
                    </a:cxn>
                    <a:cxn ang="0">
                      <a:pos x="0" y="50"/>
                    </a:cxn>
                    <a:cxn ang="0">
                      <a:pos x="3" y="0"/>
                    </a:cxn>
                  </a:cxnLst>
                  <a:rect l="0" t="0" r="r" b="b"/>
                  <a:pathLst>
                    <a:path w="378" h="50">
                      <a:moveTo>
                        <a:pt x="3" y="0"/>
                      </a:moveTo>
                      <a:lnTo>
                        <a:pt x="378" y="0"/>
                      </a:lnTo>
                      <a:lnTo>
                        <a:pt x="378" y="50"/>
                      </a:lnTo>
                      <a:lnTo>
                        <a:pt x="0" y="50"/>
                      </a:lnTo>
                      <a:lnTo>
                        <a:pt x="3" y="0"/>
                      </a:lnTo>
                      <a:close/>
                    </a:path>
                  </a:pathLst>
                </a:custGeom>
                <a:solidFill>
                  <a:srgbClr val="808080"/>
                </a:solidFill>
                <a:ln w="3175">
                  <a:solidFill>
                    <a:srgbClr val="000000"/>
                  </a:solidFill>
                  <a:prstDash val="solid"/>
                  <a:round/>
                  <a:headEnd/>
                  <a:tailEnd/>
                </a:ln>
              </p:spPr>
              <p:txBody>
                <a:bodyPr/>
                <a:lstStyle/>
                <a:p>
                  <a:endParaRPr lang="en-US"/>
                </a:p>
              </p:txBody>
            </p:sp>
            <p:sp>
              <p:nvSpPr>
                <p:cNvPr id="65837" name="Freeform 1325"/>
                <p:cNvSpPr>
                  <a:spLocks/>
                </p:cNvSpPr>
                <p:nvPr/>
              </p:nvSpPr>
              <p:spPr bwMode="auto">
                <a:xfrm>
                  <a:off x="2540" y="1476"/>
                  <a:ext cx="66" cy="11"/>
                </a:xfrm>
                <a:custGeom>
                  <a:avLst/>
                  <a:gdLst/>
                  <a:ahLst/>
                  <a:cxnLst>
                    <a:cxn ang="0">
                      <a:pos x="0" y="0"/>
                    </a:cxn>
                    <a:cxn ang="0">
                      <a:pos x="322" y="0"/>
                    </a:cxn>
                    <a:cxn ang="0">
                      <a:pos x="331" y="54"/>
                    </a:cxn>
                    <a:cxn ang="0">
                      <a:pos x="0" y="54"/>
                    </a:cxn>
                    <a:cxn ang="0">
                      <a:pos x="0" y="0"/>
                    </a:cxn>
                  </a:cxnLst>
                  <a:rect l="0" t="0" r="r" b="b"/>
                  <a:pathLst>
                    <a:path w="331" h="54">
                      <a:moveTo>
                        <a:pt x="0" y="0"/>
                      </a:moveTo>
                      <a:lnTo>
                        <a:pt x="322" y="0"/>
                      </a:lnTo>
                      <a:lnTo>
                        <a:pt x="331" y="54"/>
                      </a:lnTo>
                      <a:lnTo>
                        <a:pt x="0" y="54"/>
                      </a:lnTo>
                      <a:lnTo>
                        <a:pt x="0" y="0"/>
                      </a:lnTo>
                      <a:close/>
                    </a:path>
                  </a:pathLst>
                </a:custGeom>
                <a:solidFill>
                  <a:srgbClr val="808080"/>
                </a:solidFill>
                <a:ln w="3175">
                  <a:solidFill>
                    <a:srgbClr val="000000"/>
                  </a:solidFill>
                  <a:prstDash val="solid"/>
                  <a:round/>
                  <a:headEnd/>
                  <a:tailEnd/>
                </a:ln>
              </p:spPr>
              <p:txBody>
                <a:bodyPr/>
                <a:lstStyle/>
                <a:p>
                  <a:endParaRPr lang="en-US"/>
                </a:p>
              </p:txBody>
            </p:sp>
            <p:sp>
              <p:nvSpPr>
                <p:cNvPr id="65838" name="Freeform 1326"/>
                <p:cNvSpPr>
                  <a:spLocks/>
                </p:cNvSpPr>
                <p:nvPr/>
              </p:nvSpPr>
              <p:spPr bwMode="auto">
                <a:xfrm>
                  <a:off x="2622" y="1482"/>
                  <a:ext cx="82" cy="10"/>
                </a:xfrm>
                <a:custGeom>
                  <a:avLst/>
                  <a:gdLst/>
                  <a:ahLst/>
                  <a:cxnLst>
                    <a:cxn ang="0">
                      <a:pos x="0" y="0"/>
                    </a:cxn>
                    <a:cxn ang="0">
                      <a:pos x="374" y="0"/>
                    </a:cxn>
                    <a:cxn ang="0">
                      <a:pos x="410" y="47"/>
                    </a:cxn>
                    <a:cxn ang="0">
                      <a:pos x="17" y="47"/>
                    </a:cxn>
                    <a:cxn ang="0">
                      <a:pos x="0" y="0"/>
                    </a:cxn>
                  </a:cxnLst>
                  <a:rect l="0" t="0" r="r" b="b"/>
                  <a:pathLst>
                    <a:path w="410" h="47">
                      <a:moveTo>
                        <a:pt x="0" y="0"/>
                      </a:moveTo>
                      <a:lnTo>
                        <a:pt x="374" y="0"/>
                      </a:lnTo>
                      <a:lnTo>
                        <a:pt x="410" y="47"/>
                      </a:lnTo>
                      <a:lnTo>
                        <a:pt x="17" y="47"/>
                      </a:lnTo>
                      <a:lnTo>
                        <a:pt x="0" y="0"/>
                      </a:lnTo>
                      <a:close/>
                    </a:path>
                  </a:pathLst>
                </a:custGeom>
                <a:solidFill>
                  <a:srgbClr val="808080"/>
                </a:solidFill>
                <a:ln w="3175">
                  <a:solidFill>
                    <a:srgbClr val="000000"/>
                  </a:solidFill>
                  <a:prstDash val="solid"/>
                  <a:round/>
                  <a:headEnd/>
                  <a:tailEnd/>
                </a:ln>
              </p:spPr>
              <p:txBody>
                <a:bodyPr/>
                <a:lstStyle/>
                <a:p>
                  <a:endParaRPr lang="en-US"/>
                </a:p>
              </p:txBody>
            </p:sp>
          </p:grpSp>
          <p:grpSp>
            <p:nvGrpSpPr>
              <p:cNvPr id="65446" name="Group 1355"/>
              <p:cNvGrpSpPr>
                <a:grpSpLocks/>
              </p:cNvGrpSpPr>
              <p:nvPr/>
            </p:nvGrpSpPr>
            <p:grpSpPr bwMode="auto">
              <a:xfrm>
                <a:off x="2193" y="1495"/>
                <a:ext cx="517" cy="29"/>
                <a:chOff x="2193" y="1495"/>
                <a:chExt cx="517" cy="29"/>
              </a:xfrm>
            </p:grpSpPr>
            <p:grpSp>
              <p:nvGrpSpPr>
                <p:cNvPr id="65447" name="Group 1332"/>
                <p:cNvGrpSpPr>
                  <a:grpSpLocks/>
                </p:cNvGrpSpPr>
                <p:nvPr/>
              </p:nvGrpSpPr>
              <p:grpSpPr bwMode="auto">
                <a:xfrm>
                  <a:off x="2238" y="1496"/>
                  <a:ext cx="255" cy="25"/>
                  <a:chOff x="2238" y="1496"/>
                  <a:chExt cx="255" cy="25"/>
                </a:xfrm>
              </p:grpSpPr>
              <p:sp>
                <p:nvSpPr>
                  <p:cNvPr id="65840" name="Line 1328"/>
                  <p:cNvSpPr>
                    <a:spLocks noChangeShapeType="1"/>
                  </p:cNvSpPr>
                  <p:nvPr/>
                </p:nvSpPr>
                <p:spPr bwMode="auto">
                  <a:xfrm>
                    <a:off x="2238" y="1496"/>
                    <a:ext cx="242" cy="1"/>
                  </a:xfrm>
                  <a:prstGeom prst="line">
                    <a:avLst/>
                  </a:prstGeom>
                  <a:noFill/>
                  <a:ln w="3175">
                    <a:solidFill>
                      <a:srgbClr val="000000"/>
                    </a:solidFill>
                    <a:round/>
                    <a:headEnd/>
                    <a:tailEnd/>
                  </a:ln>
                </p:spPr>
                <p:txBody>
                  <a:bodyPr/>
                  <a:lstStyle/>
                  <a:p>
                    <a:endParaRPr lang="en-US"/>
                  </a:p>
                </p:txBody>
              </p:sp>
              <p:sp>
                <p:nvSpPr>
                  <p:cNvPr id="65841" name="Line 1329"/>
                  <p:cNvSpPr>
                    <a:spLocks noChangeShapeType="1"/>
                  </p:cNvSpPr>
                  <p:nvPr/>
                </p:nvSpPr>
                <p:spPr bwMode="auto">
                  <a:xfrm>
                    <a:off x="2248" y="1504"/>
                    <a:ext cx="245" cy="1"/>
                  </a:xfrm>
                  <a:prstGeom prst="line">
                    <a:avLst/>
                  </a:prstGeom>
                  <a:noFill/>
                  <a:ln w="3175">
                    <a:solidFill>
                      <a:srgbClr val="000000"/>
                    </a:solidFill>
                    <a:round/>
                    <a:headEnd/>
                    <a:tailEnd/>
                  </a:ln>
                </p:spPr>
                <p:txBody>
                  <a:bodyPr/>
                  <a:lstStyle/>
                  <a:p>
                    <a:endParaRPr lang="en-US"/>
                  </a:p>
                </p:txBody>
              </p:sp>
              <p:sp>
                <p:nvSpPr>
                  <p:cNvPr id="65842" name="Line 1330"/>
                  <p:cNvSpPr>
                    <a:spLocks noChangeShapeType="1"/>
                  </p:cNvSpPr>
                  <p:nvPr/>
                </p:nvSpPr>
                <p:spPr bwMode="auto">
                  <a:xfrm>
                    <a:off x="2250" y="1512"/>
                    <a:ext cx="215" cy="1"/>
                  </a:xfrm>
                  <a:prstGeom prst="line">
                    <a:avLst/>
                  </a:prstGeom>
                  <a:noFill/>
                  <a:ln w="3175">
                    <a:solidFill>
                      <a:srgbClr val="000000"/>
                    </a:solidFill>
                    <a:round/>
                    <a:headEnd/>
                    <a:tailEnd/>
                  </a:ln>
                </p:spPr>
                <p:txBody>
                  <a:bodyPr/>
                  <a:lstStyle/>
                  <a:p>
                    <a:endParaRPr lang="en-US"/>
                  </a:p>
                </p:txBody>
              </p:sp>
              <p:sp>
                <p:nvSpPr>
                  <p:cNvPr id="65843" name="Line 1331"/>
                  <p:cNvSpPr>
                    <a:spLocks noChangeShapeType="1"/>
                  </p:cNvSpPr>
                  <p:nvPr/>
                </p:nvSpPr>
                <p:spPr bwMode="auto">
                  <a:xfrm>
                    <a:off x="2256" y="1520"/>
                    <a:ext cx="28" cy="1"/>
                  </a:xfrm>
                  <a:prstGeom prst="line">
                    <a:avLst/>
                  </a:prstGeom>
                  <a:noFill/>
                  <a:ln w="3175">
                    <a:solidFill>
                      <a:srgbClr val="000000"/>
                    </a:solidFill>
                    <a:round/>
                    <a:headEnd/>
                    <a:tailEnd/>
                  </a:ln>
                </p:spPr>
                <p:txBody>
                  <a:bodyPr/>
                  <a:lstStyle/>
                  <a:p>
                    <a:endParaRPr lang="en-US"/>
                  </a:p>
                </p:txBody>
              </p:sp>
            </p:grpSp>
            <p:grpSp>
              <p:nvGrpSpPr>
                <p:cNvPr id="65448" name="Group 1336"/>
                <p:cNvGrpSpPr>
                  <a:grpSpLocks/>
                </p:cNvGrpSpPr>
                <p:nvPr/>
              </p:nvGrpSpPr>
              <p:grpSpPr bwMode="auto">
                <a:xfrm>
                  <a:off x="2193" y="1499"/>
                  <a:ext cx="43" cy="17"/>
                  <a:chOff x="2193" y="1499"/>
                  <a:chExt cx="43" cy="17"/>
                </a:xfrm>
              </p:grpSpPr>
              <p:sp>
                <p:nvSpPr>
                  <p:cNvPr id="65845" name="Line 1333"/>
                  <p:cNvSpPr>
                    <a:spLocks noChangeShapeType="1"/>
                  </p:cNvSpPr>
                  <p:nvPr/>
                </p:nvSpPr>
                <p:spPr bwMode="auto">
                  <a:xfrm>
                    <a:off x="2204" y="1499"/>
                    <a:ext cx="24" cy="1"/>
                  </a:xfrm>
                  <a:prstGeom prst="line">
                    <a:avLst/>
                  </a:prstGeom>
                  <a:noFill/>
                  <a:ln w="3175">
                    <a:solidFill>
                      <a:srgbClr val="000000"/>
                    </a:solidFill>
                    <a:round/>
                    <a:headEnd/>
                    <a:tailEnd/>
                  </a:ln>
                </p:spPr>
                <p:txBody>
                  <a:bodyPr/>
                  <a:lstStyle/>
                  <a:p>
                    <a:endParaRPr lang="en-US"/>
                  </a:p>
                </p:txBody>
              </p:sp>
              <p:sp>
                <p:nvSpPr>
                  <p:cNvPr id="65846" name="Line 1334"/>
                  <p:cNvSpPr>
                    <a:spLocks noChangeShapeType="1"/>
                  </p:cNvSpPr>
                  <p:nvPr/>
                </p:nvSpPr>
                <p:spPr bwMode="auto">
                  <a:xfrm>
                    <a:off x="2200" y="1508"/>
                    <a:ext cx="23" cy="1"/>
                  </a:xfrm>
                  <a:prstGeom prst="line">
                    <a:avLst/>
                  </a:prstGeom>
                  <a:noFill/>
                  <a:ln w="3175">
                    <a:solidFill>
                      <a:srgbClr val="000000"/>
                    </a:solidFill>
                    <a:round/>
                    <a:headEnd/>
                    <a:tailEnd/>
                  </a:ln>
                </p:spPr>
                <p:txBody>
                  <a:bodyPr/>
                  <a:lstStyle/>
                  <a:p>
                    <a:endParaRPr lang="en-US"/>
                  </a:p>
                </p:txBody>
              </p:sp>
              <p:sp>
                <p:nvSpPr>
                  <p:cNvPr id="65847" name="Line 1335"/>
                  <p:cNvSpPr>
                    <a:spLocks noChangeShapeType="1"/>
                  </p:cNvSpPr>
                  <p:nvPr/>
                </p:nvSpPr>
                <p:spPr bwMode="auto">
                  <a:xfrm>
                    <a:off x="2193" y="1515"/>
                    <a:ext cx="43" cy="1"/>
                  </a:xfrm>
                  <a:prstGeom prst="line">
                    <a:avLst/>
                  </a:prstGeom>
                  <a:noFill/>
                  <a:ln w="3175">
                    <a:solidFill>
                      <a:srgbClr val="000000"/>
                    </a:solidFill>
                    <a:round/>
                    <a:headEnd/>
                    <a:tailEnd/>
                  </a:ln>
                </p:spPr>
                <p:txBody>
                  <a:bodyPr/>
                  <a:lstStyle/>
                  <a:p>
                    <a:endParaRPr lang="en-US"/>
                  </a:p>
                </p:txBody>
              </p:sp>
            </p:grpSp>
            <p:grpSp>
              <p:nvGrpSpPr>
                <p:cNvPr id="65449" name="Group 1343"/>
                <p:cNvGrpSpPr>
                  <a:grpSpLocks/>
                </p:cNvGrpSpPr>
                <p:nvPr/>
              </p:nvGrpSpPr>
              <p:grpSpPr bwMode="auto">
                <a:xfrm>
                  <a:off x="2293" y="1495"/>
                  <a:ext cx="234" cy="27"/>
                  <a:chOff x="2293" y="1495"/>
                  <a:chExt cx="234" cy="27"/>
                </a:xfrm>
              </p:grpSpPr>
              <p:sp>
                <p:nvSpPr>
                  <p:cNvPr id="65849" name="Line 1337"/>
                  <p:cNvSpPr>
                    <a:spLocks noChangeShapeType="1"/>
                  </p:cNvSpPr>
                  <p:nvPr/>
                </p:nvSpPr>
                <p:spPr bwMode="auto">
                  <a:xfrm>
                    <a:off x="2293" y="1520"/>
                    <a:ext cx="145" cy="1"/>
                  </a:xfrm>
                  <a:prstGeom prst="line">
                    <a:avLst/>
                  </a:prstGeom>
                  <a:noFill/>
                  <a:ln w="3175">
                    <a:solidFill>
                      <a:srgbClr val="000000"/>
                    </a:solidFill>
                    <a:round/>
                    <a:headEnd/>
                    <a:tailEnd/>
                  </a:ln>
                </p:spPr>
                <p:txBody>
                  <a:bodyPr/>
                  <a:lstStyle/>
                  <a:p>
                    <a:endParaRPr lang="en-US"/>
                  </a:p>
                </p:txBody>
              </p:sp>
              <p:sp>
                <p:nvSpPr>
                  <p:cNvPr id="65850" name="Line 1338"/>
                  <p:cNvSpPr>
                    <a:spLocks noChangeShapeType="1"/>
                  </p:cNvSpPr>
                  <p:nvPr/>
                </p:nvSpPr>
                <p:spPr bwMode="auto">
                  <a:xfrm>
                    <a:off x="2492" y="1495"/>
                    <a:ext cx="33" cy="1"/>
                  </a:xfrm>
                  <a:prstGeom prst="line">
                    <a:avLst/>
                  </a:prstGeom>
                  <a:noFill/>
                  <a:ln w="3175">
                    <a:solidFill>
                      <a:srgbClr val="000000"/>
                    </a:solidFill>
                    <a:round/>
                    <a:headEnd/>
                    <a:tailEnd/>
                  </a:ln>
                </p:spPr>
                <p:txBody>
                  <a:bodyPr/>
                  <a:lstStyle/>
                  <a:p>
                    <a:endParaRPr lang="en-US"/>
                  </a:p>
                </p:txBody>
              </p:sp>
              <p:sp>
                <p:nvSpPr>
                  <p:cNvPr id="65851" name="Line 1339"/>
                  <p:cNvSpPr>
                    <a:spLocks noChangeShapeType="1"/>
                  </p:cNvSpPr>
                  <p:nvPr/>
                </p:nvSpPr>
                <p:spPr bwMode="auto">
                  <a:xfrm>
                    <a:off x="2500" y="1504"/>
                    <a:ext cx="27" cy="1"/>
                  </a:xfrm>
                  <a:prstGeom prst="line">
                    <a:avLst/>
                  </a:prstGeom>
                  <a:noFill/>
                  <a:ln w="3175">
                    <a:solidFill>
                      <a:srgbClr val="000000"/>
                    </a:solidFill>
                    <a:round/>
                    <a:headEnd/>
                    <a:tailEnd/>
                  </a:ln>
                </p:spPr>
                <p:txBody>
                  <a:bodyPr/>
                  <a:lstStyle/>
                  <a:p>
                    <a:endParaRPr lang="en-US"/>
                  </a:p>
                </p:txBody>
              </p:sp>
              <p:sp>
                <p:nvSpPr>
                  <p:cNvPr id="65852" name="Line 1340"/>
                  <p:cNvSpPr>
                    <a:spLocks noChangeShapeType="1"/>
                  </p:cNvSpPr>
                  <p:nvPr/>
                </p:nvSpPr>
                <p:spPr bwMode="auto">
                  <a:xfrm>
                    <a:off x="2482" y="1512"/>
                    <a:ext cx="45" cy="1"/>
                  </a:xfrm>
                  <a:prstGeom prst="line">
                    <a:avLst/>
                  </a:prstGeom>
                  <a:noFill/>
                  <a:ln w="3175">
                    <a:solidFill>
                      <a:srgbClr val="000000"/>
                    </a:solidFill>
                    <a:round/>
                    <a:headEnd/>
                    <a:tailEnd/>
                  </a:ln>
                </p:spPr>
                <p:txBody>
                  <a:bodyPr/>
                  <a:lstStyle/>
                  <a:p>
                    <a:endParaRPr lang="en-US"/>
                  </a:p>
                </p:txBody>
              </p:sp>
              <p:sp>
                <p:nvSpPr>
                  <p:cNvPr id="65853" name="Line 1341"/>
                  <p:cNvSpPr>
                    <a:spLocks noChangeShapeType="1"/>
                  </p:cNvSpPr>
                  <p:nvPr/>
                </p:nvSpPr>
                <p:spPr bwMode="auto">
                  <a:xfrm>
                    <a:off x="2445" y="1520"/>
                    <a:ext cx="23" cy="1"/>
                  </a:xfrm>
                  <a:prstGeom prst="line">
                    <a:avLst/>
                  </a:prstGeom>
                  <a:noFill/>
                  <a:ln w="3175">
                    <a:solidFill>
                      <a:srgbClr val="000000"/>
                    </a:solidFill>
                    <a:round/>
                    <a:headEnd/>
                    <a:tailEnd/>
                  </a:ln>
                </p:spPr>
                <p:txBody>
                  <a:bodyPr/>
                  <a:lstStyle/>
                  <a:p>
                    <a:endParaRPr lang="en-US"/>
                  </a:p>
                </p:txBody>
              </p:sp>
              <p:sp>
                <p:nvSpPr>
                  <p:cNvPr id="65854" name="Line 1342"/>
                  <p:cNvSpPr>
                    <a:spLocks noChangeShapeType="1"/>
                  </p:cNvSpPr>
                  <p:nvPr/>
                </p:nvSpPr>
                <p:spPr bwMode="auto">
                  <a:xfrm>
                    <a:off x="2475" y="1521"/>
                    <a:ext cx="50" cy="1"/>
                  </a:xfrm>
                  <a:prstGeom prst="line">
                    <a:avLst/>
                  </a:prstGeom>
                  <a:noFill/>
                  <a:ln w="3175">
                    <a:solidFill>
                      <a:srgbClr val="000000"/>
                    </a:solidFill>
                    <a:round/>
                    <a:headEnd/>
                    <a:tailEnd/>
                  </a:ln>
                </p:spPr>
                <p:txBody>
                  <a:bodyPr/>
                  <a:lstStyle/>
                  <a:p>
                    <a:endParaRPr lang="en-US"/>
                  </a:p>
                </p:txBody>
              </p:sp>
            </p:grpSp>
            <p:grpSp>
              <p:nvGrpSpPr>
                <p:cNvPr id="65452" name="Group 1347"/>
                <p:cNvGrpSpPr>
                  <a:grpSpLocks/>
                </p:cNvGrpSpPr>
                <p:nvPr/>
              </p:nvGrpSpPr>
              <p:grpSpPr bwMode="auto">
                <a:xfrm>
                  <a:off x="2539" y="1499"/>
                  <a:ext cx="73" cy="24"/>
                  <a:chOff x="2539" y="1499"/>
                  <a:chExt cx="73" cy="24"/>
                </a:xfrm>
              </p:grpSpPr>
              <p:sp>
                <p:nvSpPr>
                  <p:cNvPr id="65856" name="Line 1344"/>
                  <p:cNvSpPr>
                    <a:spLocks noChangeShapeType="1"/>
                  </p:cNvSpPr>
                  <p:nvPr/>
                </p:nvSpPr>
                <p:spPr bwMode="auto">
                  <a:xfrm>
                    <a:off x="2539" y="1499"/>
                    <a:ext cx="68" cy="1"/>
                  </a:xfrm>
                  <a:prstGeom prst="line">
                    <a:avLst/>
                  </a:prstGeom>
                  <a:noFill/>
                  <a:ln w="3175">
                    <a:solidFill>
                      <a:srgbClr val="000000"/>
                    </a:solidFill>
                    <a:round/>
                    <a:headEnd/>
                    <a:tailEnd/>
                  </a:ln>
                </p:spPr>
                <p:txBody>
                  <a:bodyPr/>
                  <a:lstStyle/>
                  <a:p>
                    <a:endParaRPr lang="en-US"/>
                  </a:p>
                </p:txBody>
              </p:sp>
              <p:sp>
                <p:nvSpPr>
                  <p:cNvPr id="65857" name="Line 1345"/>
                  <p:cNvSpPr>
                    <a:spLocks noChangeShapeType="1"/>
                  </p:cNvSpPr>
                  <p:nvPr/>
                </p:nvSpPr>
                <p:spPr bwMode="auto">
                  <a:xfrm>
                    <a:off x="2548" y="1509"/>
                    <a:ext cx="61" cy="1"/>
                  </a:xfrm>
                  <a:prstGeom prst="line">
                    <a:avLst/>
                  </a:prstGeom>
                  <a:noFill/>
                  <a:ln w="3175">
                    <a:solidFill>
                      <a:srgbClr val="000000"/>
                    </a:solidFill>
                    <a:round/>
                    <a:headEnd/>
                    <a:tailEnd/>
                  </a:ln>
                </p:spPr>
                <p:txBody>
                  <a:bodyPr/>
                  <a:lstStyle/>
                  <a:p>
                    <a:endParaRPr lang="en-US"/>
                  </a:p>
                </p:txBody>
              </p:sp>
              <p:sp>
                <p:nvSpPr>
                  <p:cNvPr id="65858" name="Line 1346"/>
                  <p:cNvSpPr>
                    <a:spLocks noChangeShapeType="1"/>
                  </p:cNvSpPr>
                  <p:nvPr/>
                </p:nvSpPr>
                <p:spPr bwMode="auto">
                  <a:xfrm>
                    <a:off x="2549" y="1522"/>
                    <a:ext cx="63" cy="1"/>
                  </a:xfrm>
                  <a:prstGeom prst="line">
                    <a:avLst/>
                  </a:prstGeom>
                  <a:noFill/>
                  <a:ln w="3175">
                    <a:solidFill>
                      <a:srgbClr val="000000"/>
                    </a:solidFill>
                    <a:round/>
                    <a:headEnd/>
                    <a:tailEnd/>
                  </a:ln>
                </p:spPr>
                <p:txBody>
                  <a:bodyPr/>
                  <a:lstStyle/>
                  <a:p>
                    <a:endParaRPr lang="en-US"/>
                  </a:p>
                </p:txBody>
              </p:sp>
            </p:grpSp>
            <p:grpSp>
              <p:nvGrpSpPr>
                <p:cNvPr id="65455" name="Group 1354"/>
                <p:cNvGrpSpPr>
                  <a:grpSpLocks/>
                </p:cNvGrpSpPr>
                <p:nvPr/>
              </p:nvGrpSpPr>
              <p:grpSpPr bwMode="auto">
                <a:xfrm>
                  <a:off x="2624" y="1499"/>
                  <a:ext cx="86" cy="25"/>
                  <a:chOff x="2624" y="1499"/>
                  <a:chExt cx="86" cy="25"/>
                </a:xfrm>
              </p:grpSpPr>
              <p:sp>
                <p:nvSpPr>
                  <p:cNvPr id="65860" name="Line 1348"/>
                  <p:cNvSpPr>
                    <a:spLocks noChangeShapeType="1"/>
                  </p:cNvSpPr>
                  <p:nvPr/>
                </p:nvSpPr>
                <p:spPr bwMode="auto">
                  <a:xfrm>
                    <a:off x="2630" y="1499"/>
                    <a:ext cx="66" cy="1"/>
                  </a:xfrm>
                  <a:prstGeom prst="line">
                    <a:avLst/>
                  </a:prstGeom>
                  <a:noFill/>
                  <a:ln w="3175">
                    <a:solidFill>
                      <a:srgbClr val="000000"/>
                    </a:solidFill>
                    <a:round/>
                    <a:headEnd/>
                    <a:tailEnd/>
                  </a:ln>
                </p:spPr>
                <p:txBody>
                  <a:bodyPr/>
                  <a:lstStyle/>
                  <a:p>
                    <a:endParaRPr lang="en-US"/>
                  </a:p>
                </p:txBody>
              </p:sp>
              <p:sp>
                <p:nvSpPr>
                  <p:cNvPr id="65861" name="Line 1349"/>
                  <p:cNvSpPr>
                    <a:spLocks noChangeShapeType="1"/>
                  </p:cNvSpPr>
                  <p:nvPr/>
                </p:nvSpPr>
                <p:spPr bwMode="auto">
                  <a:xfrm>
                    <a:off x="2624" y="1508"/>
                    <a:ext cx="53" cy="1"/>
                  </a:xfrm>
                  <a:prstGeom prst="line">
                    <a:avLst/>
                  </a:prstGeom>
                  <a:noFill/>
                  <a:ln w="3175">
                    <a:solidFill>
                      <a:srgbClr val="000000"/>
                    </a:solidFill>
                    <a:round/>
                    <a:headEnd/>
                    <a:tailEnd/>
                  </a:ln>
                </p:spPr>
                <p:txBody>
                  <a:bodyPr/>
                  <a:lstStyle/>
                  <a:p>
                    <a:endParaRPr lang="en-US"/>
                  </a:p>
                </p:txBody>
              </p:sp>
              <p:sp>
                <p:nvSpPr>
                  <p:cNvPr id="65862" name="Line 1350"/>
                  <p:cNvSpPr>
                    <a:spLocks noChangeShapeType="1"/>
                  </p:cNvSpPr>
                  <p:nvPr/>
                </p:nvSpPr>
                <p:spPr bwMode="auto">
                  <a:xfrm>
                    <a:off x="2630" y="1515"/>
                    <a:ext cx="50" cy="1"/>
                  </a:xfrm>
                  <a:prstGeom prst="line">
                    <a:avLst/>
                  </a:prstGeom>
                  <a:noFill/>
                  <a:ln w="3175">
                    <a:solidFill>
                      <a:srgbClr val="000000"/>
                    </a:solidFill>
                    <a:round/>
                    <a:headEnd/>
                    <a:tailEnd/>
                  </a:ln>
                </p:spPr>
                <p:txBody>
                  <a:bodyPr/>
                  <a:lstStyle/>
                  <a:p>
                    <a:endParaRPr lang="en-US"/>
                  </a:p>
                </p:txBody>
              </p:sp>
              <p:sp>
                <p:nvSpPr>
                  <p:cNvPr id="65863" name="Line 1351"/>
                  <p:cNvSpPr>
                    <a:spLocks noChangeShapeType="1"/>
                  </p:cNvSpPr>
                  <p:nvPr/>
                </p:nvSpPr>
                <p:spPr bwMode="auto">
                  <a:xfrm>
                    <a:off x="2628" y="1523"/>
                    <a:ext cx="62" cy="1"/>
                  </a:xfrm>
                  <a:prstGeom prst="line">
                    <a:avLst/>
                  </a:prstGeom>
                  <a:noFill/>
                  <a:ln w="3175">
                    <a:solidFill>
                      <a:srgbClr val="000000"/>
                    </a:solidFill>
                    <a:round/>
                    <a:headEnd/>
                    <a:tailEnd/>
                  </a:ln>
                </p:spPr>
                <p:txBody>
                  <a:bodyPr/>
                  <a:lstStyle/>
                  <a:p>
                    <a:endParaRPr lang="en-US"/>
                  </a:p>
                </p:txBody>
              </p:sp>
              <p:sp>
                <p:nvSpPr>
                  <p:cNvPr id="65864" name="Line 1352"/>
                  <p:cNvSpPr>
                    <a:spLocks noChangeShapeType="1"/>
                  </p:cNvSpPr>
                  <p:nvPr/>
                </p:nvSpPr>
                <p:spPr bwMode="auto">
                  <a:xfrm>
                    <a:off x="2688" y="1509"/>
                    <a:ext cx="18" cy="1"/>
                  </a:xfrm>
                  <a:prstGeom prst="line">
                    <a:avLst/>
                  </a:prstGeom>
                  <a:noFill/>
                  <a:ln w="3175">
                    <a:solidFill>
                      <a:srgbClr val="000000"/>
                    </a:solidFill>
                    <a:round/>
                    <a:headEnd/>
                    <a:tailEnd/>
                  </a:ln>
                </p:spPr>
                <p:txBody>
                  <a:bodyPr/>
                  <a:lstStyle/>
                  <a:p>
                    <a:endParaRPr lang="en-US"/>
                  </a:p>
                </p:txBody>
              </p:sp>
              <p:sp>
                <p:nvSpPr>
                  <p:cNvPr id="65865" name="Line 1353"/>
                  <p:cNvSpPr>
                    <a:spLocks noChangeShapeType="1"/>
                  </p:cNvSpPr>
                  <p:nvPr/>
                </p:nvSpPr>
                <p:spPr bwMode="auto">
                  <a:xfrm>
                    <a:off x="2694" y="1519"/>
                    <a:ext cx="16" cy="1"/>
                  </a:xfrm>
                  <a:prstGeom prst="line">
                    <a:avLst/>
                  </a:prstGeom>
                  <a:noFill/>
                  <a:ln w="3175">
                    <a:solidFill>
                      <a:srgbClr val="000000"/>
                    </a:solidFill>
                    <a:round/>
                    <a:headEnd/>
                    <a:tailEnd/>
                  </a:ln>
                </p:spPr>
                <p:txBody>
                  <a:bodyPr/>
                  <a:lstStyle/>
                  <a:p>
                    <a:endParaRPr lang="en-US"/>
                  </a:p>
                </p:txBody>
              </p:sp>
            </p:grpSp>
          </p:grpSp>
        </p:grpSp>
        <p:grpSp>
          <p:nvGrpSpPr>
            <p:cNvPr id="65456" name="Group 1361"/>
            <p:cNvGrpSpPr>
              <a:grpSpLocks/>
            </p:cNvGrpSpPr>
            <p:nvPr/>
          </p:nvGrpSpPr>
          <p:grpSpPr bwMode="auto">
            <a:xfrm>
              <a:off x="2327" y="1295"/>
              <a:ext cx="272" cy="54"/>
              <a:chOff x="2327" y="1295"/>
              <a:chExt cx="272" cy="54"/>
            </a:xfrm>
          </p:grpSpPr>
          <p:grpSp>
            <p:nvGrpSpPr>
              <p:cNvPr id="65459" name="Group 1359"/>
              <p:cNvGrpSpPr>
                <a:grpSpLocks/>
              </p:cNvGrpSpPr>
              <p:nvPr/>
            </p:nvGrpSpPr>
            <p:grpSpPr bwMode="auto">
              <a:xfrm>
                <a:off x="2327" y="1311"/>
                <a:ext cx="272" cy="38"/>
                <a:chOff x="2327" y="1311"/>
                <a:chExt cx="272" cy="38"/>
              </a:xfrm>
            </p:grpSpPr>
            <p:sp>
              <p:nvSpPr>
                <p:cNvPr id="65869" name="Freeform 1357"/>
                <p:cNvSpPr>
                  <a:spLocks/>
                </p:cNvSpPr>
                <p:nvPr/>
              </p:nvSpPr>
              <p:spPr bwMode="auto">
                <a:xfrm>
                  <a:off x="2327" y="1311"/>
                  <a:ext cx="272" cy="20"/>
                </a:xfrm>
                <a:custGeom>
                  <a:avLst/>
                  <a:gdLst/>
                  <a:ahLst/>
                  <a:cxnLst>
                    <a:cxn ang="0">
                      <a:pos x="0" y="99"/>
                    </a:cxn>
                    <a:cxn ang="0">
                      <a:pos x="1358" y="99"/>
                    </a:cxn>
                    <a:cxn ang="0">
                      <a:pos x="1279" y="0"/>
                    </a:cxn>
                    <a:cxn ang="0">
                      <a:pos x="81" y="0"/>
                    </a:cxn>
                    <a:cxn ang="0">
                      <a:pos x="0" y="99"/>
                    </a:cxn>
                  </a:cxnLst>
                  <a:rect l="0" t="0" r="r" b="b"/>
                  <a:pathLst>
                    <a:path w="1358" h="99">
                      <a:moveTo>
                        <a:pt x="0" y="99"/>
                      </a:moveTo>
                      <a:lnTo>
                        <a:pt x="1358" y="99"/>
                      </a:lnTo>
                      <a:lnTo>
                        <a:pt x="1279" y="0"/>
                      </a:lnTo>
                      <a:lnTo>
                        <a:pt x="81" y="0"/>
                      </a:lnTo>
                      <a:lnTo>
                        <a:pt x="0" y="99"/>
                      </a:lnTo>
                      <a:close/>
                    </a:path>
                  </a:pathLst>
                </a:custGeom>
                <a:solidFill>
                  <a:srgbClr val="C0C0C0"/>
                </a:solidFill>
                <a:ln w="3175">
                  <a:solidFill>
                    <a:srgbClr val="000000"/>
                  </a:solidFill>
                  <a:prstDash val="solid"/>
                  <a:round/>
                  <a:headEnd/>
                  <a:tailEnd/>
                </a:ln>
              </p:spPr>
              <p:txBody>
                <a:bodyPr/>
                <a:lstStyle/>
                <a:p>
                  <a:endParaRPr lang="en-US"/>
                </a:p>
              </p:txBody>
            </p:sp>
            <p:sp>
              <p:nvSpPr>
                <p:cNvPr id="65870" name="Rectangle 1358"/>
                <p:cNvSpPr>
                  <a:spLocks noChangeArrowheads="1"/>
                </p:cNvSpPr>
                <p:nvPr/>
              </p:nvSpPr>
              <p:spPr bwMode="auto">
                <a:xfrm>
                  <a:off x="2327" y="1331"/>
                  <a:ext cx="271" cy="18"/>
                </a:xfrm>
                <a:prstGeom prst="rect">
                  <a:avLst/>
                </a:prstGeom>
                <a:solidFill>
                  <a:srgbClr val="C0C0C0"/>
                </a:solidFill>
                <a:ln w="3175">
                  <a:solidFill>
                    <a:srgbClr val="000000"/>
                  </a:solidFill>
                  <a:miter lim="800000"/>
                  <a:headEnd/>
                  <a:tailEnd/>
                </a:ln>
              </p:spPr>
              <p:txBody>
                <a:bodyPr/>
                <a:lstStyle/>
                <a:p>
                  <a:endParaRPr lang="en-US"/>
                </a:p>
              </p:txBody>
            </p:sp>
          </p:grpSp>
          <p:sp>
            <p:nvSpPr>
              <p:cNvPr id="65872" name="Freeform 1360"/>
              <p:cNvSpPr>
                <a:spLocks/>
              </p:cNvSpPr>
              <p:nvPr/>
            </p:nvSpPr>
            <p:spPr bwMode="auto">
              <a:xfrm>
                <a:off x="2390" y="1295"/>
                <a:ext cx="144" cy="36"/>
              </a:xfrm>
              <a:custGeom>
                <a:avLst/>
                <a:gdLst/>
                <a:ahLst/>
                <a:cxnLst>
                  <a:cxn ang="0">
                    <a:pos x="0" y="101"/>
                  </a:cxn>
                  <a:cxn ang="0">
                    <a:pos x="0" y="0"/>
                  </a:cxn>
                  <a:cxn ang="0">
                    <a:pos x="722" y="0"/>
                  </a:cxn>
                  <a:cxn ang="0">
                    <a:pos x="722" y="103"/>
                  </a:cxn>
                  <a:cxn ang="0">
                    <a:pos x="719" y="113"/>
                  </a:cxn>
                  <a:cxn ang="0">
                    <a:pos x="712" y="121"/>
                  </a:cxn>
                  <a:cxn ang="0">
                    <a:pos x="699" y="130"/>
                  </a:cxn>
                  <a:cxn ang="0">
                    <a:pos x="682" y="137"/>
                  </a:cxn>
                  <a:cxn ang="0">
                    <a:pos x="662" y="145"/>
                  </a:cxn>
                  <a:cxn ang="0">
                    <a:pos x="644" y="151"/>
                  </a:cxn>
                  <a:cxn ang="0">
                    <a:pos x="620" y="156"/>
                  </a:cxn>
                  <a:cxn ang="0">
                    <a:pos x="592" y="161"/>
                  </a:cxn>
                  <a:cxn ang="0">
                    <a:pos x="569" y="165"/>
                  </a:cxn>
                  <a:cxn ang="0">
                    <a:pos x="531" y="171"/>
                  </a:cxn>
                  <a:cxn ang="0">
                    <a:pos x="500" y="173"/>
                  </a:cxn>
                  <a:cxn ang="0">
                    <a:pos x="469" y="177"/>
                  </a:cxn>
                  <a:cxn ang="0">
                    <a:pos x="434" y="178"/>
                  </a:cxn>
                  <a:cxn ang="0">
                    <a:pos x="394" y="180"/>
                  </a:cxn>
                  <a:cxn ang="0">
                    <a:pos x="342" y="180"/>
                  </a:cxn>
                  <a:cxn ang="0">
                    <a:pos x="296" y="178"/>
                  </a:cxn>
                  <a:cxn ang="0">
                    <a:pos x="252" y="177"/>
                  </a:cxn>
                  <a:cxn ang="0">
                    <a:pos x="211" y="173"/>
                  </a:cxn>
                  <a:cxn ang="0">
                    <a:pos x="179" y="170"/>
                  </a:cxn>
                  <a:cxn ang="0">
                    <a:pos x="152" y="165"/>
                  </a:cxn>
                  <a:cxn ang="0">
                    <a:pos x="119" y="160"/>
                  </a:cxn>
                  <a:cxn ang="0">
                    <a:pos x="91" y="153"/>
                  </a:cxn>
                  <a:cxn ang="0">
                    <a:pos x="67" y="147"/>
                  </a:cxn>
                  <a:cxn ang="0">
                    <a:pos x="45" y="138"/>
                  </a:cxn>
                  <a:cxn ang="0">
                    <a:pos x="30" y="132"/>
                  </a:cxn>
                  <a:cxn ang="0">
                    <a:pos x="19" y="126"/>
                  </a:cxn>
                  <a:cxn ang="0">
                    <a:pos x="10" y="118"/>
                  </a:cxn>
                  <a:cxn ang="0">
                    <a:pos x="4" y="111"/>
                  </a:cxn>
                  <a:cxn ang="0">
                    <a:pos x="0" y="101"/>
                  </a:cxn>
                </a:cxnLst>
                <a:rect l="0" t="0" r="r" b="b"/>
                <a:pathLst>
                  <a:path w="722" h="180">
                    <a:moveTo>
                      <a:pt x="0" y="101"/>
                    </a:moveTo>
                    <a:lnTo>
                      <a:pt x="0" y="0"/>
                    </a:lnTo>
                    <a:lnTo>
                      <a:pt x="722" y="0"/>
                    </a:lnTo>
                    <a:lnTo>
                      <a:pt x="722" y="103"/>
                    </a:lnTo>
                    <a:lnTo>
                      <a:pt x="719" y="113"/>
                    </a:lnTo>
                    <a:lnTo>
                      <a:pt x="712" y="121"/>
                    </a:lnTo>
                    <a:lnTo>
                      <a:pt x="699" y="130"/>
                    </a:lnTo>
                    <a:lnTo>
                      <a:pt x="682" y="137"/>
                    </a:lnTo>
                    <a:lnTo>
                      <a:pt x="662" y="145"/>
                    </a:lnTo>
                    <a:lnTo>
                      <a:pt x="644" y="151"/>
                    </a:lnTo>
                    <a:lnTo>
                      <a:pt x="620" y="156"/>
                    </a:lnTo>
                    <a:lnTo>
                      <a:pt x="592" y="161"/>
                    </a:lnTo>
                    <a:lnTo>
                      <a:pt x="569" y="165"/>
                    </a:lnTo>
                    <a:lnTo>
                      <a:pt x="531" y="171"/>
                    </a:lnTo>
                    <a:lnTo>
                      <a:pt x="500" y="173"/>
                    </a:lnTo>
                    <a:lnTo>
                      <a:pt x="469" y="177"/>
                    </a:lnTo>
                    <a:lnTo>
                      <a:pt x="434" y="178"/>
                    </a:lnTo>
                    <a:lnTo>
                      <a:pt x="394" y="180"/>
                    </a:lnTo>
                    <a:lnTo>
                      <a:pt x="342" y="180"/>
                    </a:lnTo>
                    <a:lnTo>
                      <a:pt x="296" y="178"/>
                    </a:lnTo>
                    <a:lnTo>
                      <a:pt x="252" y="177"/>
                    </a:lnTo>
                    <a:lnTo>
                      <a:pt x="211" y="173"/>
                    </a:lnTo>
                    <a:lnTo>
                      <a:pt x="179" y="170"/>
                    </a:lnTo>
                    <a:lnTo>
                      <a:pt x="152" y="165"/>
                    </a:lnTo>
                    <a:lnTo>
                      <a:pt x="119" y="160"/>
                    </a:lnTo>
                    <a:lnTo>
                      <a:pt x="91" y="153"/>
                    </a:lnTo>
                    <a:lnTo>
                      <a:pt x="67" y="147"/>
                    </a:lnTo>
                    <a:lnTo>
                      <a:pt x="45" y="138"/>
                    </a:lnTo>
                    <a:lnTo>
                      <a:pt x="30" y="132"/>
                    </a:lnTo>
                    <a:lnTo>
                      <a:pt x="19" y="126"/>
                    </a:lnTo>
                    <a:lnTo>
                      <a:pt x="10" y="118"/>
                    </a:lnTo>
                    <a:lnTo>
                      <a:pt x="4" y="111"/>
                    </a:lnTo>
                    <a:lnTo>
                      <a:pt x="0" y="101"/>
                    </a:lnTo>
                    <a:close/>
                  </a:path>
                </a:pathLst>
              </a:custGeom>
              <a:solidFill>
                <a:srgbClr val="C0C0C0"/>
              </a:solidFill>
              <a:ln w="3175">
                <a:solidFill>
                  <a:srgbClr val="000000"/>
                </a:solidFill>
                <a:prstDash val="solid"/>
                <a:round/>
                <a:headEnd/>
                <a:tailEnd/>
              </a:ln>
            </p:spPr>
            <p:txBody>
              <a:bodyPr/>
              <a:lstStyle/>
              <a:p>
                <a:endParaRPr lang="en-US"/>
              </a:p>
            </p:txBody>
          </p:sp>
        </p:grpSp>
        <p:grpSp>
          <p:nvGrpSpPr>
            <p:cNvPr id="65462" name="Group 1367"/>
            <p:cNvGrpSpPr>
              <a:grpSpLocks/>
            </p:cNvGrpSpPr>
            <p:nvPr/>
          </p:nvGrpSpPr>
          <p:grpSpPr bwMode="auto">
            <a:xfrm>
              <a:off x="2294" y="1059"/>
              <a:ext cx="337" cy="243"/>
              <a:chOff x="2294" y="1059"/>
              <a:chExt cx="337" cy="243"/>
            </a:xfrm>
          </p:grpSpPr>
          <p:grpSp>
            <p:nvGrpSpPr>
              <p:cNvPr id="65463" name="Group 1365"/>
              <p:cNvGrpSpPr>
                <a:grpSpLocks/>
              </p:cNvGrpSpPr>
              <p:nvPr/>
            </p:nvGrpSpPr>
            <p:grpSpPr bwMode="auto">
              <a:xfrm>
                <a:off x="2294" y="1059"/>
                <a:ext cx="337" cy="243"/>
                <a:chOff x="2294" y="1059"/>
                <a:chExt cx="337" cy="243"/>
              </a:xfrm>
            </p:grpSpPr>
            <p:sp>
              <p:nvSpPr>
                <p:cNvPr id="65874" name="AutoShape 1362"/>
                <p:cNvSpPr>
                  <a:spLocks noChangeArrowheads="1"/>
                </p:cNvSpPr>
                <p:nvPr/>
              </p:nvSpPr>
              <p:spPr bwMode="auto">
                <a:xfrm>
                  <a:off x="2294" y="1059"/>
                  <a:ext cx="337" cy="243"/>
                </a:xfrm>
                <a:prstGeom prst="roundRect">
                  <a:avLst>
                    <a:gd name="adj" fmla="val 12324"/>
                  </a:avLst>
                </a:prstGeom>
                <a:solidFill>
                  <a:srgbClr val="C0C0C0"/>
                </a:solidFill>
                <a:ln w="3175">
                  <a:solidFill>
                    <a:srgbClr val="000000"/>
                  </a:solidFill>
                  <a:round/>
                  <a:headEnd/>
                  <a:tailEnd/>
                </a:ln>
              </p:spPr>
              <p:txBody>
                <a:bodyPr/>
                <a:lstStyle/>
                <a:p>
                  <a:endParaRPr lang="en-US"/>
                </a:p>
              </p:txBody>
            </p:sp>
            <p:sp>
              <p:nvSpPr>
                <p:cNvPr id="65875" name="AutoShape 1363"/>
                <p:cNvSpPr>
                  <a:spLocks noChangeArrowheads="1"/>
                </p:cNvSpPr>
                <p:nvPr/>
              </p:nvSpPr>
              <p:spPr bwMode="auto">
                <a:xfrm>
                  <a:off x="2332" y="1085"/>
                  <a:ext cx="262" cy="190"/>
                </a:xfrm>
                <a:prstGeom prst="roundRect">
                  <a:avLst>
                    <a:gd name="adj" fmla="val 12255"/>
                  </a:avLst>
                </a:prstGeom>
                <a:solidFill>
                  <a:srgbClr val="808080"/>
                </a:solidFill>
                <a:ln w="3175">
                  <a:solidFill>
                    <a:srgbClr val="000000"/>
                  </a:solidFill>
                  <a:round/>
                  <a:headEnd/>
                  <a:tailEnd/>
                </a:ln>
              </p:spPr>
              <p:txBody>
                <a:bodyPr/>
                <a:lstStyle/>
                <a:p>
                  <a:endParaRPr lang="en-US"/>
                </a:p>
              </p:txBody>
            </p:sp>
            <p:sp>
              <p:nvSpPr>
                <p:cNvPr id="65876" name="AutoShape 1364"/>
                <p:cNvSpPr>
                  <a:spLocks noChangeArrowheads="1"/>
                </p:cNvSpPr>
                <p:nvPr/>
              </p:nvSpPr>
              <p:spPr bwMode="auto">
                <a:xfrm>
                  <a:off x="2346" y="1096"/>
                  <a:ext cx="233" cy="169"/>
                </a:xfrm>
                <a:prstGeom prst="roundRect">
                  <a:avLst>
                    <a:gd name="adj" fmla="val 12227"/>
                  </a:avLst>
                </a:prstGeom>
                <a:solidFill>
                  <a:srgbClr val="FF9900"/>
                </a:solidFill>
                <a:ln w="3175">
                  <a:solidFill>
                    <a:srgbClr val="000000"/>
                  </a:solidFill>
                  <a:round/>
                  <a:headEnd/>
                  <a:tailEnd/>
                </a:ln>
              </p:spPr>
              <p:txBody>
                <a:bodyPr/>
                <a:lstStyle/>
                <a:p>
                  <a:endParaRPr lang="en-US"/>
                </a:p>
              </p:txBody>
            </p:sp>
          </p:grpSp>
          <p:sp>
            <p:nvSpPr>
              <p:cNvPr id="65878" name="Rectangle 1366"/>
              <p:cNvSpPr>
                <a:spLocks noChangeArrowheads="1"/>
              </p:cNvSpPr>
              <p:nvPr/>
            </p:nvSpPr>
            <p:spPr bwMode="auto">
              <a:xfrm>
                <a:off x="2576" y="1288"/>
                <a:ext cx="9" cy="2"/>
              </a:xfrm>
              <a:prstGeom prst="rect">
                <a:avLst/>
              </a:prstGeom>
              <a:solidFill>
                <a:srgbClr val="008000"/>
              </a:solidFill>
              <a:ln w="3175">
                <a:solidFill>
                  <a:srgbClr val="000000"/>
                </a:solidFill>
                <a:miter lim="800000"/>
                <a:headEnd/>
                <a:tailEnd/>
              </a:ln>
            </p:spPr>
            <p:txBody>
              <a:bodyPr/>
              <a:lstStyle/>
              <a:p>
                <a:endParaRPr lang="en-US"/>
              </a:p>
            </p:txBody>
          </p:sp>
        </p:grpSp>
      </p:grpSp>
      <p:sp>
        <p:nvSpPr>
          <p:cNvPr id="1349" name="Title 1"/>
          <p:cNvSpPr>
            <a:spLocks noGrp="1"/>
          </p:cNvSpPr>
          <p:nvPr>
            <p:ph type="title"/>
          </p:nvPr>
        </p:nvSpPr>
        <p:spPr/>
        <p:txBody>
          <a:bodyPr/>
          <a:lstStyle/>
          <a:p>
            <a:r>
              <a:rPr lang="en-US" b="1" dirty="0" smtClean="0"/>
              <a:t>Positioning of IDS / IPS</a:t>
            </a:r>
            <a:endParaRPr lang="en-US" b="1" dirty="0"/>
          </a:p>
        </p:txBody>
      </p:sp>
    </p:spTree>
  </p:cSld>
  <p:clrMapOvr>
    <a:masterClrMapping/>
  </p:clrMapOvr>
  <p:transition>
    <p:fade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Network Intrusion Prevention Systems</a:t>
            </a:r>
            <a:endParaRPr lang="en-US" dirty="0"/>
          </a:p>
        </p:txBody>
      </p:sp>
      <p:sp>
        <p:nvSpPr>
          <p:cNvPr id="3" name="Content Placeholder 2"/>
          <p:cNvSpPr>
            <a:spLocks noGrp="1"/>
          </p:cNvSpPr>
          <p:nvPr>
            <p:ph idx="1"/>
          </p:nvPr>
        </p:nvSpPr>
        <p:spPr>
          <a:xfrm>
            <a:off x="160338" y="1371600"/>
            <a:ext cx="8821737" cy="4724400"/>
          </a:xfrm>
        </p:spPr>
        <p:txBody>
          <a:bodyPr/>
          <a:lstStyle/>
          <a:p>
            <a:r>
              <a:rPr lang="en-US" dirty="0" smtClean="0"/>
              <a:t>Network Intrusion Prevention Systems (NIPS) are an access control mechanism that allow or disallow access based on an analysis of packet headers and packet payloads.</a:t>
            </a:r>
          </a:p>
          <a:p>
            <a:endParaRPr lang="en-US" dirty="0" smtClean="0"/>
          </a:p>
          <a:p>
            <a:r>
              <a:rPr lang="en-US" dirty="0" smtClean="0"/>
              <a:t>An </a:t>
            </a:r>
            <a:r>
              <a:rPr lang="en-US" b="1" dirty="0" smtClean="0"/>
              <a:t>Intrusion Prevention System </a:t>
            </a:r>
            <a:r>
              <a:rPr lang="en-US" dirty="0" smtClean="0"/>
              <a:t>is a network</a:t>
            </a:r>
            <a:r>
              <a:rPr lang="en-US" b="1" dirty="0" smtClean="0"/>
              <a:t> </a:t>
            </a:r>
            <a:r>
              <a:rPr lang="en-US" dirty="0" smtClean="0"/>
              <a:t>security device that monitors network and / or system activities for malicious or unwanted behavior and can react, in real time, to block or prevent those activities. </a:t>
            </a:r>
          </a:p>
          <a:p>
            <a:endParaRPr lang="en-US" dirty="0" smtClean="0"/>
          </a:p>
          <a:p>
            <a:r>
              <a:rPr lang="en-US" dirty="0" smtClean="0"/>
              <a:t>They are similar to firewalls because they are located in the communications line, compare activity to preconfigured or preprogrammed decisions of what packets to pass or drop, and respond with pre-configured actions</a:t>
            </a:r>
          </a:p>
          <a:p>
            <a:endParaRPr lang="en-US" dirty="0" smtClean="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32</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Network Intrusion Prevention Systems (</a:t>
            </a:r>
            <a:r>
              <a:rPr lang="en-US" b="1" i="1" dirty="0" err="1" smtClean="0"/>
              <a:t>contd</a:t>
            </a:r>
            <a:r>
              <a:rPr lang="en-US" b="1" i="1" dirty="0" smtClean="0"/>
              <a:t>) </a:t>
            </a:r>
            <a:endParaRPr lang="en-US" dirty="0"/>
          </a:p>
        </p:txBody>
      </p:sp>
      <p:sp>
        <p:nvSpPr>
          <p:cNvPr id="3" name="Content Placeholder 2"/>
          <p:cNvSpPr>
            <a:spLocks noGrp="1"/>
          </p:cNvSpPr>
          <p:nvPr>
            <p:ph idx="1"/>
          </p:nvPr>
        </p:nvSpPr>
        <p:spPr>
          <a:xfrm>
            <a:off x="160338" y="1524000"/>
            <a:ext cx="8821737" cy="4335463"/>
          </a:xfrm>
        </p:spPr>
        <p:txBody>
          <a:bodyPr/>
          <a:lstStyle/>
          <a:p>
            <a:r>
              <a:rPr lang="en-US" dirty="0" smtClean="0"/>
              <a:t>The IPS units generally detect security events in a manner similar to IDS units and are subject to the same limitations. </a:t>
            </a:r>
          </a:p>
          <a:p>
            <a:endParaRPr lang="en-US" dirty="0" smtClean="0"/>
          </a:p>
          <a:p>
            <a:r>
              <a:rPr lang="en-US" dirty="0" smtClean="0"/>
              <a:t>After detection, however, the IPS unit may take actions beyond simple alerting to potential malicious activity and logging of packets. </a:t>
            </a:r>
          </a:p>
          <a:p>
            <a:endParaRPr lang="en-US" dirty="0" smtClean="0"/>
          </a:p>
          <a:p>
            <a:r>
              <a:rPr lang="en-US" dirty="0" smtClean="0"/>
              <a:t>For example, the IPS unit may block traffic flows from the offending host. The ability to sever communications can be useful when the activity can clearly be identified as malicious. </a:t>
            </a:r>
          </a:p>
          <a:p>
            <a:endParaRPr lang="en-US" dirty="0" smtClean="0"/>
          </a:p>
          <a:p>
            <a:r>
              <a:rPr lang="en-US" dirty="0" smtClean="0"/>
              <a:t>When the activity cannot be clearly identified, for example where a false positive may exist, IDS-like alerting commonly is preferable to blocking.</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IPS basics </a:t>
            </a:r>
            <a:endParaRPr lang="en-US" b="1" dirty="0"/>
          </a:p>
        </p:txBody>
      </p:sp>
      <p:sp>
        <p:nvSpPr>
          <p:cNvPr id="3" name="Content Placeholder 2"/>
          <p:cNvSpPr>
            <a:spLocks noGrp="1"/>
          </p:cNvSpPr>
          <p:nvPr>
            <p:ph idx="1"/>
          </p:nvPr>
        </p:nvSpPr>
        <p:spPr>
          <a:xfrm>
            <a:off x="160338" y="1371600"/>
            <a:ext cx="8821737" cy="4335463"/>
          </a:xfrm>
        </p:spPr>
        <p:txBody>
          <a:bodyPr/>
          <a:lstStyle/>
          <a:p>
            <a:pPr lvl="2">
              <a:buFont typeface="Arial" pitchFamily="34" charset="0"/>
              <a:buChar char="•"/>
            </a:pPr>
            <a:r>
              <a:rPr lang="en-US" b="1" dirty="0" smtClean="0"/>
              <a:t>Intrusion detection : </a:t>
            </a:r>
            <a:r>
              <a:rPr lang="en-US" dirty="0" smtClean="0"/>
              <a:t>It is the process of monitoring the events occurring in a computer systems or network and analyzing them for signs of possible intrusions (incident) </a:t>
            </a:r>
          </a:p>
          <a:p>
            <a:pPr lvl="2">
              <a:buFont typeface="Arial" pitchFamily="34" charset="0"/>
              <a:buChar char="•"/>
            </a:pPr>
            <a:endParaRPr lang="en-US" dirty="0" smtClean="0"/>
          </a:p>
          <a:p>
            <a:pPr lvl="2">
              <a:buFont typeface="Arial" pitchFamily="34" charset="0"/>
              <a:buChar char="•"/>
            </a:pPr>
            <a:r>
              <a:rPr lang="en-US" b="1" dirty="0" smtClean="0"/>
              <a:t>Intrusion detection systems : </a:t>
            </a:r>
            <a:r>
              <a:rPr lang="en-US" dirty="0" smtClean="0"/>
              <a:t>It is a software that automates the intrusion detection process. The primary responsibility of an IDS is to detect unwanted and malicious activities</a:t>
            </a:r>
          </a:p>
          <a:p>
            <a:pPr lvl="2">
              <a:buFont typeface="Arial" pitchFamily="34" charset="0"/>
              <a:buChar char="•"/>
            </a:pPr>
            <a:endParaRPr lang="en-US" dirty="0" smtClean="0"/>
          </a:p>
          <a:p>
            <a:pPr lvl="2">
              <a:buFont typeface="Arial" pitchFamily="34" charset="0"/>
              <a:buChar char="•"/>
            </a:pPr>
            <a:r>
              <a:rPr lang="en-US" b="1" dirty="0" smtClean="0"/>
              <a:t>Intrusion prevention systems : </a:t>
            </a:r>
            <a:r>
              <a:rPr lang="en-US" dirty="0" smtClean="0"/>
              <a:t>It is a software that has all the capabilities of an intrusion detection system and can also attempt to stop possible incidents </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Intrusion Detection - Definition</a:t>
            </a:r>
            <a:br>
              <a:rPr lang="en-US" b="1" dirty="0" smtClean="0"/>
            </a:br>
            <a:endParaRPr lang="en-US" dirty="0"/>
          </a:p>
        </p:txBody>
      </p:sp>
      <p:sp>
        <p:nvSpPr>
          <p:cNvPr id="3" name="Content Placeholder 2"/>
          <p:cNvSpPr>
            <a:spLocks noGrp="1"/>
          </p:cNvSpPr>
          <p:nvPr>
            <p:ph idx="1"/>
          </p:nvPr>
        </p:nvSpPr>
        <p:spPr/>
        <p:txBody>
          <a:bodyPr/>
          <a:lstStyle/>
          <a:p>
            <a:r>
              <a:rPr lang="en-US" dirty="0" smtClean="0"/>
              <a:t>Intrusion detection is a technique of detecting unauthorized access to a computer system or a computer network. </a:t>
            </a:r>
          </a:p>
          <a:p>
            <a:endParaRPr lang="en-US" dirty="0" smtClean="0"/>
          </a:p>
          <a:p>
            <a:r>
              <a:rPr lang="en-US" dirty="0" smtClean="0"/>
              <a:t>An intrusion into a system is an attempt by an outsider to the system to illegally gain access to the system. Intrusion prevention, on the other hand, is the art of preventing an unauthorized access of a system’s resources. </a:t>
            </a:r>
          </a:p>
          <a:p>
            <a:endParaRPr lang="en-US" dirty="0" smtClean="0"/>
          </a:p>
          <a:p>
            <a:r>
              <a:rPr lang="en-US" dirty="0" smtClean="0"/>
              <a:t>The two processes are related in a sense that while intrusion detection passively detects system intrusions, intrusion prevention actively filters network traffic to prevent intrusion attempts.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35</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an IPS do? </a:t>
            </a:r>
            <a:br>
              <a:rPr lang="en-US" b="1" dirty="0" smtClean="0"/>
            </a:br>
            <a:endParaRPr lang="en-US" dirty="0"/>
          </a:p>
        </p:txBody>
      </p:sp>
      <p:sp>
        <p:nvSpPr>
          <p:cNvPr id="3" name="Content Placeholder 2"/>
          <p:cNvSpPr>
            <a:spLocks noGrp="1"/>
          </p:cNvSpPr>
          <p:nvPr>
            <p:ph idx="1"/>
          </p:nvPr>
        </p:nvSpPr>
        <p:spPr>
          <a:xfrm>
            <a:off x="160338" y="1371600"/>
            <a:ext cx="8821737" cy="4335463"/>
          </a:xfrm>
        </p:spPr>
        <p:txBody>
          <a:bodyPr/>
          <a:lstStyle/>
          <a:p>
            <a:r>
              <a:rPr lang="en-US" dirty="0" smtClean="0"/>
              <a:t>IPS can detect and block: </a:t>
            </a:r>
          </a:p>
          <a:p>
            <a:pPr lvl="1">
              <a:buFont typeface="Arial" pitchFamily="34" charset="0"/>
              <a:buChar char="•"/>
            </a:pPr>
            <a:r>
              <a:rPr lang="en-US" dirty="0" smtClean="0"/>
              <a:t> OS, Web and database attacks </a:t>
            </a:r>
          </a:p>
          <a:p>
            <a:pPr lvl="1">
              <a:buFont typeface="Arial" pitchFamily="34" charset="0"/>
              <a:buChar char="•"/>
            </a:pPr>
            <a:r>
              <a:rPr lang="en-US" dirty="0" smtClean="0"/>
              <a:t> Spyware / Malware </a:t>
            </a:r>
          </a:p>
          <a:p>
            <a:pPr lvl="1">
              <a:buFont typeface="Arial" pitchFamily="34" charset="0"/>
              <a:buChar char="•"/>
            </a:pPr>
            <a:r>
              <a:rPr lang="en-US" dirty="0" smtClean="0"/>
              <a:t> Instant Messenger </a:t>
            </a:r>
          </a:p>
          <a:p>
            <a:pPr lvl="1">
              <a:buFont typeface="Arial" pitchFamily="34" charset="0"/>
              <a:buChar char="•"/>
            </a:pPr>
            <a:r>
              <a:rPr lang="en-US" dirty="0" smtClean="0"/>
              <a:t> Peer to Peer (P2P) </a:t>
            </a:r>
          </a:p>
          <a:p>
            <a:pPr lvl="1">
              <a:buFont typeface="Arial" pitchFamily="34" charset="0"/>
              <a:buChar char="•"/>
            </a:pPr>
            <a:r>
              <a:rPr lang="en-US" dirty="0" smtClean="0"/>
              <a:t> Worm propagation </a:t>
            </a:r>
          </a:p>
          <a:p>
            <a:pPr lvl="1">
              <a:buFont typeface="Arial" pitchFamily="34" charset="0"/>
              <a:buChar char="•"/>
            </a:pPr>
            <a:r>
              <a:rPr lang="en-US" dirty="0" smtClean="0"/>
              <a:t> Critical outbound data loss (data leakage)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36</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IDS</a:t>
            </a:r>
            <a:endParaRPr lang="en-US" dirty="0"/>
          </a:p>
        </p:txBody>
      </p:sp>
      <p:sp>
        <p:nvSpPr>
          <p:cNvPr id="3" name="Content Placeholder 2"/>
          <p:cNvSpPr>
            <a:spLocks noGrp="1"/>
          </p:cNvSpPr>
          <p:nvPr>
            <p:ph idx="1"/>
          </p:nvPr>
        </p:nvSpPr>
        <p:spPr>
          <a:xfrm>
            <a:off x="160338" y="1295400"/>
            <a:ext cx="8821737" cy="4792663"/>
          </a:xfrm>
        </p:spPr>
        <p:txBody>
          <a:bodyPr/>
          <a:lstStyle/>
          <a:p>
            <a:r>
              <a:rPr lang="en-US" b="1" dirty="0" smtClean="0"/>
              <a:t>The functions of Intrusion detection includes:</a:t>
            </a:r>
          </a:p>
          <a:p>
            <a:pPr lvl="2">
              <a:buFont typeface="Arial" pitchFamily="34" charset="0"/>
              <a:buChar char="•"/>
            </a:pPr>
            <a:r>
              <a:rPr lang="en-US" dirty="0" smtClean="0"/>
              <a:t>Monitoring and analyzing both user and system activities</a:t>
            </a:r>
          </a:p>
          <a:p>
            <a:pPr lvl="2">
              <a:buFont typeface="Arial" pitchFamily="34" charset="0"/>
              <a:buChar char="•"/>
            </a:pPr>
            <a:r>
              <a:rPr lang="en-US" dirty="0" smtClean="0"/>
              <a:t>Analyzing system configurations and vulnerabilities</a:t>
            </a:r>
          </a:p>
          <a:p>
            <a:pPr lvl="2">
              <a:buFont typeface="Arial" pitchFamily="34" charset="0"/>
              <a:buChar char="•"/>
            </a:pPr>
            <a:r>
              <a:rPr lang="en-US" dirty="0" smtClean="0"/>
              <a:t>Assessing system and file integrity</a:t>
            </a:r>
          </a:p>
          <a:p>
            <a:pPr lvl="2">
              <a:buFont typeface="Arial" pitchFamily="34" charset="0"/>
              <a:buChar char="•"/>
            </a:pPr>
            <a:r>
              <a:rPr lang="en-US" dirty="0" smtClean="0"/>
              <a:t>Ability to recognize patterns typical of attacks</a:t>
            </a:r>
          </a:p>
          <a:p>
            <a:pPr lvl="2">
              <a:buFont typeface="Arial" pitchFamily="34" charset="0"/>
              <a:buChar char="•"/>
            </a:pPr>
            <a:r>
              <a:rPr lang="en-US" dirty="0" smtClean="0"/>
              <a:t>Analysis of abnormal activity patterns</a:t>
            </a:r>
          </a:p>
          <a:p>
            <a:pPr lvl="2">
              <a:buFont typeface="Arial" pitchFamily="34" charset="0"/>
              <a:buChar char="•"/>
            </a:pPr>
            <a:r>
              <a:rPr lang="en-US" dirty="0" smtClean="0"/>
              <a:t>Tracking user policy violations.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37</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IDS Working Procedures</a:t>
            </a:r>
            <a:endParaRPr lang="en-US" dirty="0"/>
          </a:p>
        </p:txBody>
      </p:sp>
      <p:sp>
        <p:nvSpPr>
          <p:cNvPr id="3" name="Content Placeholder 2"/>
          <p:cNvSpPr>
            <a:spLocks noGrp="1"/>
          </p:cNvSpPr>
          <p:nvPr>
            <p:ph idx="1"/>
          </p:nvPr>
        </p:nvSpPr>
        <p:spPr>
          <a:xfrm>
            <a:off x="160338" y="1219200"/>
            <a:ext cx="8821737" cy="1752600"/>
          </a:xfrm>
        </p:spPr>
        <p:txBody>
          <a:bodyPr/>
          <a:lstStyle/>
          <a:p>
            <a:r>
              <a:rPr lang="en-US" dirty="0" smtClean="0"/>
              <a:t>Types of IDS </a:t>
            </a:r>
          </a:p>
          <a:p>
            <a:pPr lvl="2"/>
            <a:r>
              <a:rPr lang="en-US" dirty="0" smtClean="0"/>
              <a:t>Host Based IDS </a:t>
            </a:r>
          </a:p>
          <a:p>
            <a:pPr lvl="2"/>
            <a:r>
              <a:rPr lang="en-US" dirty="0" smtClean="0"/>
              <a:t>Network Based IDS </a:t>
            </a:r>
          </a:p>
          <a:p>
            <a:pPr lvl="2"/>
            <a:r>
              <a:rPr lang="en-US" dirty="0" smtClean="0"/>
              <a:t>Hybrid Intrusion Detection </a:t>
            </a:r>
          </a:p>
          <a:p>
            <a:pPr lvl="2"/>
            <a:r>
              <a:rPr lang="en-US" dirty="0" smtClean="0"/>
              <a:t>Network-Node Intrusion Detection (NNID)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pic>
        <p:nvPicPr>
          <p:cNvPr id="84994" name="Picture 2"/>
          <p:cNvPicPr>
            <a:picLocks noChangeAspect="1" noChangeArrowheads="1"/>
          </p:cNvPicPr>
          <p:nvPr/>
        </p:nvPicPr>
        <p:blipFill>
          <a:blip r:embed="rId3"/>
          <a:srcRect l="24493" t="24324" r="19764" b="13514"/>
          <a:stretch>
            <a:fillRect/>
          </a:stretch>
        </p:blipFill>
        <p:spPr bwMode="auto">
          <a:xfrm>
            <a:off x="685800" y="3124200"/>
            <a:ext cx="7772400" cy="3505200"/>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Host-based Intrusion Detection Systems </a:t>
            </a:r>
            <a:r>
              <a:rPr lang="en-US" b="1" dirty="0" smtClean="0"/>
              <a:t/>
            </a:r>
            <a:br>
              <a:rPr lang="en-US" b="1" dirty="0" smtClean="0"/>
            </a:br>
            <a:endParaRPr lang="en-US" dirty="0"/>
          </a:p>
        </p:txBody>
      </p:sp>
      <p:sp>
        <p:nvSpPr>
          <p:cNvPr id="3" name="Content Placeholder 2"/>
          <p:cNvSpPr>
            <a:spLocks noGrp="1"/>
          </p:cNvSpPr>
          <p:nvPr>
            <p:ph idx="1"/>
          </p:nvPr>
        </p:nvSpPr>
        <p:spPr>
          <a:xfrm>
            <a:off x="160338" y="1371600"/>
            <a:ext cx="8821737" cy="4716463"/>
          </a:xfrm>
        </p:spPr>
        <p:txBody>
          <a:bodyPr/>
          <a:lstStyle/>
          <a:p>
            <a:pPr lvl="1">
              <a:buFont typeface="Arial" pitchFamily="34" charset="0"/>
              <a:buChar char="•"/>
            </a:pPr>
            <a:r>
              <a:rPr lang="en-US" dirty="0" smtClean="0"/>
              <a:t>Host-based Intrusion Detection Systems are designed to monitor, detect, and respond to user and system activities and attacks on a given host </a:t>
            </a:r>
          </a:p>
          <a:p>
            <a:pPr lvl="1">
              <a:buFont typeface="Arial" pitchFamily="34" charset="0"/>
              <a:buChar char="•"/>
            </a:pPr>
            <a:r>
              <a:rPr lang="en-US" dirty="0" smtClean="0"/>
              <a:t>Host Intrusion can be used to fight out internal threats because of its ability to monitor and respond to specific user actions and file accesses on the host </a:t>
            </a:r>
          </a:p>
          <a:p>
            <a:pPr lvl="1">
              <a:buFont typeface="Arial" pitchFamily="34" charset="0"/>
              <a:buChar char="•"/>
            </a:pPr>
            <a:endParaRPr lang="en-US" dirty="0" smtClean="0"/>
          </a:p>
          <a:p>
            <a:r>
              <a:rPr lang="en-US" b="1" dirty="0" smtClean="0"/>
              <a:t>Host based IDS are equipped with tools which will: </a:t>
            </a:r>
          </a:p>
          <a:p>
            <a:pPr lvl="2">
              <a:buFont typeface="Arial" pitchFamily="34" charset="0"/>
              <a:buChar char="•"/>
            </a:pPr>
            <a:r>
              <a:rPr lang="en-US" dirty="0" smtClean="0"/>
              <a:t>Audit policy management and centralization </a:t>
            </a:r>
          </a:p>
          <a:p>
            <a:pPr lvl="2">
              <a:buFont typeface="Arial" pitchFamily="34" charset="0"/>
              <a:buChar char="•"/>
            </a:pPr>
            <a:r>
              <a:rPr lang="en-US" dirty="0" smtClean="0"/>
              <a:t>Supply data forensics </a:t>
            </a:r>
          </a:p>
          <a:p>
            <a:pPr lvl="2">
              <a:buFont typeface="Arial" pitchFamily="34" charset="0"/>
              <a:buChar char="•"/>
            </a:pPr>
            <a:r>
              <a:rPr lang="en-US" dirty="0" smtClean="0"/>
              <a:t>Statistical analysis and evidentiary support </a:t>
            </a:r>
            <a:endParaRPr lang="en-US" sz="2600" dirty="0" smtClean="0"/>
          </a:p>
          <a:p>
            <a:pPr lvl="2">
              <a:buFont typeface="Arial" pitchFamily="34" charset="0"/>
              <a:buChar char="•"/>
            </a:pPr>
            <a:r>
              <a:rPr lang="en-US" dirty="0" smtClean="0"/>
              <a:t>Provide some measure of access control in certain instances </a:t>
            </a:r>
          </a:p>
          <a:p>
            <a:pPr lvl="1">
              <a:buFont typeface="Arial" pitchFamily="34" charset="0"/>
              <a:buChar char="•"/>
            </a:pPr>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39</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394" name="Rectangle 2"/>
          <p:cNvSpPr>
            <a:spLocks noGrp="1" noChangeArrowheads="1"/>
          </p:cNvSpPr>
          <p:nvPr>
            <p:ph type="title"/>
          </p:nvPr>
        </p:nvSpPr>
        <p:spPr/>
        <p:txBody>
          <a:bodyPr/>
          <a:lstStyle/>
          <a:p>
            <a:r>
              <a:rPr lang="en-US"/>
              <a:t>How are Computers Connected on a Network? </a:t>
            </a:r>
          </a:p>
        </p:txBody>
      </p:sp>
      <p:sp>
        <p:nvSpPr>
          <p:cNvPr id="955400" name="Rectangle 8"/>
          <p:cNvSpPr>
            <a:spLocks noGrp="1" noChangeArrowheads="1"/>
          </p:cNvSpPr>
          <p:nvPr>
            <p:ph type="body" sz="half" idx="3"/>
          </p:nvPr>
        </p:nvSpPr>
        <p:spPr>
          <a:xfrm>
            <a:off x="3844925" y="2989263"/>
            <a:ext cx="5121275" cy="3073400"/>
          </a:xfrm>
        </p:spPr>
        <p:txBody>
          <a:bodyPr/>
          <a:lstStyle/>
          <a:p>
            <a:r>
              <a:rPr lang="en-US" sz="1800" b="1"/>
              <a:t>IP (Internet Protocol)</a:t>
            </a:r>
            <a:r>
              <a:rPr lang="en-US" sz="1800"/>
              <a:t>:  unique address that devices use in order to identify and communicate with each other on a computer network using the IP standard</a:t>
            </a:r>
          </a:p>
        </p:txBody>
      </p:sp>
      <p:sp>
        <p:nvSpPr>
          <p:cNvPr id="11" name="Slide Number Placeholder 5"/>
          <p:cNvSpPr>
            <a:spLocks noGrp="1"/>
          </p:cNvSpPr>
          <p:nvPr>
            <p:ph type="sldNum" sz="quarter" idx="10"/>
          </p:nvPr>
        </p:nvSpPr>
        <p:spPr/>
        <p:txBody>
          <a:bodyPr/>
          <a:lstStyle/>
          <a:p>
            <a:r>
              <a:rPr lang="en-US"/>
              <a:t>Slide </a:t>
            </a:r>
            <a:fld id="{2DA9C933-35D2-46DD-89C1-E0E68A70A98E}" type="slidenum">
              <a:rPr lang="en-US"/>
              <a:pPr/>
              <a:t>4</a:t>
            </a:fld>
            <a:endParaRPr lang="en-US"/>
          </a:p>
        </p:txBody>
      </p:sp>
      <p:sp>
        <p:nvSpPr>
          <p:cNvPr id="12" name="Footer Placeholder 6"/>
          <p:cNvSpPr>
            <a:spLocks noGrp="1"/>
          </p:cNvSpPr>
          <p:nvPr>
            <p:ph type="ftr" sz="quarter" idx="11"/>
          </p:nvPr>
        </p:nvSpPr>
        <p:spPr/>
        <p:txBody>
          <a:bodyPr/>
          <a:lstStyle/>
          <a:p>
            <a:r>
              <a:rPr lang="en-US" dirty="0" smtClean="0"/>
              <a:t> </a:t>
            </a:r>
            <a:endParaRPr lang="en-US" dirty="0"/>
          </a:p>
        </p:txBody>
      </p:sp>
      <p:sp>
        <p:nvSpPr>
          <p:cNvPr id="955396"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Network Architectures</a:t>
            </a:r>
          </a:p>
        </p:txBody>
      </p:sp>
      <p:pic>
        <p:nvPicPr>
          <p:cNvPr id="955397" name="Picture 5"/>
          <p:cNvPicPr>
            <a:picLocks noChangeAspect="1" noChangeArrowheads="1"/>
          </p:cNvPicPr>
          <p:nvPr/>
        </p:nvPicPr>
        <p:blipFill>
          <a:blip r:embed="rId3"/>
          <a:srcRect/>
          <a:stretch>
            <a:fillRect/>
          </a:stretch>
        </p:blipFill>
        <p:spPr bwMode="blackWhite">
          <a:xfrm>
            <a:off x="709613" y="1352550"/>
            <a:ext cx="1173162" cy="1636713"/>
          </a:xfrm>
          <a:prstGeom prst="rect">
            <a:avLst/>
          </a:prstGeom>
          <a:noFill/>
          <a:ln w="9525">
            <a:noFill/>
            <a:miter lim="800000"/>
            <a:headEnd/>
            <a:tailEnd/>
          </a:ln>
          <a:effectLst/>
        </p:spPr>
      </p:pic>
      <p:pic>
        <p:nvPicPr>
          <p:cNvPr id="955398" name="Picture 6"/>
          <p:cNvPicPr>
            <a:picLocks noChangeAspect="1" noChangeArrowheads="1"/>
          </p:cNvPicPr>
          <p:nvPr/>
        </p:nvPicPr>
        <p:blipFill>
          <a:blip r:embed="rId3"/>
          <a:srcRect/>
          <a:stretch>
            <a:fillRect/>
          </a:stretch>
        </p:blipFill>
        <p:spPr bwMode="blackWhite">
          <a:xfrm>
            <a:off x="693738" y="4386263"/>
            <a:ext cx="1173162" cy="1636712"/>
          </a:xfrm>
          <a:prstGeom prst="rect">
            <a:avLst/>
          </a:prstGeom>
          <a:noFill/>
          <a:ln w="9525">
            <a:noFill/>
            <a:miter lim="800000"/>
            <a:headEnd/>
            <a:tailEnd/>
          </a:ln>
          <a:effectLst/>
        </p:spPr>
      </p:pic>
      <p:sp>
        <p:nvSpPr>
          <p:cNvPr id="955399" name="Freeform 7"/>
          <p:cNvSpPr>
            <a:spLocks/>
          </p:cNvSpPr>
          <p:nvPr/>
        </p:nvSpPr>
        <p:spPr bwMode="blackWhite">
          <a:xfrm>
            <a:off x="153988" y="2949575"/>
            <a:ext cx="2778125" cy="1454150"/>
          </a:xfrm>
          <a:custGeom>
            <a:avLst/>
            <a:gdLst/>
            <a:ahLst/>
            <a:cxnLst>
              <a:cxn ang="0">
                <a:pos x="709" y="916"/>
              </a:cxn>
              <a:cxn ang="0">
                <a:pos x="469" y="571"/>
              </a:cxn>
              <a:cxn ang="0">
                <a:pos x="757" y="475"/>
              </a:cxn>
              <a:cxn ang="0">
                <a:pos x="825" y="513"/>
              </a:cxn>
              <a:cxn ang="0">
                <a:pos x="537" y="340"/>
              </a:cxn>
              <a:cxn ang="0">
                <a:pos x="585" y="686"/>
              </a:cxn>
              <a:cxn ang="0">
                <a:pos x="1026" y="696"/>
              </a:cxn>
              <a:cxn ang="0">
                <a:pos x="1074" y="398"/>
              </a:cxn>
              <a:cxn ang="0">
                <a:pos x="901" y="753"/>
              </a:cxn>
              <a:cxn ang="0">
                <a:pos x="469" y="724"/>
              </a:cxn>
              <a:cxn ang="0">
                <a:pos x="210" y="456"/>
              </a:cxn>
              <a:cxn ang="0">
                <a:pos x="527" y="436"/>
              </a:cxn>
              <a:cxn ang="0">
                <a:pos x="537" y="609"/>
              </a:cxn>
              <a:cxn ang="0">
                <a:pos x="393" y="801"/>
              </a:cxn>
              <a:cxn ang="0">
                <a:pos x="489" y="888"/>
              </a:cxn>
              <a:cxn ang="0">
                <a:pos x="901" y="782"/>
              </a:cxn>
              <a:cxn ang="0">
                <a:pos x="1305" y="686"/>
              </a:cxn>
              <a:cxn ang="0">
                <a:pos x="853" y="417"/>
              </a:cxn>
              <a:cxn ang="0">
                <a:pos x="767" y="628"/>
              </a:cxn>
              <a:cxn ang="0">
                <a:pos x="469" y="360"/>
              </a:cxn>
              <a:cxn ang="0">
                <a:pos x="431" y="129"/>
              </a:cxn>
              <a:cxn ang="0">
                <a:pos x="575" y="168"/>
              </a:cxn>
              <a:cxn ang="0">
                <a:pos x="575" y="456"/>
              </a:cxn>
              <a:cxn ang="0">
                <a:pos x="882" y="427"/>
              </a:cxn>
              <a:cxn ang="0">
                <a:pos x="1065" y="100"/>
              </a:cxn>
              <a:cxn ang="0">
                <a:pos x="805" y="24"/>
              </a:cxn>
              <a:cxn ang="0">
                <a:pos x="748" y="244"/>
              </a:cxn>
              <a:cxn ang="0">
                <a:pos x="949" y="398"/>
              </a:cxn>
              <a:cxn ang="0">
                <a:pos x="1055" y="369"/>
              </a:cxn>
              <a:cxn ang="0">
                <a:pos x="1391" y="360"/>
              </a:cxn>
              <a:cxn ang="0">
                <a:pos x="1391" y="484"/>
              </a:cxn>
              <a:cxn ang="0">
                <a:pos x="1017" y="590"/>
              </a:cxn>
              <a:cxn ang="0">
                <a:pos x="805" y="456"/>
              </a:cxn>
              <a:cxn ang="0">
                <a:pos x="681" y="91"/>
              </a:cxn>
              <a:cxn ang="0">
                <a:pos x="681" y="33"/>
              </a:cxn>
              <a:cxn ang="0">
                <a:pos x="700" y="283"/>
              </a:cxn>
              <a:cxn ang="0">
                <a:pos x="517" y="446"/>
              </a:cxn>
              <a:cxn ang="0">
                <a:pos x="297" y="379"/>
              </a:cxn>
              <a:cxn ang="0">
                <a:pos x="133" y="129"/>
              </a:cxn>
              <a:cxn ang="0">
                <a:pos x="9" y="312"/>
              </a:cxn>
              <a:cxn ang="0">
                <a:pos x="76" y="532"/>
              </a:cxn>
              <a:cxn ang="0">
                <a:pos x="258" y="753"/>
              </a:cxn>
              <a:cxn ang="0">
                <a:pos x="460" y="744"/>
              </a:cxn>
              <a:cxn ang="0">
                <a:pos x="613" y="504"/>
              </a:cxn>
              <a:cxn ang="0">
                <a:pos x="1353" y="513"/>
              </a:cxn>
              <a:cxn ang="0">
                <a:pos x="1737" y="331"/>
              </a:cxn>
              <a:cxn ang="0">
                <a:pos x="1276" y="225"/>
              </a:cxn>
              <a:cxn ang="0">
                <a:pos x="1055" y="552"/>
              </a:cxn>
              <a:cxn ang="0">
                <a:pos x="767" y="331"/>
              </a:cxn>
              <a:cxn ang="0">
                <a:pos x="767" y="4"/>
              </a:cxn>
            </a:cxnLst>
            <a:rect l="0" t="0" r="r" b="b"/>
            <a:pathLst>
              <a:path w="1750" h="916">
                <a:moveTo>
                  <a:pt x="709" y="916"/>
                </a:moveTo>
                <a:cubicBezTo>
                  <a:pt x="585" y="780"/>
                  <a:pt x="461" y="644"/>
                  <a:pt x="469" y="571"/>
                </a:cubicBezTo>
                <a:cubicBezTo>
                  <a:pt x="477" y="498"/>
                  <a:pt x="698" y="485"/>
                  <a:pt x="757" y="475"/>
                </a:cubicBezTo>
                <a:cubicBezTo>
                  <a:pt x="816" y="465"/>
                  <a:pt x="862" y="535"/>
                  <a:pt x="825" y="513"/>
                </a:cubicBezTo>
                <a:cubicBezTo>
                  <a:pt x="788" y="491"/>
                  <a:pt x="577" y="311"/>
                  <a:pt x="537" y="340"/>
                </a:cubicBezTo>
                <a:cubicBezTo>
                  <a:pt x="497" y="369"/>
                  <a:pt x="504" y="627"/>
                  <a:pt x="585" y="686"/>
                </a:cubicBezTo>
                <a:cubicBezTo>
                  <a:pt x="666" y="745"/>
                  <a:pt x="945" y="744"/>
                  <a:pt x="1026" y="696"/>
                </a:cubicBezTo>
                <a:cubicBezTo>
                  <a:pt x="1107" y="648"/>
                  <a:pt x="1095" y="388"/>
                  <a:pt x="1074" y="398"/>
                </a:cubicBezTo>
                <a:cubicBezTo>
                  <a:pt x="1053" y="408"/>
                  <a:pt x="1002" y="699"/>
                  <a:pt x="901" y="753"/>
                </a:cubicBezTo>
                <a:cubicBezTo>
                  <a:pt x="800" y="807"/>
                  <a:pt x="584" y="773"/>
                  <a:pt x="469" y="724"/>
                </a:cubicBezTo>
                <a:cubicBezTo>
                  <a:pt x="354" y="675"/>
                  <a:pt x="200" y="504"/>
                  <a:pt x="210" y="456"/>
                </a:cubicBezTo>
                <a:cubicBezTo>
                  <a:pt x="220" y="408"/>
                  <a:pt x="473" y="411"/>
                  <a:pt x="527" y="436"/>
                </a:cubicBezTo>
                <a:cubicBezTo>
                  <a:pt x="581" y="461"/>
                  <a:pt x="559" y="548"/>
                  <a:pt x="537" y="609"/>
                </a:cubicBezTo>
                <a:cubicBezTo>
                  <a:pt x="515" y="670"/>
                  <a:pt x="401" y="755"/>
                  <a:pt x="393" y="801"/>
                </a:cubicBezTo>
                <a:cubicBezTo>
                  <a:pt x="385" y="847"/>
                  <a:pt x="404" y="891"/>
                  <a:pt x="489" y="888"/>
                </a:cubicBezTo>
                <a:cubicBezTo>
                  <a:pt x="574" y="885"/>
                  <a:pt x="765" y="816"/>
                  <a:pt x="901" y="782"/>
                </a:cubicBezTo>
                <a:cubicBezTo>
                  <a:pt x="1037" y="748"/>
                  <a:pt x="1313" y="747"/>
                  <a:pt x="1305" y="686"/>
                </a:cubicBezTo>
                <a:cubicBezTo>
                  <a:pt x="1297" y="625"/>
                  <a:pt x="943" y="427"/>
                  <a:pt x="853" y="417"/>
                </a:cubicBezTo>
                <a:cubicBezTo>
                  <a:pt x="763" y="407"/>
                  <a:pt x="831" y="638"/>
                  <a:pt x="767" y="628"/>
                </a:cubicBezTo>
                <a:cubicBezTo>
                  <a:pt x="703" y="618"/>
                  <a:pt x="525" y="443"/>
                  <a:pt x="469" y="360"/>
                </a:cubicBezTo>
                <a:cubicBezTo>
                  <a:pt x="413" y="277"/>
                  <a:pt x="413" y="161"/>
                  <a:pt x="431" y="129"/>
                </a:cubicBezTo>
                <a:cubicBezTo>
                  <a:pt x="449" y="97"/>
                  <a:pt x="551" y="114"/>
                  <a:pt x="575" y="168"/>
                </a:cubicBezTo>
                <a:cubicBezTo>
                  <a:pt x="599" y="222"/>
                  <a:pt x="524" y="413"/>
                  <a:pt x="575" y="456"/>
                </a:cubicBezTo>
                <a:cubicBezTo>
                  <a:pt x="626" y="499"/>
                  <a:pt x="800" y="486"/>
                  <a:pt x="882" y="427"/>
                </a:cubicBezTo>
                <a:cubicBezTo>
                  <a:pt x="964" y="368"/>
                  <a:pt x="1078" y="167"/>
                  <a:pt x="1065" y="100"/>
                </a:cubicBezTo>
                <a:cubicBezTo>
                  <a:pt x="1052" y="33"/>
                  <a:pt x="858" y="0"/>
                  <a:pt x="805" y="24"/>
                </a:cubicBezTo>
                <a:cubicBezTo>
                  <a:pt x="752" y="48"/>
                  <a:pt x="724" y="182"/>
                  <a:pt x="748" y="244"/>
                </a:cubicBezTo>
                <a:cubicBezTo>
                  <a:pt x="772" y="306"/>
                  <a:pt x="898" y="377"/>
                  <a:pt x="949" y="398"/>
                </a:cubicBezTo>
                <a:cubicBezTo>
                  <a:pt x="1000" y="419"/>
                  <a:pt x="981" y="375"/>
                  <a:pt x="1055" y="369"/>
                </a:cubicBezTo>
                <a:cubicBezTo>
                  <a:pt x="1129" y="363"/>
                  <a:pt x="1335" y="341"/>
                  <a:pt x="1391" y="360"/>
                </a:cubicBezTo>
                <a:cubicBezTo>
                  <a:pt x="1447" y="379"/>
                  <a:pt x="1453" y="446"/>
                  <a:pt x="1391" y="484"/>
                </a:cubicBezTo>
                <a:cubicBezTo>
                  <a:pt x="1329" y="522"/>
                  <a:pt x="1115" y="595"/>
                  <a:pt x="1017" y="590"/>
                </a:cubicBezTo>
                <a:cubicBezTo>
                  <a:pt x="919" y="585"/>
                  <a:pt x="861" y="539"/>
                  <a:pt x="805" y="456"/>
                </a:cubicBezTo>
                <a:cubicBezTo>
                  <a:pt x="749" y="373"/>
                  <a:pt x="702" y="161"/>
                  <a:pt x="681" y="91"/>
                </a:cubicBezTo>
                <a:cubicBezTo>
                  <a:pt x="660" y="21"/>
                  <a:pt x="678" y="1"/>
                  <a:pt x="681" y="33"/>
                </a:cubicBezTo>
                <a:cubicBezTo>
                  <a:pt x="684" y="65"/>
                  <a:pt x="727" y="214"/>
                  <a:pt x="700" y="283"/>
                </a:cubicBezTo>
                <a:cubicBezTo>
                  <a:pt x="673" y="352"/>
                  <a:pt x="584" y="430"/>
                  <a:pt x="517" y="446"/>
                </a:cubicBezTo>
                <a:cubicBezTo>
                  <a:pt x="450" y="462"/>
                  <a:pt x="361" y="432"/>
                  <a:pt x="297" y="379"/>
                </a:cubicBezTo>
                <a:cubicBezTo>
                  <a:pt x="233" y="326"/>
                  <a:pt x="181" y="140"/>
                  <a:pt x="133" y="129"/>
                </a:cubicBezTo>
                <a:cubicBezTo>
                  <a:pt x="85" y="118"/>
                  <a:pt x="18" y="245"/>
                  <a:pt x="9" y="312"/>
                </a:cubicBezTo>
                <a:cubicBezTo>
                  <a:pt x="0" y="379"/>
                  <a:pt x="35" y="458"/>
                  <a:pt x="76" y="532"/>
                </a:cubicBezTo>
                <a:cubicBezTo>
                  <a:pt x="117" y="606"/>
                  <a:pt x="194" y="718"/>
                  <a:pt x="258" y="753"/>
                </a:cubicBezTo>
                <a:cubicBezTo>
                  <a:pt x="322" y="788"/>
                  <a:pt x="401" y="785"/>
                  <a:pt x="460" y="744"/>
                </a:cubicBezTo>
                <a:cubicBezTo>
                  <a:pt x="519" y="703"/>
                  <a:pt x="464" y="542"/>
                  <a:pt x="613" y="504"/>
                </a:cubicBezTo>
                <a:cubicBezTo>
                  <a:pt x="762" y="466"/>
                  <a:pt x="1166" y="542"/>
                  <a:pt x="1353" y="513"/>
                </a:cubicBezTo>
                <a:cubicBezTo>
                  <a:pt x="1540" y="484"/>
                  <a:pt x="1750" y="379"/>
                  <a:pt x="1737" y="331"/>
                </a:cubicBezTo>
                <a:cubicBezTo>
                  <a:pt x="1724" y="283"/>
                  <a:pt x="1390" y="188"/>
                  <a:pt x="1276" y="225"/>
                </a:cubicBezTo>
                <a:cubicBezTo>
                  <a:pt x="1162" y="262"/>
                  <a:pt x="1140" y="534"/>
                  <a:pt x="1055" y="552"/>
                </a:cubicBezTo>
                <a:cubicBezTo>
                  <a:pt x="970" y="570"/>
                  <a:pt x="815" y="422"/>
                  <a:pt x="767" y="331"/>
                </a:cubicBezTo>
                <a:cubicBezTo>
                  <a:pt x="719" y="240"/>
                  <a:pt x="770" y="65"/>
                  <a:pt x="767" y="4"/>
                </a:cubicBezTo>
              </a:path>
            </a:pathLst>
          </a:custGeom>
          <a:noFill/>
          <a:ln w="9525">
            <a:solidFill>
              <a:schemeClr val="folHlink"/>
            </a:solidFill>
            <a:round/>
            <a:headEnd/>
            <a:tailEnd/>
          </a:ln>
          <a:effectLst/>
        </p:spPr>
        <p:txBody>
          <a:bodyPr wrap="none" lIns="63500" tIns="0" rIns="64800" bIns="0"/>
          <a:lstStyle/>
          <a:p>
            <a:endParaRPr lang="en-US"/>
          </a:p>
        </p:txBody>
      </p:sp>
      <p:sp>
        <p:nvSpPr>
          <p:cNvPr id="955402" name="AutoShape 10"/>
          <p:cNvSpPr>
            <a:spLocks/>
          </p:cNvSpPr>
          <p:nvPr/>
        </p:nvSpPr>
        <p:spPr bwMode="blackWhite">
          <a:xfrm>
            <a:off x="2455863" y="2949575"/>
            <a:ext cx="1176337" cy="1436688"/>
          </a:xfrm>
          <a:prstGeom prst="rightBrace">
            <a:avLst>
              <a:gd name="adj1" fmla="val 10178"/>
              <a:gd name="adj2" fmla="val 50056"/>
            </a:avLst>
          </a:prstGeom>
          <a:noFill/>
          <a:ln w="38100">
            <a:solidFill>
              <a:srgbClr val="FF6600"/>
            </a:solidFill>
            <a:round/>
            <a:headEnd/>
            <a:tailEnd/>
          </a:ln>
          <a:effectLst/>
        </p:spPr>
        <p:txBody>
          <a:bodyPr wrap="none" lIns="63500" tIns="0" rIns="64800" bIns="0" anchor="ctr"/>
          <a:lstStyle/>
          <a:p>
            <a:endParaRPr lang="en-US"/>
          </a:p>
        </p:txBody>
      </p:sp>
      <p:sp>
        <p:nvSpPr>
          <p:cNvPr id="955403" name="Text Box 11"/>
          <p:cNvSpPr txBox="1">
            <a:spLocks noChangeArrowheads="1"/>
          </p:cNvSpPr>
          <p:nvPr/>
        </p:nvSpPr>
        <p:spPr bwMode="blackWhite">
          <a:xfrm>
            <a:off x="1930400" y="1930400"/>
            <a:ext cx="1701800" cy="274638"/>
          </a:xfrm>
          <a:prstGeom prst="rect">
            <a:avLst/>
          </a:prstGeom>
          <a:noFill/>
          <a:ln w="9525">
            <a:noFill/>
            <a:miter lim="800000"/>
            <a:headEnd/>
            <a:tailEnd/>
          </a:ln>
          <a:effectLst/>
        </p:spPr>
        <p:txBody>
          <a:bodyPr lIns="63500" tIns="0" rIns="64800" bIns="0">
            <a:spAutoFit/>
          </a:bodyPr>
          <a:lstStyle/>
          <a:p>
            <a:pPr>
              <a:spcBef>
                <a:spcPct val="50000"/>
              </a:spcBef>
            </a:pPr>
            <a:r>
              <a:rPr lang="en-US"/>
              <a:t>IP_10.54.40.29</a:t>
            </a:r>
          </a:p>
        </p:txBody>
      </p:sp>
      <p:sp>
        <p:nvSpPr>
          <p:cNvPr id="955404" name="Text Box 12"/>
          <p:cNvSpPr txBox="1">
            <a:spLocks noChangeArrowheads="1"/>
          </p:cNvSpPr>
          <p:nvPr/>
        </p:nvSpPr>
        <p:spPr bwMode="blackWhite">
          <a:xfrm>
            <a:off x="1882775" y="5186363"/>
            <a:ext cx="1701800" cy="274637"/>
          </a:xfrm>
          <a:prstGeom prst="rect">
            <a:avLst/>
          </a:prstGeom>
          <a:noFill/>
          <a:ln w="9525">
            <a:noFill/>
            <a:miter lim="800000"/>
            <a:headEnd/>
            <a:tailEnd/>
          </a:ln>
          <a:effectLst/>
        </p:spPr>
        <p:txBody>
          <a:bodyPr lIns="63500" tIns="0" rIns="64800" bIns="0">
            <a:spAutoFit/>
          </a:bodyPr>
          <a:lstStyle/>
          <a:p>
            <a:pPr>
              <a:spcBef>
                <a:spcPct val="50000"/>
              </a:spcBef>
            </a:pPr>
            <a:r>
              <a:rPr lang="en-US"/>
              <a:t>IP_10.54.40.30</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HIDS Advantages </a:t>
            </a:r>
            <a:br>
              <a:rPr lang="en-US" b="1" dirty="0" smtClean="0"/>
            </a:br>
            <a:endParaRPr lang="en-US" dirty="0"/>
          </a:p>
        </p:txBody>
      </p:sp>
      <p:sp>
        <p:nvSpPr>
          <p:cNvPr id="3" name="Content Placeholder 2"/>
          <p:cNvSpPr>
            <a:spLocks noGrp="1"/>
          </p:cNvSpPr>
          <p:nvPr>
            <p:ph idx="1"/>
          </p:nvPr>
        </p:nvSpPr>
        <p:spPr/>
        <p:txBody>
          <a:bodyPr/>
          <a:lstStyle/>
          <a:p>
            <a:r>
              <a:rPr lang="en-US" b="1" dirty="0" smtClean="0"/>
              <a:t>Some of the HIDS advantages are</a:t>
            </a:r>
          </a:p>
          <a:p>
            <a:pPr lvl="1"/>
            <a:r>
              <a:rPr lang="en-US" b="1" dirty="0" smtClean="0"/>
              <a:t>Host Level protection:-</a:t>
            </a:r>
            <a:r>
              <a:rPr lang="en-US" dirty="0" smtClean="0"/>
              <a:t>They are better than NIDS at monitoring and keeping track of local system events. Because Host-based only protects a single system, switches, VPN, and routers do not affect their functionality. </a:t>
            </a:r>
          </a:p>
          <a:p>
            <a:pPr lvl="1"/>
            <a:r>
              <a:rPr lang="en-US" b="1" dirty="0" smtClean="0"/>
              <a:t>Encrypted Attacks:-</a:t>
            </a:r>
            <a:r>
              <a:rPr lang="en-US" dirty="0" smtClean="0"/>
              <a:t>They aren’t typically hindered by encrypted attacks. Host-based IDS can read transmitted packets before they are encrypted and received packets after they are decrypted. </a:t>
            </a:r>
          </a:p>
          <a:p>
            <a:pPr lvl="1"/>
            <a:r>
              <a:rPr lang="en-US" b="1" dirty="0" smtClean="0"/>
              <a:t>Integrity Breaches:-</a:t>
            </a:r>
            <a:r>
              <a:rPr lang="en-US" dirty="0" smtClean="0"/>
              <a:t>They can help to detect software integrity breaches, such as Trojan horse software, file modifications, and so on. </a:t>
            </a:r>
          </a:p>
          <a:p>
            <a:pPr lvl="1">
              <a:buNone/>
            </a:pPr>
            <a:endParaRPr lang="en-US" dirty="0" smtClean="0"/>
          </a:p>
          <a:p>
            <a:pPr lvl="1" algn="ctr">
              <a:buNone/>
            </a:pPr>
            <a:r>
              <a:rPr lang="en-US" dirty="0" smtClean="0"/>
              <a:t>Periodically analyze logs, perform file system integrity check </a:t>
            </a:r>
          </a:p>
          <a:p>
            <a:pPr lvl="1"/>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40</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Network IDS </a:t>
            </a:r>
            <a:br>
              <a:rPr lang="en-US" b="1" dirty="0" smtClean="0"/>
            </a:br>
            <a:endParaRPr lang="en-US" dirty="0"/>
          </a:p>
        </p:txBody>
      </p:sp>
      <p:sp>
        <p:nvSpPr>
          <p:cNvPr id="3" name="Content Placeholder 2"/>
          <p:cNvSpPr>
            <a:spLocks noGrp="1"/>
          </p:cNvSpPr>
          <p:nvPr>
            <p:ph idx="1"/>
          </p:nvPr>
        </p:nvSpPr>
        <p:spPr>
          <a:xfrm>
            <a:off x="160338" y="1447800"/>
            <a:ext cx="8821737" cy="4648200"/>
          </a:xfrm>
        </p:spPr>
        <p:txBody>
          <a:bodyPr/>
          <a:lstStyle/>
          <a:p>
            <a:r>
              <a:rPr lang="en-US" dirty="0" smtClean="0"/>
              <a:t>Network intrusion detection deals with data packets flowing through the wire between the hosts. </a:t>
            </a:r>
          </a:p>
          <a:p>
            <a:r>
              <a:rPr lang="en-US" dirty="0" smtClean="0"/>
              <a:t>Also referred to as “packet- </a:t>
            </a:r>
            <a:r>
              <a:rPr lang="en-US" dirty="0" err="1" smtClean="0"/>
              <a:t>sniffers,”NID</a:t>
            </a:r>
            <a:r>
              <a:rPr lang="en-US" dirty="0" smtClean="0"/>
              <a:t> devices intercept packets traveling along various communication mediums and protocols, usually TCP/IP</a:t>
            </a:r>
          </a:p>
          <a:p>
            <a:r>
              <a:rPr lang="en-US" b="1" dirty="0" smtClean="0"/>
              <a:t>Network Based IDS Advantages- </a:t>
            </a:r>
          </a:p>
          <a:p>
            <a:pPr lvl="2"/>
            <a:r>
              <a:rPr lang="en-US" dirty="0" smtClean="0"/>
              <a:t>Increase overall security </a:t>
            </a:r>
          </a:p>
          <a:p>
            <a:pPr lvl="2"/>
            <a:r>
              <a:rPr lang="en-US" dirty="0" smtClean="0"/>
              <a:t>Protect multiple systems </a:t>
            </a:r>
          </a:p>
          <a:p>
            <a:pPr lvl="2"/>
            <a:r>
              <a:rPr lang="en-US" dirty="0" smtClean="0"/>
              <a:t>Allow monitoring traffic inside your firewall </a:t>
            </a:r>
          </a:p>
          <a:p>
            <a:pPr lvl="2"/>
            <a:r>
              <a:rPr lang="en-US" dirty="0" smtClean="0"/>
              <a:t>Alert you to incoming attacks </a:t>
            </a:r>
          </a:p>
          <a:p>
            <a:pPr lvl="2"/>
            <a:r>
              <a:rPr lang="en-US" dirty="0" smtClean="0"/>
              <a:t>Detect slow attacks </a:t>
            </a:r>
          </a:p>
          <a:p>
            <a:pPr lvl="2"/>
            <a:r>
              <a:rPr lang="en-US" dirty="0" smtClean="0"/>
              <a:t>Delayed analysis </a:t>
            </a:r>
          </a:p>
          <a:p>
            <a:pPr lvl="2"/>
            <a:r>
              <a:rPr lang="en-US" dirty="0" smtClean="0"/>
              <a:t>Take corrective action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41</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dirty="0" smtClean="0"/>
              <a:t> </a:t>
            </a:r>
            <a:endParaRPr lang="en-US" b="1" dirty="0"/>
          </a:p>
        </p:txBody>
      </p:sp>
    </p:spTree>
  </p:cSld>
  <p:clrMapOvr>
    <a:masterClrMapping/>
  </p:clrMapOvr>
  <p:transition>
    <p:fade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Hybrid Intrusion Detection </a:t>
            </a:r>
            <a:br>
              <a:rPr lang="en-US" b="1" dirty="0" smtClean="0"/>
            </a:b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A Hybrid IDS is a combination of host-based IDS and network IDS technologies. Hybrid intrusion detection provides attack recognition on the network packets flowing to and from a single and is host system-based. </a:t>
            </a:r>
          </a:p>
          <a:p>
            <a:pPr marL="342900" indent="-342900">
              <a:buFont typeface="Arial" pitchFamily="34" charset="0"/>
              <a:buChar char="•"/>
            </a:pPr>
            <a:r>
              <a:rPr lang="en-US" dirty="0" smtClean="0"/>
              <a:t>Hybrid IDS offer management and alert notification from both network and host based intrusion detection devices </a:t>
            </a:r>
          </a:p>
          <a:p>
            <a:pPr marL="342900" indent="-342900">
              <a:buFont typeface="Arial" pitchFamily="34" charset="0"/>
              <a:buChar char="•"/>
            </a:pPr>
            <a:r>
              <a:rPr lang="en-US" dirty="0" smtClean="0"/>
              <a:t>A Hybrid IDS offers the best of HIDS and NIDS technologies providing attack recognition on the network packets flowing to and from single hosts. </a:t>
            </a:r>
          </a:p>
          <a:p>
            <a:pPr marL="342900" indent="-342900">
              <a:buFont typeface="Arial" pitchFamily="34" charset="0"/>
              <a:buChar char="•"/>
            </a:pPr>
            <a:endParaRPr lang="en-US" dirty="0" smtClean="0"/>
          </a:p>
          <a:p>
            <a:pPr marL="342900" indent="-342900">
              <a:buFont typeface="Arial" pitchFamily="34" charset="0"/>
              <a:buChar char="•"/>
            </a:pPr>
            <a:endParaRPr lang="en-US" dirty="0" smtClean="0"/>
          </a:p>
          <a:p>
            <a:pPr marL="342900" indent="-342900">
              <a:buFont typeface="Arial" pitchFamily="34" charset="0"/>
              <a:buChar char="•"/>
            </a:pP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42</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Network-node Intrusion Detection</a:t>
            </a:r>
            <a:endParaRPr lang="en-US" b="1" dirty="0"/>
          </a:p>
        </p:txBody>
      </p:sp>
      <p:sp>
        <p:nvSpPr>
          <p:cNvPr id="3" name="Content Placeholder 2"/>
          <p:cNvSpPr>
            <a:spLocks noGrp="1"/>
          </p:cNvSpPr>
          <p:nvPr>
            <p:ph idx="1"/>
          </p:nvPr>
        </p:nvSpPr>
        <p:spPr>
          <a:xfrm>
            <a:off x="160338" y="1600200"/>
            <a:ext cx="8821737" cy="4800600"/>
          </a:xfrm>
        </p:spPr>
        <p:txBody>
          <a:bodyPr/>
          <a:lstStyle/>
          <a:p>
            <a:pPr marL="342900" indent="-342900">
              <a:buFont typeface="Arial" pitchFamily="34" charset="0"/>
              <a:buChar char="•"/>
            </a:pPr>
            <a:r>
              <a:rPr lang="en-US" dirty="0" smtClean="0"/>
              <a:t>Network-node captures the packet-intercepting technology of the wire and puts it on the hosts</a:t>
            </a:r>
          </a:p>
          <a:p>
            <a:pPr marL="342900" indent="-342900">
              <a:buFont typeface="Arial" pitchFamily="34" charset="0"/>
              <a:buChar char="•"/>
            </a:pPr>
            <a:r>
              <a:rPr lang="en-US" dirty="0" smtClean="0"/>
              <a:t>With NNID, the </a:t>
            </a:r>
            <a:r>
              <a:rPr lang="en-US" i="1" dirty="0" smtClean="0"/>
              <a:t>packet-sniffer </a:t>
            </a:r>
            <a:r>
              <a:rPr lang="en-US" dirty="0" smtClean="0"/>
              <a:t>is positioned in such a way that it captures packets after they destination host. </a:t>
            </a:r>
          </a:p>
          <a:p>
            <a:r>
              <a:rPr lang="en-US" b="1" dirty="0" smtClean="0"/>
              <a:t>Advantages of NNIDS </a:t>
            </a:r>
          </a:p>
          <a:p>
            <a:pPr lvl="1">
              <a:buFont typeface="Arial" pitchFamily="34" charset="0"/>
              <a:buChar char="•"/>
            </a:pPr>
            <a:r>
              <a:rPr lang="en-US" dirty="0" smtClean="0"/>
              <a:t>The advantage to NNID is its ability to defend specific hosts against packet-based attacks in these complex environments where conventional NID is ineffective. </a:t>
            </a:r>
          </a:p>
          <a:p>
            <a:pPr lvl="1">
              <a:buFont typeface="Arial" pitchFamily="34" charset="0"/>
              <a:buChar char="•"/>
            </a:pPr>
            <a:r>
              <a:rPr lang="en-US" dirty="0" smtClean="0"/>
              <a:t>Since the NNIDS system is not expected to examine individual packet on the wire it is relatively much faster and also less resource intensive. Thus it can be installed on existing servers without imposing too much burden. </a:t>
            </a:r>
          </a:p>
          <a:p>
            <a:pPr lvl="1">
              <a:buFont typeface="Arial" pitchFamily="34" charset="0"/>
              <a:buChar char="•"/>
            </a:pPr>
            <a:r>
              <a:rPr lang="en-US" dirty="0" smtClean="0"/>
              <a:t>NNID is suitable for heavy traffic networks, switched network environments, or VPN implementations with encrypted traffic on the wire </a:t>
            </a:r>
          </a:p>
          <a:p>
            <a:endParaRPr lang="en-US" dirty="0" smtClean="0"/>
          </a:p>
          <a:p>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t>Quarantine</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Quarantining a device protects the network from potentially malicious code or actions.</a:t>
            </a:r>
          </a:p>
          <a:p>
            <a:pPr marL="342900" indent="-342900">
              <a:buFont typeface="Arial" pitchFamily="34" charset="0"/>
              <a:buChar char="•"/>
            </a:pPr>
            <a:r>
              <a:rPr lang="en-US" dirty="0" smtClean="0"/>
              <a:t>Typically, a device connecting to a security domain is queried for conformance to the domain’s security policy. </a:t>
            </a:r>
          </a:p>
          <a:p>
            <a:pPr marL="342900" indent="-342900">
              <a:buFont typeface="Arial" pitchFamily="34" charset="0"/>
              <a:buChar char="•"/>
            </a:pPr>
            <a:r>
              <a:rPr lang="en-US" dirty="0" smtClean="0"/>
              <a:t>If the device does not conform, it is placed in a restricted part of the network until it does conform. </a:t>
            </a:r>
          </a:p>
          <a:p>
            <a:pPr marL="342900" indent="-342900">
              <a:buFont typeface="Arial" pitchFamily="34" charset="0"/>
              <a:buChar char="•"/>
            </a:pPr>
            <a:r>
              <a:rPr lang="en-US" dirty="0" smtClean="0"/>
              <a:t>For example, if the patch level is not current, the device is not allowed into the security domain until the appropriate patches are downloaded and installed.</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Routers </a:t>
            </a:r>
            <a:endParaRPr lang="en-US" b="1" dirty="0"/>
          </a:p>
        </p:txBody>
      </p:sp>
      <p:sp>
        <p:nvSpPr>
          <p:cNvPr id="3" name="Content Placeholder 2"/>
          <p:cNvSpPr>
            <a:spLocks noGrp="1"/>
          </p:cNvSpPr>
          <p:nvPr>
            <p:ph idx="1"/>
          </p:nvPr>
        </p:nvSpPr>
        <p:spPr>
          <a:xfrm>
            <a:off x="228600" y="1143000"/>
            <a:ext cx="8153400" cy="1600200"/>
          </a:xfrm>
        </p:spPr>
        <p:txBody>
          <a:bodyPr/>
          <a:lstStyle/>
          <a:p>
            <a:r>
              <a:rPr lang="en-US" dirty="0" smtClean="0"/>
              <a:t>In larger, more complex networks, data must be directed specifically to the </a:t>
            </a:r>
            <a:r>
              <a:rPr lang="en-US" b="1" dirty="0" smtClean="0"/>
              <a:t>intended destination. </a:t>
            </a:r>
            <a:r>
              <a:rPr lang="en-US" i="1" u="sng" dirty="0" smtClean="0"/>
              <a:t>Routers </a:t>
            </a:r>
            <a:r>
              <a:rPr lang="en-US" dirty="0" smtClean="0"/>
              <a:t>direct network data messages, or packets, based on internal addresses and tables of routes, or known destinations that serve certain addresses. Directing data between portions of a network is the primary purpose of a router.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45</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pic>
        <p:nvPicPr>
          <p:cNvPr id="83971" name="Picture 3"/>
          <p:cNvPicPr>
            <a:picLocks noChangeAspect="1" noChangeArrowheads="1"/>
          </p:cNvPicPr>
          <p:nvPr/>
        </p:nvPicPr>
        <p:blipFill>
          <a:blip r:embed="rId3"/>
          <a:srcRect l="22500" t="30000" r="22500" b="14000"/>
          <a:stretch>
            <a:fillRect/>
          </a:stretch>
        </p:blipFill>
        <p:spPr bwMode="auto">
          <a:xfrm>
            <a:off x="457200" y="2895600"/>
            <a:ext cx="7772400" cy="3546764"/>
          </a:xfrm>
          <a:prstGeom prst="rect">
            <a:avLst/>
          </a:prstGeom>
          <a:ln>
            <a:noFill/>
          </a:ln>
          <a:effectLst>
            <a:softEdge rad="112500"/>
          </a:effectLst>
        </p:spPr>
      </p:pic>
    </p:spTree>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Router - Access Mechanism for Administrators </a:t>
            </a:r>
            <a:br>
              <a:rPr lang="en-US" b="1" dirty="0" smtClean="0"/>
            </a:br>
            <a:endParaRPr lang="en-US" dirty="0"/>
          </a:p>
        </p:txBody>
      </p:sp>
      <p:sp>
        <p:nvSpPr>
          <p:cNvPr id="3" name="Content Placeholder 2"/>
          <p:cNvSpPr>
            <a:spLocks noGrp="1"/>
          </p:cNvSpPr>
          <p:nvPr>
            <p:ph idx="1"/>
          </p:nvPr>
        </p:nvSpPr>
        <p:spPr>
          <a:xfrm>
            <a:off x="228600" y="1600200"/>
            <a:ext cx="8593137" cy="4868863"/>
          </a:xfrm>
        </p:spPr>
        <p:txBody>
          <a:bodyPr/>
          <a:lstStyle/>
          <a:p>
            <a:r>
              <a:rPr lang="en-US" b="1" dirty="0" smtClean="0"/>
              <a:t>Controlling access to a router by administrators is an important issue. There are two types of access: Local  and Remote. </a:t>
            </a:r>
          </a:p>
          <a:p>
            <a:pPr lvl="1">
              <a:buFont typeface="Arial" pitchFamily="34" charset="0"/>
              <a:buChar char="•"/>
            </a:pPr>
            <a:r>
              <a:rPr lang="en-US" dirty="0" smtClean="0"/>
              <a:t>Local access usually involves a direct connection to a  console port on the router with a dumb terminal or a laptop  computer. </a:t>
            </a:r>
          </a:p>
          <a:p>
            <a:pPr lvl="1">
              <a:buFont typeface="Arial" pitchFamily="34" charset="0"/>
              <a:buChar char="•"/>
            </a:pPr>
            <a:r>
              <a:rPr lang="en-US" dirty="0" smtClean="0"/>
              <a:t>Remote access typically involves allowing Telnet or SNMP  connections to the router from some computer on the same subnet or a different subnet. </a:t>
            </a:r>
          </a:p>
          <a:p>
            <a:pPr lvl="2">
              <a:buFont typeface="Arial" pitchFamily="34" charset="0"/>
              <a:buChar char="•"/>
            </a:pPr>
            <a:r>
              <a:rPr lang="en-US" dirty="0" smtClean="0"/>
              <a:t>It is recommended only allow local access because during remote access all telnet  passwords or SNMP community strings are sent in clear to the router.</a:t>
            </a:r>
          </a:p>
          <a:p>
            <a:pPr lvl="2">
              <a:buFont typeface="Arial" pitchFamily="34" charset="0"/>
              <a:buChar char="•"/>
            </a:pPr>
            <a:r>
              <a:rPr lang="en-US" dirty="0" smtClean="0"/>
              <a:t> If an attacker can collect network traffic during remote access then he can capture passwords or community strings.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46</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Router - Secure Remote Management Access </a:t>
            </a:r>
            <a:br>
              <a:rPr lang="en-US" b="1" dirty="0" smtClean="0"/>
            </a:br>
            <a:endParaRPr lang="en-US" dirty="0"/>
          </a:p>
        </p:txBody>
      </p:sp>
      <p:sp>
        <p:nvSpPr>
          <p:cNvPr id="3" name="Content Placeholder 2"/>
          <p:cNvSpPr>
            <a:spLocks noGrp="1"/>
          </p:cNvSpPr>
          <p:nvPr>
            <p:ph idx="1"/>
          </p:nvPr>
        </p:nvSpPr>
        <p:spPr>
          <a:xfrm>
            <a:off x="160338" y="1295400"/>
            <a:ext cx="8821737" cy="4792663"/>
          </a:xfrm>
        </p:spPr>
        <p:txBody>
          <a:bodyPr/>
          <a:lstStyle/>
          <a:p>
            <a:r>
              <a:rPr lang="en-US" dirty="0" smtClean="0"/>
              <a:t>If the router that needs to be managed is remote from the actual administrator; often it is only accessible over public networks. </a:t>
            </a:r>
          </a:p>
          <a:p>
            <a:r>
              <a:rPr lang="en-US" dirty="0" smtClean="0"/>
              <a:t>To secure the management traffic between client/administrator and target network device, encrypting protocols are required. </a:t>
            </a:r>
          </a:p>
          <a:p>
            <a:pPr lvl="1">
              <a:buFont typeface="Arial" pitchFamily="34" charset="0"/>
              <a:buChar char="•"/>
            </a:pPr>
            <a:r>
              <a:rPr lang="en-US" dirty="0" smtClean="0"/>
              <a:t>SSH is the de-facto standard for all remote command line configurations and file transfers. </a:t>
            </a:r>
          </a:p>
          <a:p>
            <a:pPr lvl="1">
              <a:buFont typeface="Arial" pitchFamily="34" charset="0"/>
              <a:buChar char="•"/>
            </a:pPr>
            <a:r>
              <a:rPr lang="en-US" dirty="0" smtClean="0"/>
              <a:t>For Web-based management, using Secure Socket Layer (SSL) or Transport Layer Security (TLS) secures HTTP traffic. </a:t>
            </a:r>
          </a:p>
          <a:p>
            <a:pPr lvl="1">
              <a:buFont typeface="Arial" pitchFamily="34" charset="0"/>
              <a:buChar char="•"/>
            </a:pPr>
            <a:r>
              <a:rPr lang="en-US" dirty="0" smtClean="0"/>
              <a:t>SNMP is used to discover, monitor and configure networking devices. The secure implementation of SNMP version 3 is essential to ensure confidential and authenticated communications.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47</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458787"/>
          </a:xfrm>
        </p:spPr>
        <p:txBody>
          <a:bodyPr/>
          <a:lstStyle/>
          <a:p>
            <a:r>
              <a:rPr lang="en-US" b="1" dirty="0" smtClean="0"/>
              <a:t>Router- Secure Remote Management Access </a:t>
            </a:r>
            <a:endParaRPr lang="en-US" b="1" dirty="0"/>
          </a:p>
        </p:txBody>
      </p:sp>
      <p:sp>
        <p:nvSpPr>
          <p:cNvPr id="3" name="Content Placeholder 2"/>
          <p:cNvSpPr>
            <a:spLocks noGrp="1"/>
          </p:cNvSpPr>
          <p:nvPr>
            <p:ph idx="1"/>
          </p:nvPr>
        </p:nvSpPr>
        <p:spPr>
          <a:xfrm>
            <a:off x="160338" y="1295400"/>
            <a:ext cx="8821737" cy="4792663"/>
          </a:xfrm>
        </p:spPr>
        <p:txBody>
          <a:bodyPr/>
          <a:lstStyle/>
          <a:p>
            <a:r>
              <a:rPr lang="en-US" dirty="0" smtClean="0"/>
              <a:t>If the router that needs to be managed is remote from the actual administrator; often it is only accessible over public networks. </a:t>
            </a:r>
          </a:p>
          <a:p>
            <a:r>
              <a:rPr lang="en-US" dirty="0" smtClean="0"/>
              <a:t>To secure the management traffic between client/administrator and target network device, encrypting protocols are required. </a:t>
            </a:r>
          </a:p>
          <a:p>
            <a:pPr lvl="2">
              <a:buFont typeface="Arial" pitchFamily="34" charset="0"/>
              <a:buChar char="•"/>
            </a:pPr>
            <a:r>
              <a:rPr lang="en-US" dirty="0" smtClean="0"/>
              <a:t>The best way to control the identity of the administrator and the privileges allocated to that individual is to authenticate an administrator prior to granting access. </a:t>
            </a:r>
          </a:p>
          <a:p>
            <a:pPr lvl="2">
              <a:buFont typeface="Arial" pitchFamily="34" charset="0"/>
              <a:buChar char="•"/>
            </a:pPr>
            <a:r>
              <a:rPr lang="en-US" dirty="0" smtClean="0"/>
              <a:t>This can be done through Authentication, Authorization and Accounting (AAA) servers, such as Remote Authentication Dial-in User Service (RADIUS), Terminal Access Controller Access Control System (TACACS) or Lightweight Directory Access Protocol (LDAP) directory servers. </a:t>
            </a:r>
          </a:p>
          <a:p>
            <a:pPr lvl="2">
              <a:buFont typeface="Arial" pitchFamily="34" charset="0"/>
              <a:buChar char="•"/>
            </a:pPr>
            <a:r>
              <a:rPr lang="en-US" dirty="0" smtClean="0"/>
              <a:t>AAA servers can also be supplemented by strong authentication techniques. </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48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dirty="0"/>
              <a:t>AAA Components</a:t>
            </a:r>
          </a:p>
        </p:txBody>
      </p:sp>
      <p:sp>
        <p:nvSpPr>
          <p:cNvPr id="29699" name="Rectangle 3"/>
          <p:cNvSpPr>
            <a:spLocks noGrp="1" noChangeArrowheads="1"/>
          </p:cNvSpPr>
          <p:nvPr>
            <p:ph type="body" idx="1"/>
          </p:nvPr>
        </p:nvSpPr>
        <p:spPr/>
        <p:txBody>
          <a:bodyPr/>
          <a:lstStyle/>
          <a:p>
            <a:pPr>
              <a:lnSpc>
                <a:spcPct val="90000"/>
              </a:lnSpc>
            </a:pPr>
            <a:r>
              <a:rPr lang="en-US" sz="2000" dirty="0"/>
              <a:t>AAA server</a:t>
            </a:r>
          </a:p>
          <a:p>
            <a:pPr lvl="2">
              <a:lnSpc>
                <a:spcPct val="90000"/>
              </a:lnSpc>
            </a:pPr>
            <a:r>
              <a:rPr lang="en-US" sz="2000" dirty="0"/>
              <a:t>Authenticates users accessing a device or network</a:t>
            </a:r>
          </a:p>
          <a:p>
            <a:pPr lvl="2">
              <a:lnSpc>
                <a:spcPct val="90000"/>
              </a:lnSpc>
            </a:pPr>
            <a:r>
              <a:rPr lang="en-US" sz="2000" dirty="0"/>
              <a:t>Authorizes user to perform specific activities</a:t>
            </a:r>
          </a:p>
          <a:p>
            <a:pPr lvl="2">
              <a:lnSpc>
                <a:spcPct val="90000"/>
              </a:lnSpc>
            </a:pPr>
            <a:r>
              <a:rPr lang="en-US" sz="2000" dirty="0"/>
              <a:t>Performs accounting of device or user activities</a:t>
            </a:r>
          </a:p>
          <a:p>
            <a:pPr>
              <a:lnSpc>
                <a:spcPct val="90000"/>
              </a:lnSpc>
            </a:pPr>
            <a:endParaRPr lang="en-US" sz="2000" dirty="0" smtClean="0"/>
          </a:p>
          <a:p>
            <a:pPr>
              <a:lnSpc>
                <a:spcPct val="90000"/>
              </a:lnSpc>
            </a:pPr>
            <a:r>
              <a:rPr lang="en-US" sz="2000" dirty="0" smtClean="0"/>
              <a:t>Network </a:t>
            </a:r>
            <a:r>
              <a:rPr lang="en-US" sz="2000" dirty="0"/>
              <a:t>Access Server (NAS) or Access Device</a:t>
            </a:r>
          </a:p>
          <a:p>
            <a:pPr lvl="2">
              <a:lnSpc>
                <a:spcPct val="90000"/>
              </a:lnSpc>
            </a:pPr>
            <a:r>
              <a:rPr lang="en-US" sz="2000" dirty="0"/>
              <a:t>A router, switch, or other network device that can perform AAA functions on users or devices connecting to it</a:t>
            </a:r>
          </a:p>
          <a:p>
            <a:pPr>
              <a:lnSpc>
                <a:spcPct val="90000"/>
              </a:lnSpc>
            </a:pPr>
            <a:endParaRPr lang="en-US" sz="2000" dirty="0" smtClean="0"/>
          </a:p>
          <a:p>
            <a:pPr>
              <a:lnSpc>
                <a:spcPct val="90000"/>
              </a:lnSpc>
            </a:pPr>
            <a:r>
              <a:rPr lang="en-US" sz="2000" dirty="0" smtClean="0"/>
              <a:t>RADIUS </a:t>
            </a:r>
            <a:r>
              <a:rPr lang="en-US" sz="2000" dirty="0"/>
              <a:t>or TACACS+</a:t>
            </a:r>
          </a:p>
          <a:p>
            <a:pPr lvl="2">
              <a:lnSpc>
                <a:spcPct val="90000"/>
              </a:lnSpc>
            </a:pPr>
            <a:r>
              <a:rPr lang="en-US" sz="2000" dirty="0"/>
              <a:t>Protocols that can be used by an access device to communicate with the AAA server</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p:txBody>
          <a:bodyPr/>
          <a:lstStyle/>
          <a:p>
            <a:r>
              <a:rPr lang="en-US" dirty="0"/>
              <a:t>Some Network Terminologies  </a:t>
            </a:r>
          </a:p>
        </p:txBody>
      </p:sp>
      <p:sp>
        <p:nvSpPr>
          <p:cNvPr id="781315" name="Rectangle 3"/>
          <p:cNvSpPr>
            <a:spLocks noGrp="1" noChangeArrowheads="1"/>
          </p:cNvSpPr>
          <p:nvPr>
            <p:ph type="body" sz="half" idx="3"/>
          </p:nvPr>
        </p:nvSpPr>
        <p:spPr>
          <a:xfrm>
            <a:off x="304800" y="1447800"/>
            <a:ext cx="8478837" cy="4335463"/>
          </a:xfrm>
        </p:spPr>
        <p:txBody>
          <a:bodyPr/>
          <a:lstStyle/>
          <a:p>
            <a:r>
              <a:rPr lang="en-US" b="1" dirty="0"/>
              <a:t>LAN (Local Area Network) </a:t>
            </a:r>
          </a:p>
          <a:p>
            <a:pPr lvl="2"/>
            <a:r>
              <a:rPr lang="en-US" sz="1600" dirty="0"/>
              <a:t>a group of computers and associated devices that share a common communications line </a:t>
            </a:r>
            <a:r>
              <a:rPr lang="en-US" sz="1600" dirty="0" smtClean="0"/>
              <a:t>and </a:t>
            </a:r>
            <a:r>
              <a:rPr lang="en-US" sz="1600" dirty="0"/>
              <a:t>typically share resources within a small geographic area (for example, within an office building</a:t>
            </a:r>
            <a:r>
              <a:rPr lang="en-US" sz="1600" dirty="0" smtClean="0"/>
              <a:t>)</a:t>
            </a:r>
          </a:p>
          <a:p>
            <a:pPr lvl="2"/>
            <a:r>
              <a:rPr lang="en-US" sz="1600" dirty="0" smtClean="0"/>
              <a:t>Used for connecting IT infrastructure (computers, printers, servers, scanners etc) existing in a particular office or building or a campus to facilitate sharing of information among the users</a:t>
            </a:r>
            <a:endParaRPr lang="en-US" sz="1600" dirty="0"/>
          </a:p>
          <a:p>
            <a:pPr lvl="2"/>
            <a:endParaRPr lang="en-US" sz="1600" dirty="0" smtClean="0"/>
          </a:p>
          <a:p>
            <a:r>
              <a:rPr lang="en-US" b="1" dirty="0" smtClean="0"/>
              <a:t>WAN - (</a:t>
            </a:r>
            <a:r>
              <a:rPr lang="en-US" b="1" dirty="0"/>
              <a:t>Wide Area Network) </a:t>
            </a:r>
          </a:p>
          <a:p>
            <a:pPr lvl="2"/>
            <a:r>
              <a:rPr lang="en-US" sz="1600" dirty="0" smtClean="0"/>
              <a:t>Connecting systems or networks (LANs) spread across multiple locations/geographies /cities/countries</a:t>
            </a:r>
          </a:p>
          <a:p>
            <a:pPr lvl="2"/>
            <a:r>
              <a:rPr lang="en-US" sz="1600" dirty="0" smtClean="0"/>
              <a:t>Relies on a shared or a common communication backbone</a:t>
            </a:r>
          </a:p>
          <a:p>
            <a:pPr lvl="2"/>
            <a:r>
              <a:rPr lang="en-US" sz="1600" dirty="0" smtClean="0"/>
              <a:t>Used for connecting the IT infrastructure/LANs across multiple locations to facilitate sharing of information among users spread across different locations</a:t>
            </a:r>
            <a:endParaRPr lang="en-US" sz="1600" dirty="0"/>
          </a:p>
        </p:txBody>
      </p:sp>
      <p:sp>
        <p:nvSpPr>
          <p:cNvPr id="5" name="Slide Number Placeholder 5"/>
          <p:cNvSpPr>
            <a:spLocks noGrp="1"/>
          </p:cNvSpPr>
          <p:nvPr>
            <p:ph type="sldNum" sz="quarter" idx="10"/>
          </p:nvPr>
        </p:nvSpPr>
        <p:spPr/>
        <p:txBody>
          <a:bodyPr/>
          <a:lstStyle/>
          <a:p>
            <a:r>
              <a:rPr lang="en-US"/>
              <a:t>Slide </a:t>
            </a:r>
            <a:fld id="{0588D580-A35F-4EDD-A709-18B7C15B77DB}" type="slidenum">
              <a:rPr lang="en-US"/>
              <a:pPr/>
              <a:t>5</a:t>
            </a:fld>
            <a:endParaRPr lang="en-US"/>
          </a:p>
        </p:txBody>
      </p:sp>
      <p:sp>
        <p:nvSpPr>
          <p:cNvPr id="6" name="Footer Placeholder 6"/>
          <p:cNvSpPr>
            <a:spLocks noGrp="1"/>
          </p:cNvSpPr>
          <p:nvPr>
            <p:ph type="ftr" sz="quarter" idx="11"/>
          </p:nvPr>
        </p:nvSpPr>
        <p:spPr/>
        <p:txBody>
          <a:bodyPr/>
          <a:lstStyle/>
          <a:p>
            <a:r>
              <a:rPr lang="en-US" dirty="0" smtClean="0"/>
              <a:t> </a:t>
            </a:r>
            <a:endParaRPr lang="en-US" dirty="0"/>
          </a:p>
        </p:txBody>
      </p:sp>
      <p:sp>
        <p:nvSpPr>
          <p:cNvPr id="781316"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Network Architectures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b="1" dirty="0" smtClean="0"/>
              <a:t>AAA Network Components</a:t>
            </a:r>
          </a:p>
        </p:txBody>
      </p:sp>
      <p:pic>
        <p:nvPicPr>
          <p:cNvPr id="30723" name="Picture 3" descr="C:\Documents and Settings\Administrator\My Documents\cs580\images\an091601 copy.jpg"/>
          <p:cNvPicPr>
            <a:picLocks noChangeAspect="1" noChangeArrowheads="1"/>
          </p:cNvPicPr>
          <p:nvPr/>
        </p:nvPicPr>
        <p:blipFill>
          <a:blip r:embed="rId3"/>
          <a:srcRect b="69124"/>
          <a:stretch>
            <a:fillRect/>
          </a:stretch>
        </p:blipFill>
        <p:spPr bwMode="auto">
          <a:xfrm>
            <a:off x="685800" y="1752600"/>
            <a:ext cx="7543800" cy="2760663"/>
          </a:xfrm>
          <a:prstGeom prst="rect">
            <a:avLst/>
          </a:prstGeom>
          <a:ln>
            <a:noFill/>
          </a:ln>
          <a:effectLst>
            <a:softEdge rad="112500"/>
          </a:effectLst>
        </p:spPr>
      </p:pic>
      <p:sp>
        <p:nvSpPr>
          <p:cNvPr id="30724" name="Text Box 4"/>
          <p:cNvSpPr txBox="1">
            <a:spLocks noChangeArrowheads="1"/>
          </p:cNvSpPr>
          <p:nvPr/>
        </p:nvSpPr>
        <p:spPr bwMode="auto">
          <a:xfrm>
            <a:off x="1905000" y="5105400"/>
            <a:ext cx="5639685" cy="1015663"/>
          </a:xfrm>
          <a:prstGeom prst="rect">
            <a:avLst/>
          </a:prstGeom>
          <a:noFill/>
          <a:ln w="12700" cap="sq">
            <a:noFill/>
            <a:miter lim="800000"/>
            <a:headEnd type="none" w="sm" len="sm"/>
            <a:tailEnd type="none" w="sm" len="sm"/>
          </a:ln>
          <a:effectLst/>
        </p:spPr>
        <p:txBody>
          <a:bodyPr wrap="none">
            <a:spAutoFit/>
          </a:bodyPr>
          <a:lstStyle/>
          <a:p>
            <a:r>
              <a:rPr lang="en-US" sz="2000" dirty="0" smtClean="0">
                <a:solidFill>
                  <a:schemeClr val="bg2"/>
                </a:solidFill>
              </a:rPr>
              <a:t>Note: AAA server may communicate with  a </a:t>
            </a:r>
          </a:p>
          <a:p>
            <a:r>
              <a:rPr lang="en-US" sz="2000" dirty="0" smtClean="0">
                <a:solidFill>
                  <a:schemeClr val="bg2"/>
                </a:solidFill>
              </a:rPr>
              <a:t>Windows domain controller or a Unix server that</a:t>
            </a:r>
          </a:p>
          <a:p>
            <a:r>
              <a:rPr lang="en-US" sz="2000" dirty="0" smtClean="0">
                <a:solidFill>
                  <a:schemeClr val="bg2"/>
                </a:solidFill>
              </a:rPr>
              <a:t>has the user password database</a:t>
            </a:r>
          </a:p>
        </p:txBody>
      </p:sp>
    </p:spTree>
  </p:cSld>
  <p:clrMapOvr>
    <a:masterClrMapping/>
  </p:clrMapOvr>
  <p:transition>
    <p:fade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Grp="1" noChangeArrowheads="1"/>
          </p:cNvSpPr>
          <p:nvPr>
            <p:ph type="title" idx="4294967295"/>
          </p:nvPr>
        </p:nvSpPr>
        <p:spPr>
          <a:xfrm>
            <a:off x="381000" y="609600"/>
            <a:ext cx="8458200" cy="762000"/>
          </a:xfrm>
        </p:spPr>
        <p:txBody>
          <a:bodyPr/>
          <a:lstStyle/>
          <a:p>
            <a:r>
              <a:rPr lang="en-US" altLang="ko-KR" sz="2000" b="1" dirty="0" smtClean="0">
                <a:solidFill>
                  <a:schemeClr val="tx1"/>
                </a:solidFill>
                <a:ea typeface="Batang" pitchFamily="16" charset="0"/>
                <a:cs typeface="Times New Roman" pitchFamily="18" charset="0"/>
              </a:rPr>
              <a:t>How the AAA server works </a:t>
            </a:r>
            <a:endParaRPr lang="en-US" sz="2000" b="1" dirty="0">
              <a:solidFill>
                <a:schemeClr val="tx1"/>
              </a:solidFill>
              <a:ea typeface="Batang" pitchFamily="16" charset="0"/>
              <a:cs typeface="Times New Roman" pitchFamily="18" charset="0"/>
            </a:endParaRPr>
          </a:p>
        </p:txBody>
      </p:sp>
      <p:graphicFrame>
        <p:nvGraphicFramePr>
          <p:cNvPr id="84997" name="Object 3"/>
          <p:cNvGraphicFramePr>
            <a:graphicFrameLocks noGrp="1" noChangeAspect="1"/>
          </p:cNvGraphicFramePr>
          <p:nvPr>
            <p:ph sz="half" idx="4294967295"/>
          </p:nvPr>
        </p:nvGraphicFramePr>
        <p:xfrm>
          <a:off x="2122488" y="1752600"/>
          <a:ext cx="609600" cy="482600"/>
        </p:xfrm>
        <a:graphic>
          <a:graphicData uri="http://schemas.openxmlformats.org/presentationml/2006/ole">
            <mc:AlternateContent xmlns:mc="http://schemas.openxmlformats.org/markup-compatibility/2006">
              <mc:Choice xmlns:v="urn:schemas-microsoft-com:vml" Requires="v">
                <p:oleObj spid="_x0000_s141315" name="Visio" r:id="rId4" imgW="404774" imgH="336012" progId="Visio.Drawing.11">
                  <p:embed/>
                </p:oleObj>
              </mc:Choice>
              <mc:Fallback>
                <p:oleObj name="Visio" r:id="rId4" imgW="404774" imgH="336012"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2488" y="1752600"/>
                        <a:ext cx="60960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accent1"/>
                            </a:solidFill>
                            <a:miter lim="800000"/>
                            <a:headEnd/>
                            <a:tailEnd type="none" w="lg"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Group 4"/>
          <p:cNvGrpSpPr>
            <a:grpSpLocks/>
          </p:cNvGrpSpPr>
          <p:nvPr/>
        </p:nvGrpSpPr>
        <p:grpSpPr bwMode="auto">
          <a:xfrm>
            <a:off x="431800" y="2463800"/>
            <a:ext cx="1290638" cy="396875"/>
            <a:chOff x="699" y="878"/>
            <a:chExt cx="1315" cy="390"/>
          </a:xfrm>
        </p:grpSpPr>
        <p:sp>
          <p:nvSpPr>
            <p:cNvPr id="84999" name="AutoShape 5"/>
            <p:cNvSpPr>
              <a:spLocks noChangeArrowheads="1"/>
            </p:cNvSpPr>
            <p:nvPr/>
          </p:nvSpPr>
          <p:spPr bwMode="auto">
            <a:xfrm>
              <a:off x="699" y="878"/>
              <a:ext cx="1315" cy="390"/>
            </a:xfrm>
            <a:prstGeom prst="cube">
              <a:avLst>
                <a:gd name="adj" fmla="val 4181"/>
              </a:avLst>
            </a:prstGeom>
            <a:gradFill rotWithShape="1">
              <a:gsLst>
                <a:gs pos="0">
                  <a:srgbClr val="808080"/>
                </a:gs>
                <a:gs pos="100000">
                  <a:srgbClr val="A1A1A1"/>
                </a:gs>
              </a:gsLst>
              <a:lin ang="5400000" scaled="1"/>
            </a:gradFill>
            <a:ln w="9525">
              <a:solidFill>
                <a:schemeClr val="tx1"/>
              </a:solidFill>
              <a:miter lim="800000"/>
              <a:headEnd/>
              <a:tailEnd/>
            </a:ln>
          </p:spPr>
          <p:txBody>
            <a:bodyPr wrap="none" anchor="ctr"/>
            <a:lstStyle/>
            <a:p>
              <a:pPr algn="ctr" eaLnBrk="1" hangingPunct="1"/>
              <a:endParaRPr lang="en-US" sz="1600">
                <a:latin typeface="Futura Bk" pitchFamily="32" charset="0"/>
              </a:endParaRPr>
            </a:p>
          </p:txBody>
        </p:sp>
        <p:sp>
          <p:nvSpPr>
            <p:cNvPr id="85000" name="Rectangle 6"/>
            <p:cNvSpPr>
              <a:spLocks noChangeArrowheads="1"/>
            </p:cNvSpPr>
            <p:nvPr/>
          </p:nvSpPr>
          <p:spPr bwMode="auto">
            <a:xfrm>
              <a:off x="1087" y="934"/>
              <a:ext cx="835" cy="270"/>
            </a:xfrm>
            <a:prstGeom prst="rect">
              <a:avLst/>
            </a:prstGeom>
            <a:solidFill>
              <a:schemeClr val="bg1"/>
            </a:solidFill>
            <a:ln w="19050" algn="ctr">
              <a:noFill/>
              <a:miter lim="800000"/>
              <a:headEnd/>
              <a:tailEnd/>
            </a:ln>
          </p:spPr>
          <p:txBody>
            <a:bodyPr anchor="ctr">
              <a:spAutoFit/>
            </a:bodyPr>
            <a:lstStyle/>
            <a:p>
              <a:pPr algn="ctr" eaLnBrk="1" hangingPunct="1">
                <a:spcBef>
                  <a:spcPct val="50000"/>
                </a:spcBef>
              </a:pPr>
              <a:r>
                <a:rPr lang="en-US" sz="1200">
                  <a:latin typeface="Futura Bk" pitchFamily="32" charset="0"/>
                </a:rPr>
                <a:t>123456</a:t>
              </a:r>
            </a:p>
          </p:txBody>
        </p:sp>
        <p:sp>
          <p:nvSpPr>
            <p:cNvPr id="1400839" name="Oval 7"/>
            <p:cNvSpPr>
              <a:spLocks noChangeArrowheads="1"/>
            </p:cNvSpPr>
            <p:nvPr/>
          </p:nvSpPr>
          <p:spPr bwMode="auto">
            <a:xfrm>
              <a:off x="807" y="956"/>
              <a:ext cx="186" cy="204"/>
            </a:xfrm>
            <a:prstGeom prst="ellipse">
              <a:avLst/>
            </a:prstGeom>
            <a:gradFill rotWithShape="1">
              <a:gsLst>
                <a:gs pos="0">
                  <a:schemeClr val="tx1"/>
                </a:gs>
                <a:gs pos="100000">
                  <a:schemeClr val="tx1">
                    <a:gamma/>
                    <a:tint val="0"/>
                    <a:invGamma/>
                  </a:schemeClr>
                </a:gs>
              </a:gsLst>
              <a:lin ang="5400000" scaled="1"/>
            </a:gradFill>
            <a:ln w="19050" algn="ctr">
              <a:noFill/>
              <a:round/>
              <a:headEnd/>
              <a:tailEnd/>
            </a:ln>
            <a:effectLst/>
          </p:spPr>
          <p:txBody>
            <a:bodyPr wrap="none" anchor="ctr">
              <a:spAutoFit/>
            </a:bodyPr>
            <a:lstStyle/>
            <a:p>
              <a:pPr eaLnBrk="1" hangingPunct="1">
                <a:spcBef>
                  <a:spcPct val="50000"/>
                </a:spcBef>
                <a:defRPr/>
              </a:pPr>
              <a:endParaRPr lang="en-US" sz="1600">
                <a:latin typeface="Futura Bk" pitchFamily="34" charset="0"/>
              </a:endParaRPr>
            </a:p>
          </p:txBody>
        </p:sp>
        <p:sp>
          <p:nvSpPr>
            <p:cNvPr id="85002" name="AutoShape 8"/>
            <p:cNvSpPr>
              <a:spLocks noChangeArrowheads="1"/>
            </p:cNvSpPr>
            <p:nvPr/>
          </p:nvSpPr>
          <p:spPr bwMode="auto">
            <a:xfrm flipV="1">
              <a:off x="790" y="938"/>
              <a:ext cx="223" cy="251"/>
            </a:xfrm>
            <a:custGeom>
              <a:avLst/>
              <a:gdLst>
                <a:gd name="T0" fmla="*/ 112 w 21600"/>
                <a:gd name="T1" fmla="*/ 0 h 21600"/>
                <a:gd name="T2" fmla="*/ 33 w 21600"/>
                <a:gd name="T3" fmla="*/ 37 h 21600"/>
                <a:gd name="T4" fmla="*/ 0 w 21600"/>
                <a:gd name="T5" fmla="*/ 126 h 21600"/>
                <a:gd name="T6" fmla="*/ 33 w 21600"/>
                <a:gd name="T7" fmla="*/ 214 h 21600"/>
                <a:gd name="T8" fmla="*/ 112 w 21600"/>
                <a:gd name="T9" fmla="*/ 251 h 21600"/>
                <a:gd name="T10" fmla="*/ 190 w 21600"/>
                <a:gd name="T11" fmla="*/ 214 h 21600"/>
                <a:gd name="T12" fmla="*/ 223 w 21600"/>
                <a:gd name="T13" fmla="*/ 126 h 21600"/>
                <a:gd name="T14" fmla="*/ 190 w 21600"/>
                <a:gd name="T15" fmla="*/ 37 h 21600"/>
                <a:gd name="T16" fmla="*/ 0 60000 65536"/>
                <a:gd name="T17" fmla="*/ 0 60000 65536"/>
                <a:gd name="T18" fmla="*/ 0 60000 65536"/>
                <a:gd name="T19" fmla="*/ 0 60000 65536"/>
                <a:gd name="T20" fmla="*/ 0 60000 65536"/>
                <a:gd name="T21" fmla="*/ 0 60000 65536"/>
                <a:gd name="T22" fmla="*/ 0 60000 65536"/>
                <a:gd name="T23" fmla="*/ 0 60000 65536"/>
                <a:gd name="T24" fmla="*/ 3196 w 21600"/>
                <a:gd name="T25" fmla="*/ 3184 h 21600"/>
                <a:gd name="T26" fmla="*/ 18404 w 21600"/>
                <a:gd name="T27" fmla="*/ 1841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29" y="10800"/>
                  </a:moveTo>
                  <a:cubicBezTo>
                    <a:pt x="729" y="16362"/>
                    <a:pt x="5238" y="20871"/>
                    <a:pt x="10800" y="20871"/>
                  </a:cubicBezTo>
                  <a:cubicBezTo>
                    <a:pt x="16362" y="20871"/>
                    <a:pt x="20871" y="16362"/>
                    <a:pt x="20871" y="10800"/>
                  </a:cubicBezTo>
                  <a:cubicBezTo>
                    <a:pt x="20871" y="5238"/>
                    <a:pt x="16362" y="729"/>
                    <a:pt x="10800" y="729"/>
                  </a:cubicBezTo>
                  <a:cubicBezTo>
                    <a:pt x="5238" y="729"/>
                    <a:pt x="729" y="5238"/>
                    <a:pt x="729" y="10800"/>
                  </a:cubicBezTo>
                  <a:close/>
                </a:path>
              </a:pathLst>
            </a:custGeom>
            <a:solidFill>
              <a:schemeClr val="bg1"/>
            </a:solidFill>
            <a:ln w="3175" algn="ctr">
              <a:solidFill>
                <a:schemeClr val="tx1"/>
              </a:solidFill>
              <a:round/>
              <a:headEnd/>
              <a:tailEnd/>
            </a:ln>
          </p:spPr>
          <p:txBody>
            <a:bodyPr anchor="ctr">
              <a:spAutoFit/>
            </a:bodyPr>
            <a:lstStyle/>
            <a:p>
              <a:pPr eaLnBrk="1" hangingPunct="1">
                <a:spcBef>
                  <a:spcPct val="50000"/>
                </a:spcBef>
              </a:pPr>
              <a:endParaRPr lang="en-US" sz="1600">
                <a:latin typeface="Futura Bk" pitchFamily="32" charset="0"/>
              </a:endParaRPr>
            </a:p>
          </p:txBody>
        </p:sp>
      </p:grpSp>
      <p:pic>
        <p:nvPicPr>
          <p:cNvPr id="85003" name="Picture 9" descr="MCj04316010000[1]"/>
          <p:cNvPicPr>
            <a:picLocks noChangeAspect="1" noChangeArrowheads="1"/>
          </p:cNvPicPr>
          <p:nvPr/>
        </p:nvPicPr>
        <p:blipFill>
          <a:blip r:embed="rId6"/>
          <a:srcRect/>
          <a:stretch>
            <a:fillRect/>
          </a:stretch>
        </p:blipFill>
        <p:spPr bwMode="auto">
          <a:xfrm>
            <a:off x="1252538" y="1811338"/>
            <a:ext cx="649287" cy="649287"/>
          </a:xfrm>
          <a:prstGeom prst="rect">
            <a:avLst/>
          </a:prstGeom>
          <a:noFill/>
          <a:ln w="9525">
            <a:noFill/>
            <a:miter lim="800000"/>
            <a:headEnd/>
            <a:tailEnd/>
          </a:ln>
        </p:spPr>
      </p:pic>
      <p:sp>
        <p:nvSpPr>
          <p:cNvPr id="85004" name="AutoShape 10"/>
          <p:cNvSpPr>
            <a:spLocks noChangeArrowheads="1"/>
          </p:cNvSpPr>
          <p:nvPr/>
        </p:nvSpPr>
        <p:spPr bwMode="auto">
          <a:xfrm>
            <a:off x="3706813" y="1944688"/>
            <a:ext cx="642937" cy="384175"/>
          </a:xfrm>
          <a:prstGeom prst="cube">
            <a:avLst>
              <a:gd name="adj" fmla="val 4181"/>
            </a:avLst>
          </a:prstGeom>
          <a:solidFill>
            <a:srgbClr val="993366">
              <a:alpha val="62000"/>
            </a:srgbClr>
          </a:solidFill>
          <a:ln w="9525">
            <a:solidFill>
              <a:schemeClr val="tx1"/>
            </a:solidFill>
            <a:miter lim="800000"/>
            <a:headEnd/>
            <a:tailEnd/>
          </a:ln>
        </p:spPr>
        <p:txBody>
          <a:bodyPr wrap="none" anchor="ctr"/>
          <a:lstStyle/>
          <a:p>
            <a:pPr algn="ctr" eaLnBrk="1" hangingPunct="1"/>
            <a:endParaRPr lang="en-US" sz="1600">
              <a:latin typeface="Futura Bk" pitchFamily="32" charset="0"/>
            </a:endParaRPr>
          </a:p>
        </p:txBody>
      </p:sp>
      <p:sp>
        <p:nvSpPr>
          <p:cNvPr id="85005" name="Text Box 13"/>
          <p:cNvSpPr txBox="1">
            <a:spLocks noChangeArrowheads="1"/>
          </p:cNvSpPr>
          <p:nvPr/>
        </p:nvSpPr>
        <p:spPr bwMode="auto">
          <a:xfrm>
            <a:off x="304800" y="1828800"/>
            <a:ext cx="1103313" cy="336550"/>
          </a:xfrm>
          <a:prstGeom prst="rect">
            <a:avLst/>
          </a:prstGeom>
          <a:noFill/>
          <a:ln w="19050" algn="ctr">
            <a:noFill/>
            <a:miter lim="800000"/>
            <a:headEnd/>
            <a:tailEnd/>
          </a:ln>
        </p:spPr>
        <p:txBody>
          <a:bodyPr wrap="none">
            <a:spAutoFit/>
          </a:bodyPr>
          <a:lstStyle/>
          <a:p>
            <a:pPr eaLnBrk="1" hangingPunct="1">
              <a:spcBef>
                <a:spcPct val="50000"/>
              </a:spcBef>
            </a:pPr>
            <a:r>
              <a:rPr lang="en-US" sz="1600" b="1" dirty="0">
                <a:latin typeface="Garamond" pitchFamily="18" charset="0"/>
              </a:rPr>
              <a:t>Supplicant</a:t>
            </a:r>
          </a:p>
        </p:txBody>
      </p:sp>
      <p:sp>
        <p:nvSpPr>
          <p:cNvPr id="85006" name="Text Box 14"/>
          <p:cNvSpPr txBox="1">
            <a:spLocks noChangeArrowheads="1"/>
          </p:cNvSpPr>
          <p:nvPr/>
        </p:nvSpPr>
        <p:spPr bwMode="auto">
          <a:xfrm>
            <a:off x="3200400" y="1600200"/>
            <a:ext cx="1450975" cy="336550"/>
          </a:xfrm>
          <a:prstGeom prst="rect">
            <a:avLst/>
          </a:prstGeom>
          <a:noFill/>
          <a:ln w="19050" algn="ctr">
            <a:noFill/>
            <a:miter lim="800000"/>
            <a:headEnd/>
            <a:tailEnd/>
          </a:ln>
        </p:spPr>
        <p:txBody>
          <a:bodyPr wrap="none">
            <a:spAutoFit/>
          </a:bodyPr>
          <a:lstStyle/>
          <a:p>
            <a:pPr eaLnBrk="1" hangingPunct="1">
              <a:spcBef>
                <a:spcPct val="50000"/>
              </a:spcBef>
            </a:pPr>
            <a:r>
              <a:rPr lang="en-US" sz="1600" b="1" dirty="0">
                <a:latin typeface="Garamond" pitchFamily="18" charset="0"/>
              </a:rPr>
              <a:t>Authenticators</a:t>
            </a:r>
          </a:p>
        </p:txBody>
      </p:sp>
      <p:sp>
        <p:nvSpPr>
          <p:cNvPr id="85007" name="Line 16"/>
          <p:cNvSpPr>
            <a:spLocks noChangeShapeType="1"/>
          </p:cNvSpPr>
          <p:nvPr/>
        </p:nvSpPr>
        <p:spPr bwMode="auto">
          <a:xfrm>
            <a:off x="2701925" y="2127250"/>
            <a:ext cx="955675" cy="6350"/>
          </a:xfrm>
          <a:prstGeom prst="line">
            <a:avLst/>
          </a:prstGeom>
          <a:noFill/>
          <a:ln w="38100">
            <a:solidFill>
              <a:schemeClr val="tx1"/>
            </a:solidFill>
            <a:round/>
            <a:headEnd type="triangle" w="med" len="med"/>
            <a:tailEnd type="triangle" w="med" len="med"/>
          </a:ln>
        </p:spPr>
        <p:txBody>
          <a:bodyPr>
            <a:spAutoFit/>
          </a:bodyPr>
          <a:lstStyle/>
          <a:p>
            <a:endParaRPr lang="en-US"/>
          </a:p>
        </p:txBody>
      </p:sp>
      <p:sp>
        <p:nvSpPr>
          <p:cNvPr id="85008" name="AutoShape 17"/>
          <p:cNvSpPr>
            <a:spLocks noChangeArrowheads="1"/>
          </p:cNvSpPr>
          <p:nvPr/>
        </p:nvSpPr>
        <p:spPr bwMode="auto">
          <a:xfrm>
            <a:off x="550863" y="3108325"/>
            <a:ext cx="1733550" cy="2074863"/>
          </a:xfrm>
          <a:prstGeom prst="wedgeRectCallout">
            <a:avLst>
              <a:gd name="adj1" fmla="val 40935"/>
              <a:gd name="adj2" fmla="val -88486"/>
            </a:avLst>
          </a:prstGeom>
          <a:ln>
            <a:headEnd/>
            <a:tailEnd/>
          </a:ln>
        </p:spPr>
        <p:style>
          <a:lnRef idx="1">
            <a:schemeClr val="accent2"/>
          </a:lnRef>
          <a:fillRef idx="3">
            <a:schemeClr val="accent2"/>
          </a:fillRef>
          <a:effectRef idx="2">
            <a:schemeClr val="accent2"/>
          </a:effectRef>
          <a:fontRef idx="minor">
            <a:schemeClr val="lt1"/>
          </a:fontRef>
        </p:style>
        <p:txBody>
          <a:bodyPr/>
          <a:lstStyle/>
          <a:p>
            <a:pPr marL="342900" indent="-342900" eaLnBrk="1" hangingPunct="1">
              <a:spcBef>
                <a:spcPct val="50000"/>
              </a:spcBef>
              <a:buFontTx/>
              <a:buAutoNum type="arabicPeriod"/>
            </a:pPr>
            <a:r>
              <a:rPr lang="en-US" sz="1200" b="1" dirty="0">
                <a:solidFill>
                  <a:schemeClr val="tx1"/>
                </a:solidFill>
                <a:latin typeface="Garamond" pitchFamily="18" charset="0"/>
              </a:rPr>
              <a:t>User name/password entered on client </a:t>
            </a:r>
            <a:r>
              <a:rPr lang="en-US" sz="1200" b="1" dirty="0" smtClean="0">
                <a:solidFill>
                  <a:schemeClr val="tx1"/>
                </a:solidFill>
                <a:latin typeface="Garamond" pitchFamily="18" charset="0"/>
              </a:rPr>
              <a:t>device</a:t>
            </a:r>
            <a:endParaRPr lang="en-US" sz="1200" dirty="0">
              <a:solidFill>
                <a:schemeClr val="tx1"/>
              </a:solidFill>
              <a:latin typeface="Futura Bk" pitchFamily="32" charset="0"/>
            </a:endParaRPr>
          </a:p>
        </p:txBody>
      </p:sp>
      <p:sp>
        <p:nvSpPr>
          <p:cNvPr id="85009" name="AutoShape 18"/>
          <p:cNvSpPr>
            <a:spLocks noChangeArrowheads="1"/>
          </p:cNvSpPr>
          <p:nvPr/>
        </p:nvSpPr>
        <p:spPr bwMode="auto">
          <a:xfrm>
            <a:off x="3435350" y="3108325"/>
            <a:ext cx="1555750" cy="2063750"/>
          </a:xfrm>
          <a:prstGeom prst="wedgeRectCallout">
            <a:avLst>
              <a:gd name="adj1" fmla="val 204"/>
              <a:gd name="adj2" fmla="val -76231"/>
            </a:avLst>
          </a:prstGeom>
          <a:ln>
            <a:headEnd/>
            <a:tailEnd/>
          </a:ln>
        </p:spPr>
        <p:style>
          <a:lnRef idx="1">
            <a:schemeClr val="accent2"/>
          </a:lnRef>
          <a:fillRef idx="3">
            <a:schemeClr val="accent2"/>
          </a:fillRef>
          <a:effectRef idx="2">
            <a:schemeClr val="accent2"/>
          </a:effectRef>
          <a:fontRef idx="minor">
            <a:schemeClr val="lt1"/>
          </a:fontRef>
        </p:style>
        <p:txBody>
          <a:bodyPr/>
          <a:lstStyle/>
          <a:p>
            <a:pPr eaLnBrk="1" hangingPunct="1">
              <a:spcBef>
                <a:spcPct val="50000"/>
              </a:spcBef>
            </a:pPr>
            <a:r>
              <a:rPr lang="en-US" sz="1200" b="1" dirty="0">
                <a:latin typeface="Garamond" pitchFamily="18" charset="0"/>
              </a:rPr>
              <a:t>3. Web Server, VPN Gateway, Firewall, WLAN </a:t>
            </a:r>
            <a:r>
              <a:rPr lang="en-US" sz="1200" b="1" dirty="0" err="1">
                <a:latin typeface="Garamond" pitchFamily="18" charset="0"/>
              </a:rPr>
              <a:t>Acess</a:t>
            </a:r>
            <a:r>
              <a:rPr lang="en-US" sz="1200" b="1" dirty="0">
                <a:latin typeface="Garamond" pitchFamily="18" charset="0"/>
              </a:rPr>
              <a:t> Point, Unix (login/SSH,…) etc</a:t>
            </a:r>
          </a:p>
          <a:p>
            <a:pPr eaLnBrk="1" hangingPunct="1">
              <a:spcBef>
                <a:spcPct val="50000"/>
              </a:spcBef>
            </a:pPr>
            <a:r>
              <a:rPr lang="en-US" sz="1200" b="1" dirty="0">
                <a:latin typeface="Garamond" pitchFamily="18" charset="0"/>
              </a:rPr>
              <a:t>Authenticate password locally or forward to AAA</a:t>
            </a:r>
          </a:p>
        </p:txBody>
      </p:sp>
      <p:sp>
        <p:nvSpPr>
          <p:cNvPr id="85010" name="AutoShape 19"/>
          <p:cNvSpPr>
            <a:spLocks noChangeArrowheads="1"/>
          </p:cNvSpPr>
          <p:nvPr/>
        </p:nvSpPr>
        <p:spPr bwMode="auto">
          <a:xfrm>
            <a:off x="6172200" y="3124200"/>
            <a:ext cx="1974850" cy="2062163"/>
          </a:xfrm>
          <a:prstGeom prst="wedgeRectCallout">
            <a:avLst>
              <a:gd name="adj1" fmla="val -26449"/>
              <a:gd name="adj2" fmla="val -87644"/>
            </a:avLst>
          </a:prstGeom>
          <a:ln>
            <a:headEnd/>
            <a:tailEnd/>
          </a:ln>
        </p:spPr>
        <p:style>
          <a:lnRef idx="1">
            <a:schemeClr val="accent2"/>
          </a:lnRef>
          <a:fillRef idx="3">
            <a:schemeClr val="accent2"/>
          </a:fillRef>
          <a:effectRef idx="2">
            <a:schemeClr val="accent2"/>
          </a:effectRef>
          <a:fontRef idx="minor">
            <a:schemeClr val="lt1"/>
          </a:fontRef>
        </p:style>
        <p:txBody>
          <a:bodyPr/>
          <a:lstStyle/>
          <a:p>
            <a:pPr marL="342900" indent="-342900" eaLnBrk="1" hangingPunct="1">
              <a:spcBef>
                <a:spcPct val="50000"/>
              </a:spcBef>
            </a:pPr>
            <a:r>
              <a:rPr lang="en-US" sz="1200" b="1" dirty="0">
                <a:latin typeface="Garamond" pitchFamily="18" charset="0"/>
              </a:rPr>
              <a:t>5. AAA Server</a:t>
            </a:r>
          </a:p>
          <a:p>
            <a:pPr marL="342900" indent="-342900" eaLnBrk="1" hangingPunct="1">
              <a:spcBef>
                <a:spcPct val="50000"/>
              </a:spcBef>
            </a:pPr>
            <a:r>
              <a:rPr lang="en-US" sz="1200" b="1" dirty="0">
                <a:latin typeface="Garamond" pitchFamily="18" charset="0"/>
              </a:rPr>
              <a:t>Authenticates password</a:t>
            </a:r>
          </a:p>
          <a:p>
            <a:pPr marL="342900" indent="-342900" eaLnBrk="1" hangingPunct="1">
              <a:spcBef>
                <a:spcPct val="50000"/>
              </a:spcBef>
            </a:pPr>
            <a:r>
              <a:rPr lang="en-US" sz="1200" b="1" dirty="0">
                <a:latin typeface="Garamond" pitchFamily="18" charset="0"/>
              </a:rPr>
              <a:t>Tracks and logs user session</a:t>
            </a:r>
          </a:p>
        </p:txBody>
      </p:sp>
      <p:sp>
        <p:nvSpPr>
          <p:cNvPr id="85011" name="Line 21"/>
          <p:cNvSpPr>
            <a:spLocks noChangeShapeType="1"/>
          </p:cNvSpPr>
          <p:nvPr/>
        </p:nvSpPr>
        <p:spPr bwMode="auto">
          <a:xfrm flipV="1">
            <a:off x="4572000" y="2122488"/>
            <a:ext cx="1487488" cy="11112"/>
          </a:xfrm>
          <a:prstGeom prst="line">
            <a:avLst/>
          </a:prstGeom>
          <a:noFill/>
          <a:ln w="38100">
            <a:solidFill>
              <a:schemeClr val="tx1"/>
            </a:solidFill>
            <a:round/>
            <a:headEnd type="triangle" w="med" len="med"/>
            <a:tailEnd type="triangle" w="med" len="med"/>
          </a:ln>
        </p:spPr>
        <p:txBody>
          <a:bodyPr>
            <a:spAutoFit/>
          </a:bodyPr>
          <a:lstStyle/>
          <a:p>
            <a:endParaRPr lang="en-US"/>
          </a:p>
        </p:txBody>
      </p:sp>
      <p:sp>
        <p:nvSpPr>
          <p:cNvPr id="85012" name="AutoShape 22"/>
          <p:cNvSpPr>
            <a:spLocks noChangeArrowheads="1"/>
          </p:cNvSpPr>
          <p:nvPr/>
        </p:nvSpPr>
        <p:spPr bwMode="auto">
          <a:xfrm>
            <a:off x="2309813" y="3108325"/>
            <a:ext cx="1100137" cy="2062163"/>
          </a:xfrm>
          <a:prstGeom prst="wedgeRectCallout">
            <a:avLst>
              <a:gd name="adj1" fmla="val 17968"/>
              <a:gd name="adj2" fmla="val -95653"/>
            </a:avLst>
          </a:prstGeom>
          <a:ln>
            <a:headEnd/>
            <a:tailEnd/>
          </a:ln>
        </p:spPr>
        <p:style>
          <a:lnRef idx="1">
            <a:schemeClr val="accent2"/>
          </a:lnRef>
          <a:fillRef idx="3">
            <a:schemeClr val="accent2"/>
          </a:fillRef>
          <a:effectRef idx="2">
            <a:schemeClr val="accent2"/>
          </a:effectRef>
          <a:fontRef idx="minor">
            <a:schemeClr val="lt1"/>
          </a:fontRef>
        </p:style>
        <p:txBody>
          <a:bodyPr/>
          <a:lstStyle/>
          <a:p>
            <a:pPr marL="342900" indent="-342900" eaLnBrk="1" hangingPunct="1">
              <a:spcBef>
                <a:spcPct val="50000"/>
              </a:spcBef>
            </a:pPr>
            <a:r>
              <a:rPr lang="en-US" sz="1200" b="1" dirty="0">
                <a:latin typeface="Garamond" pitchFamily="18" charset="0"/>
              </a:rPr>
              <a:t>2. Protocol</a:t>
            </a:r>
          </a:p>
          <a:p>
            <a:pPr marL="342900" indent="-342900" eaLnBrk="1" hangingPunct="1">
              <a:spcBef>
                <a:spcPct val="50000"/>
              </a:spcBef>
            </a:pPr>
            <a:r>
              <a:rPr lang="en-US" sz="1200" b="1" dirty="0">
                <a:latin typeface="Garamond" pitchFamily="18" charset="0"/>
              </a:rPr>
              <a:t>VPN: L2TP/ IPSec</a:t>
            </a:r>
          </a:p>
          <a:p>
            <a:pPr marL="342900" indent="-342900" eaLnBrk="1" hangingPunct="1">
              <a:spcBef>
                <a:spcPct val="50000"/>
              </a:spcBef>
            </a:pPr>
            <a:r>
              <a:rPr lang="en-US" sz="1200" b="1" dirty="0">
                <a:latin typeface="Garamond" pitchFamily="18" charset="0"/>
              </a:rPr>
              <a:t>LAN: 802.1x</a:t>
            </a:r>
          </a:p>
          <a:p>
            <a:pPr marL="342900" indent="-342900" eaLnBrk="1" hangingPunct="1">
              <a:spcBef>
                <a:spcPct val="50000"/>
              </a:spcBef>
            </a:pPr>
            <a:r>
              <a:rPr lang="en-US" sz="1200" b="1" dirty="0">
                <a:latin typeface="Garamond" pitchFamily="18" charset="0"/>
              </a:rPr>
              <a:t>Web: HTTPS</a:t>
            </a:r>
          </a:p>
          <a:p>
            <a:pPr marL="342900" indent="-342900" eaLnBrk="1" hangingPunct="1">
              <a:spcBef>
                <a:spcPct val="50000"/>
              </a:spcBef>
            </a:pPr>
            <a:r>
              <a:rPr lang="en-US" sz="1200" b="1" dirty="0">
                <a:latin typeface="Garamond" pitchFamily="18" charset="0"/>
              </a:rPr>
              <a:t>…Etc.</a:t>
            </a:r>
          </a:p>
        </p:txBody>
      </p:sp>
      <p:sp>
        <p:nvSpPr>
          <p:cNvPr id="85013" name="AutoShape 23"/>
          <p:cNvSpPr>
            <a:spLocks noChangeArrowheads="1"/>
          </p:cNvSpPr>
          <p:nvPr/>
        </p:nvSpPr>
        <p:spPr bwMode="auto">
          <a:xfrm>
            <a:off x="5016500" y="3108325"/>
            <a:ext cx="1098550" cy="2065338"/>
          </a:xfrm>
          <a:prstGeom prst="wedgeRectCallout">
            <a:avLst>
              <a:gd name="adj1" fmla="val -24421"/>
              <a:gd name="adj2" fmla="val -94583"/>
            </a:avLst>
          </a:prstGeom>
          <a:ln>
            <a:headEnd/>
            <a:tailEnd/>
          </a:ln>
        </p:spPr>
        <p:style>
          <a:lnRef idx="1">
            <a:schemeClr val="accent2"/>
          </a:lnRef>
          <a:fillRef idx="3">
            <a:schemeClr val="accent2"/>
          </a:fillRef>
          <a:effectRef idx="2">
            <a:schemeClr val="accent2"/>
          </a:effectRef>
          <a:fontRef idx="minor">
            <a:schemeClr val="lt1"/>
          </a:fontRef>
        </p:style>
        <p:txBody>
          <a:bodyPr/>
          <a:lstStyle/>
          <a:p>
            <a:pPr marL="342900" indent="-342900" eaLnBrk="1" hangingPunct="1">
              <a:spcBef>
                <a:spcPct val="50000"/>
              </a:spcBef>
            </a:pPr>
            <a:r>
              <a:rPr lang="en-US" sz="1200" b="1" dirty="0">
                <a:latin typeface="Garamond" pitchFamily="18" charset="0"/>
              </a:rPr>
              <a:t>4. Protocol</a:t>
            </a:r>
          </a:p>
          <a:p>
            <a:pPr marL="342900" indent="-342900" eaLnBrk="1" hangingPunct="1">
              <a:spcBef>
                <a:spcPct val="50000"/>
              </a:spcBef>
            </a:pPr>
            <a:r>
              <a:rPr lang="en-US" sz="1200" b="1" dirty="0">
                <a:latin typeface="Garamond" pitchFamily="18" charset="0"/>
              </a:rPr>
              <a:t>RADIUS</a:t>
            </a:r>
          </a:p>
        </p:txBody>
      </p:sp>
      <p:sp>
        <p:nvSpPr>
          <p:cNvPr id="85016" name="Line 27"/>
          <p:cNvSpPr>
            <a:spLocks noChangeShapeType="1"/>
          </p:cNvSpPr>
          <p:nvPr/>
        </p:nvSpPr>
        <p:spPr bwMode="auto">
          <a:xfrm>
            <a:off x="7318375" y="2363788"/>
            <a:ext cx="484188" cy="241300"/>
          </a:xfrm>
          <a:prstGeom prst="line">
            <a:avLst/>
          </a:prstGeom>
          <a:noFill/>
          <a:ln w="38100">
            <a:solidFill>
              <a:schemeClr val="tx1"/>
            </a:solidFill>
            <a:round/>
            <a:headEnd type="triangle" w="med" len="med"/>
            <a:tailEnd type="triangle" w="med" len="med"/>
          </a:ln>
        </p:spPr>
        <p:txBody>
          <a:bodyPr>
            <a:spAutoFit/>
          </a:bodyPr>
          <a:lstStyle/>
          <a:p>
            <a:endParaRPr lang="en-US"/>
          </a:p>
        </p:txBody>
      </p:sp>
      <p:sp>
        <p:nvSpPr>
          <p:cNvPr id="85017" name="AutoShape 29"/>
          <p:cNvSpPr>
            <a:spLocks noChangeArrowheads="1"/>
          </p:cNvSpPr>
          <p:nvPr/>
        </p:nvSpPr>
        <p:spPr bwMode="auto">
          <a:xfrm>
            <a:off x="3859213" y="2097088"/>
            <a:ext cx="642937" cy="384175"/>
          </a:xfrm>
          <a:prstGeom prst="cube">
            <a:avLst>
              <a:gd name="adj" fmla="val 4181"/>
            </a:avLst>
          </a:prstGeom>
          <a:solidFill>
            <a:srgbClr val="993366">
              <a:alpha val="67000"/>
            </a:srgbClr>
          </a:solidFill>
          <a:ln w="9525">
            <a:solidFill>
              <a:schemeClr val="tx1"/>
            </a:solidFill>
            <a:miter lim="800000"/>
            <a:headEnd/>
            <a:tailEnd/>
          </a:ln>
        </p:spPr>
        <p:txBody>
          <a:bodyPr wrap="none" anchor="ctr"/>
          <a:lstStyle/>
          <a:p>
            <a:pPr algn="ctr" eaLnBrk="1" hangingPunct="1"/>
            <a:endParaRPr lang="en-US" sz="1600">
              <a:latin typeface="Futura Bk" pitchFamily="32" charset="0"/>
            </a:endParaRPr>
          </a:p>
        </p:txBody>
      </p:sp>
      <p:sp>
        <p:nvSpPr>
          <p:cNvPr id="85018" name="AutoShape 30"/>
          <p:cNvSpPr>
            <a:spLocks noChangeArrowheads="1"/>
          </p:cNvSpPr>
          <p:nvPr/>
        </p:nvSpPr>
        <p:spPr bwMode="auto">
          <a:xfrm>
            <a:off x="4011613" y="2249488"/>
            <a:ext cx="642937" cy="384175"/>
          </a:xfrm>
          <a:prstGeom prst="cube">
            <a:avLst>
              <a:gd name="adj" fmla="val 4181"/>
            </a:avLst>
          </a:prstGeom>
          <a:solidFill>
            <a:srgbClr val="993366">
              <a:alpha val="59000"/>
            </a:srgbClr>
          </a:solidFill>
          <a:ln w="9525">
            <a:solidFill>
              <a:schemeClr val="tx1"/>
            </a:solidFill>
            <a:miter lim="800000"/>
            <a:headEnd/>
            <a:tailEnd/>
          </a:ln>
        </p:spPr>
        <p:txBody>
          <a:bodyPr wrap="none" anchor="ctr"/>
          <a:lstStyle/>
          <a:p>
            <a:pPr algn="ctr" eaLnBrk="1" hangingPunct="1"/>
            <a:endParaRPr lang="en-US" sz="1600">
              <a:latin typeface="Futura Bk" pitchFamily="32" charset="0"/>
            </a:endParaRPr>
          </a:p>
        </p:txBody>
      </p:sp>
      <p:pic>
        <p:nvPicPr>
          <p:cNvPr id="85022" name="Picture 30"/>
          <p:cNvPicPr>
            <a:picLocks noChangeAspect="1" noChangeArrowheads="1"/>
          </p:cNvPicPr>
          <p:nvPr/>
        </p:nvPicPr>
        <p:blipFill>
          <a:blip r:embed="rId7"/>
          <a:srcRect/>
          <a:stretch>
            <a:fillRect/>
          </a:stretch>
        </p:blipFill>
        <p:spPr bwMode="auto">
          <a:xfrm>
            <a:off x="7848600" y="2133600"/>
            <a:ext cx="762000" cy="914400"/>
          </a:xfrm>
          <a:prstGeom prst="rect">
            <a:avLst/>
          </a:prstGeom>
          <a:solidFill>
            <a:srgbClr val="993366"/>
          </a:solidFill>
          <a:ln w="9525">
            <a:noFill/>
            <a:miter lim="800000"/>
            <a:headEnd/>
            <a:tailEnd/>
          </a:ln>
        </p:spPr>
      </p:pic>
      <p:sp>
        <p:nvSpPr>
          <p:cNvPr id="85023" name="Text Box 49"/>
          <p:cNvSpPr txBox="1">
            <a:spLocks noChangeArrowheads="1"/>
          </p:cNvSpPr>
          <p:nvPr/>
        </p:nvSpPr>
        <p:spPr bwMode="auto">
          <a:xfrm>
            <a:off x="7772400" y="2286000"/>
            <a:ext cx="914400" cy="276999"/>
          </a:xfrm>
          <a:prstGeom prst="rect">
            <a:avLst/>
          </a:prstGeom>
          <a:noFill/>
          <a:ln w="19050" algn="ctr">
            <a:noFill/>
            <a:miter lim="800000"/>
            <a:headEnd/>
            <a:tailEnd/>
          </a:ln>
        </p:spPr>
        <p:txBody>
          <a:bodyPr wrap="square">
            <a:spAutoFit/>
          </a:bodyPr>
          <a:lstStyle/>
          <a:p>
            <a:pPr eaLnBrk="1" hangingPunct="1">
              <a:spcBef>
                <a:spcPct val="50000"/>
              </a:spcBef>
            </a:pPr>
            <a:r>
              <a:rPr lang="en-US" sz="1200" b="1" dirty="0">
                <a:solidFill>
                  <a:schemeClr val="bg1"/>
                </a:solidFill>
              </a:rPr>
              <a:t>Database</a:t>
            </a:r>
          </a:p>
        </p:txBody>
      </p:sp>
      <p:pic>
        <p:nvPicPr>
          <p:cNvPr id="85024" name="Picture 32"/>
          <p:cNvPicPr>
            <a:picLocks noChangeAspect="1" noChangeArrowheads="1"/>
          </p:cNvPicPr>
          <p:nvPr/>
        </p:nvPicPr>
        <p:blipFill>
          <a:blip r:embed="rId8"/>
          <a:srcRect/>
          <a:stretch>
            <a:fillRect/>
          </a:stretch>
        </p:blipFill>
        <p:spPr bwMode="auto">
          <a:xfrm>
            <a:off x="6096000" y="1600200"/>
            <a:ext cx="1143000" cy="838200"/>
          </a:xfrm>
          <a:prstGeom prst="rect">
            <a:avLst/>
          </a:prstGeom>
          <a:solidFill>
            <a:srgbClr val="FFFFFF"/>
          </a:solidFill>
          <a:ln w="9525">
            <a:noFill/>
            <a:miter lim="800000"/>
            <a:headEnd/>
            <a:tailEnd/>
          </a:ln>
        </p:spPr>
      </p:pic>
      <p:sp>
        <p:nvSpPr>
          <p:cNvPr id="85025" name="Rectangle 2"/>
          <p:cNvSpPr>
            <a:spLocks noChangeArrowheads="1"/>
          </p:cNvSpPr>
          <p:nvPr/>
        </p:nvSpPr>
        <p:spPr bwMode="auto">
          <a:xfrm>
            <a:off x="6324600" y="1752600"/>
            <a:ext cx="838200" cy="457200"/>
          </a:xfrm>
          <a:prstGeom prst="rect">
            <a:avLst/>
          </a:prstGeom>
          <a:noFill/>
          <a:ln w="9525">
            <a:noFill/>
            <a:miter lim="800000"/>
            <a:headEnd/>
            <a:tailEnd/>
          </a:ln>
          <a:effectLst/>
        </p:spPr>
        <p:txBody>
          <a:bodyPr anchor="b"/>
          <a:lstStyle/>
          <a:p>
            <a:pPr eaLnBrk="1" hangingPunct="1"/>
            <a:r>
              <a:rPr lang="en-US" altLang="ko-KR" sz="1200" b="1" dirty="0" smtClean="0">
                <a:ea typeface="굴림" charset="-127"/>
              </a:rPr>
              <a:t>AAA</a:t>
            </a:r>
            <a:endParaRPr lang="en-US" sz="1200" b="1"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5003"/>
                                        </p:tgtEl>
                                        <p:attrNameLst>
                                          <p:attrName>style.visibility</p:attrName>
                                        </p:attrNameLst>
                                      </p:cBhvr>
                                      <p:to>
                                        <p:strVal val="visible"/>
                                      </p:to>
                                    </p:set>
                                    <p:animEffect transition="in" filter="dissolve">
                                      <p:cBhvr>
                                        <p:cTn id="7" dur="500"/>
                                        <p:tgtEl>
                                          <p:spTgt spid="8500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5005"/>
                                        </p:tgtEl>
                                        <p:attrNameLst>
                                          <p:attrName>style.visibility</p:attrName>
                                        </p:attrNameLst>
                                      </p:cBhvr>
                                      <p:to>
                                        <p:strVal val="visible"/>
                                      </p:to>
                                    </p:set>
                                    <p:animEffect transition="in" filter="dissolve">
                                      <p:cBhvr>
                                        <p:cTn id="12" dur="500"/>
                                        <p:tgtEl>
                                          <p:spTgt spid="8500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4997"/>
                                        </p:tgtEl>
                                        <p:attrNameLst>
                                          <p:attrName>style.visibility</p:attrName>
                                        </p:attrNameLst>
                                      </p:cBhvr>
                                      <p:to>
                                        <p:strVal val="visible"/>
                                      </p:to>
                                    </p:set>
                                    <p:animEffect transition="in" filter="dissolve">
                                      <p:cBhvr>
                                        <p:cTn id="17" dur="500"/>
                                        <p:tgtEl>
                                          <p:spTgt spid="8499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5008"/>
                                        </p:tgtEl>
                                        <p:attrNameLst>
                                          <p:attrName>style.visibility</p:attrName>
                                        </p:attrNameLst>
                                      </p:cBhvr>
                                      <p:to>
                                        <p:strVal val="visible"/>
                                      </p:to>
                                    </p:set>
                                    <p:animEffect transition="in" filter="dissolve">
                                      <p:cBhvr>
                                        <p:cTn id="22" dur="500"/>
                                        <p:tgtEl>
                                          <p:spTgt spid="8500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grpId="0" nodeType="clickEffect">
                                  <p:stCondLst>
                                    <p:cond delay="0"/>
                                  </p:stCondLst>
                                  <p:childTnLst>
                                    <p:set>
                                      <p:cBhvr>
                                        <p:cTn id="32" dur="1" fill="hold">
                                          <p:stCondLst>
                                            <p:cond delay="0"/>
                                          </p:stCondLst>
                                        </p:cTn>
                                        <p:tgtEl>
                                          <p:spTgt spid="85007"/>
                                        </p:tgtEl>
                                        <p:attrNameLst>
                                          <p:attrName>style.visibility</p:attrName>
                                        </p:attrNameLst>
                                      </p:cBhvr>
                                      <p:to>
                                        <p:strVal val="visible"/>
                                      </p:to>
                                    </p:set>
                                    <p:animEffect transition="in" filter="fade">
                                      <p:cBhvr>
                                        <p:cTn id="33" dur="800" decel="100000"/>
                                        <p:tgtEl>
                                          <p:spTgt spid="85007"/>
                                        </p:tgtEl>
                                      </p:cBhvr>
                                    </p:animEffect>
                                    <p:anim calcmode="lin" valueType="num">
                                      <p:cBhvr>
                                        <p:cTn id="34" dur="800" decel="100000" fill="hold"/>
                                        <p:tgtEl>
                                          <p:spTgt spid="85007"/>
                                        </p:tgtEl>
                                        <p:attrNameLst>
                                          <p:attrName>style.rotation</p:attrName>
                                        </p:attrNameLst>
                                      </p:cBhvr>
                                      <p:tavLst>
                                        <p:tav tm="0">
                                          <p:val>
                                            <p:fltVal val="-90"/>
                                          </p:val>
                                        </p:tav>
                                        <p:tav tm="100000">
                                          <p:val>
                                            <p:fltVal val="0"/>
                                          </p:val>
                                        </p:tav>
                                      </p:tavLst>
                                    </p:anim>
                                    <p:anim calcmode="lin" valueType="num">
                                      <p:cBhvr>
                                        <p:cTn id="35" dur="800" decel="100000" fill="hold"/>
                                        <p:tgtEl>
                                          <p:spTgt spid="85007"/>
                                        </p:tgtEl>
                                        <p:attrNameLst>
                                          <p:attrName>ppt_x</p:attrName>
                                        </p:attrNameLst>
                                      </p:cBhvr>
                                      <p:tavLst>
                                        <p:tav tm="0">
                                          <p:val>
                                            <p:strVal val="#ppt_x+0.4"/>
                                          </p:val>
                                        </p:tav>
                                        <p:tav tm="100000">
                                          <p:val>
                                            <p:strVal val="#ppt_x-0.05"/>
                                          </p:val>
                                        </p:tav>
                                      </p:tavLst>
                                    </p:anim>
                                    <p:anim calcmode="lin" valueType="num">
                                      <p:cBhvr>
                                        <p:cTn id="36" dur="800" decel="100000" fill="hold"/>
                                        <p:tgtEl>
                                          <p:spTgt spid="85007"/>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85007"/>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85007"/>
                                        </p:tgtEl>
                                        <p:attrNameLst>
                                          <p:attrName>ppt_y</p:attrName>
                                        </p:attrNameLst>
                                      </p:cBhvr>
                                      <p:tavLst>
                                        <p:tav tm="0">
                                          <p:val>
                                            <p:strVal val="#ppt_y+0.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grpId="0" nodeType="clickEffect">
                                  <p:stCondLst>
                                    <p:cond delay="0"/>
                                  </p:stCondLst>
                                  <p:childTnLst>
                                    <p:set>
                                      <p:cBhvr>
                                        <p:cTn id="42" dur="1" fill="hold">
                                          <p:stCondLst>
                                            <p:cond delay="0"/>
                                          </p:stCondLst>
                                        </p:cTn>
                                        <p:tgtEl>
                                          <p:spTgt spid="85012"/>
                                        </p:tgtEl>
                                        <p:attrNameLst>
                                          <p:attrName>style.visibility</p:attrName>
                                        </p:attrNameLst>
                                      </p:cBhvr>
                                      <p:to>
                                        <p:strVal val="visible"/>
                                      </p:to>
                                    </p:set>
                                    <p:animEffect transition="in" filter="fade">
                                      <p:cBhvr>
                                        <p:cTn id="43" dur="800" decel="100000"/>
                                        <p:tgtEl>
                                          <p:spTgt spid="85012"/>
                                        </p:tgtEl>
                                      </p:cBhvr>
                                    </p:animEffect>
                                    <p:anim calcmode="lin" valueType="num">
                                      <p:cBhvr>
                                        <p:cTn id="44" dur="800" decel="100000" fill="hold"/>
                                        <p:tgtEl>
                                          <p:spTgt spid="85012"/>
                                        </p:tgtEl>
                                        <p:attrNameLst>
                                          <p:attrName>style.rotation</p:attrName>
                                        </p:attrNameLst>
                                      </p:cBhvr>
                                      <p:tavLst>
                                        <p:tav tm="0">
                                          <p:val>
                                            <p:fltVal val="-90"/>
                                          </p:val>
                                        </p:tav>
                                        <p:tav tm="100000">
                                          <p:val>
                                            <p:fltVal val="0"/>
                                          </p:val>
                                        </p:tav>
                                      </p:tavLst>
                                    </p:anim>
                                    <p:anim calcmode="lin" valueType="num">
                                      <p:cBhvr>
                                        <p:cTn id="45" dur="800" decel="100000" fill="hold"/>
                                        <p:tgtEl>
                                          <p:spTgt spid="85012"/>
                                        </p:tgtEl>
                                        <p:attrNameLst>
                                          <p:attrName>ppt_x</p:attrName>
                                        </p:attrNameLst>
                                      </p:cBhvr>
                                      <p:tavLst>
                                        <p:tav tm="0">
                                          <p:val>
                                            <p:strVal val="#ppt_x+0.4"/>
                                          </p:val>
                                        </p:tav>
                                        <p:tav tm="100000">
                                          <p:val>
                                            <p:strVal val="#ppt_x-0.05"/>
                                          </p:val>
                                        </p:tav>
                                      </p:tavLst>
                                    </p:anim>
                                    <p:anim calcmode="lin" valueType="num">
                                      <p:cBhvr>
                                        <p:cTn id="46" dur="800" decel="100000" fill="hold"/>
                                        <p:tgtEl>
                                          <p:spTgt spid="85012"/>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85012"/>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85012"/>
                                        </p:tgtEl>
                                        <p:attrNameLst>
                                          <p:attrName>ppt_y</p:attrName>
                                        </p:attrNameLst>
                                      </p:cBhvr>
                                      <p:tavLst>
                                        <p:tav tm="0">
                                          <p:val>
                                            <p:strVal val="#ppt_y+0.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grpId="0" nodeType="clickEffect">
                                  <p:stCondLst>
                                    <p:cond delay="0"/>
                                  </p:stCondLst>
                                  <p:iterate type="lt">
                                    <p:tmPct val="5000"/>
                                  </p:iterate>
                                  <p:childTnLst>
                                    <p:set>
                                      <p:cBhvr>
                                        <p:cTn id="52" dur="1" fill="hold">
                                          <p:stCondLst>
                                            <p:cond delay="0"/>
                                          </p:stCondLst>
                                        </p:cTn>
                                        <p:tgtEl>
                                          <p:spTgt spid="85006"/>
                                        </p:tgtEl>
                                        <p:attrNameLst>
                                          <p:attrName>style.visibility</p:attrName>
                                        </p:attrNameLst>
                                      </p:cBhvr>
                                      <p:to>
                                        <p:strVal val="visible"/>
                                      </p:to>
                                    </p:set>
                                    <p:anim calcmode="lin" valueType="num">
                                      <p:cBhvr>
                                        <p:cTn id="53" dur="1000" fill="hold"/>
                                        <p:tgtEl>
                                          <p:spTgt spid="85006"/>
                                        </p:tgtEl>
                                        <p:attrNameLst>
                                          <p:attrName>ppt_w</p:attrName>
                                        </p:attrNameLst>
                                      </p:cBhvr>
                                      <p:tavLst>
                                        <p:tav tm="0">
                                          <p:val>
                                            <p:fltVal val="0"/>
                                          </p:val>
                                        </p:tav>
                                        <p:tav tm="100000">
                                          <p:val>
                                            <p:strVal val="#ppt_w"/>
                                          </p:val>
                                        </p:tav>
                                      </p:tavLst>
                                    </p:anim>
                                    <p:anim calcmode="lin" valueType="num">
                                      <p:cBhvr>
                                        <p:cTn id="54" dur="1000" fill="hold"/>
                                        <p:tgtEl>
                                          <p:spTgt spid="85006"/>
                                        </p:tgtEl>
                                        <p:attrNameLst>
                                          <p:attrName>ppt_h</p:attrName>
                                        </p:attrNameLst>
                                      </p:cBhvr>
                                      <p:tavLst>
                                        <p:tav tm="0">
                                          <p:val>
                                            <p:fltVal val="0"/>
                                          </p:val>
                                        </p:tav>
                                        <p:tav tm="100000">
                                          <p:val>
                                            <p:strVal val="#ppt_h"/>
                                          </p:val>
                                        </p:tav>
                                      </p:tavLst>
                                    </p:anim>
                                    <p:anim calcmode="lin" valueType="num">
                                      <p:cBhvr>
                                        <p:cTn id="55" dur="1000" fill="hold"/>
                                        <p:tgtEl>
                                          <p:spTgt spid="85006"/>
                                        </p:tgtEl>
                                        <p:attrNameLst>
                                          <p:attrName>style.rotation</p:attrName>
                                        </p:attrNameLst>
                                      </p:cBhvr>
                                      <p:tavLst>
                                        <p:tav tm="0">
                                          <p:val>
                                            <p:fltVal val="90"/>
                                          </p:val>
                                        </p:tav>
                                        <p:tav tm="100000">
                                          <p:val>
                                            <p:fltVal val="0"/>
                                          </p:val>
                                        </p:tav>
                                      </p:tavLst>
                                    </p:anim>
                                    <p:animEffect transition="in" filter="fade">
                                      <p:cBhvr>
                                        <p:cTn id="56" dur="1000"/>
                                        <p:tgtEl>
                                          <p:spTgt spid="85006"/>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85004"/>
                                        </p:tgtEl>
                                        <p:attrNameLst>
                                          <p:attrName>style.visibility</p:attrName>
                                        </p:attrNameLst>
                                      </p:cBhvr>
                                      <p:to>
                                        <p:strVal val="visible"/>
                                      </p:to>
                                    </p:set>
                                    <p:animEffect transition="in" filter="dissolve">
                                      <p:cBhvr>
                                        <p:cTn id="61" dur="500"/>
                                        <p:tgtEl>
                                          <p:spTgt spid="85004"/>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85017"/>
                                        </p:tgtEl>
                                        <p:attrNameLst>
                                          <p:attrName>style.visibility</p:attrName>
                                        </p:attrNameLst>
                                      </p:cBhvr>
                                      <p:to>
                                        <p:strVal val="visible"/>
                                      </p:to>
                                    </p:set>
                                    <p:animEffect transition="in" filter="dissolve">
                                      <p:cBhvr>
                                        <p:cTn id="64" dur="500"/>
                                        <p:tgtEl>
                                          <p:spTgt spid="8501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85018"/>
                                        </p:tgtEl>
                                        <p:attrNameLst>
                                          <p:attrName>style.visibility</p:attrName>
                                        </p:attrNameLst>
                                      </p:cBhvr>
                                      <p:to>
                                        <p:strVal val="visible"/>
                                      </p:to>
                                    </p:set>
                                    <p:animEffect transition="in" filter="dissolve">
                                      <p:cBhvr>
                                        <p:cTn id="67" dur="500"/>
                                        <p:tgtEl>
                                          <p:spTgt spid="85018"/>
                                        </p:tgtEl>
                                      </p:cBhvr>
                                    </p:animEffect>
                                  </p:childTnLst>
                                </p:cTn>
                              </p:par>
                            </p:childTnLst>
                          </p:cTn>
                        </p:par>
                      </p:childTnLst>
                    </p:cTn>
                  </p:par>
                  <p:par>
                    <p:cTn id="68" fill="hold">
                      <p:stCondLst>
                        <p:cond delay="indefinite"/>
                      </p:stCondLst>
                      <p:childTnLst>
                        <p:par>
                          <p:cTn id="69" fill="hold">
                            <p:stCondLst>
                              <p:cond delay="0"/>
                            </p:stCondLst>
                            <p:childTnLst>
                              <p:par>
                                <p:cTn id="70" presetID="30" presetClass="entr" presetSubtype="0" fill="hold" grpId="0" nodeType="clickEffect">
                                  <p:stCondLst>
                                    <p:cond delay="0"/>
                                  </p:stCondLst>
                                  <p:childTnLst>
                                    <p:set>
                                      <p:cBhvr>
                                        <p:cTn id="71" dur="1" fill="hold">
                                          <p:stCondLst>
                                            <p:cond delay="0"/>
                                          </p:stCondLst>
                                        </p:cTn>
                                        <p:tgtEl>
                                          <p:spTgt spid="85009"/>
                                        </p:tgtEl>
                                        <p:attrNameLst>
                                          <p:attrName>style.visibility</p:attrName>
                                        </p:attrNameLst>
                                      </p:cBhvr>
                                      <p:to>
                                        <p:strVal val="visible"/>
                                      </p:to>
                                    </p:set>
                                    <p:animEffect transition="in" filter="fade">
                                      <p:cBhvr>
                                        <p:cTn id="72" dur="800" decel="100000"/>
                                        <p:tgtEl>
                                          <p:spTgt spid="85009"/>
                                        </p:tgtEl>
                                      </p:cBhvr>
                                    </p:animEffect>
                                    <p:anim calcmode="lin" valueType="num">
                                      <p:cBhvr>
                                        <p:cTn id="73" dur="800" decel="100000" fill="hold"/>
                                        <p:tgtEl>
                                          <p:spTgt spid="85009"/>
                                        </p:tgtEl>
                                        <p:attrNameLst>
                                          <p:attrName>style.rotation</p:attrName>
                                        </p:attrNameLst>
                                      </p:cBhvr>
                                      <p:tavLst>
                                        <p:tav tm="0">
                                          <p:val>
                                            <p:fltVal val="-90"/>
                                          </p:val>
                                        </p:tav>
                                        <p:tav tm="100000">
                                          <p:val>
                                            <p:fltVal val="0"/>
                                          </p:val>
                                        </p:tav>
                                      </p:tavLst>
                                    </p:anim>
                                    <p:anim calcmode="lin" valueType="num">
                                      <p:cBhvr>
                                        <p:cTn id="74" dur="800" decel="100000" fill="hold"/>
                                        <p:tgtEl>
                                          <p:spTgt spid="85009"/>
                                        </p:tgtEl>
                                        <p:attrNameLst>
                                          <p:attrName>ppt_x</p:attrName>
                                        </p:attrNameLst>
                                      </p:cBhvr>
                                      <p:tavLst>
                                        <p:tav tm="0">
                                          <p:val>
                                            <p:strVal val="#ppt_x+0.4"/>
                                          </p:val>
                                        </p:tav>
                                        <p:tav tm="100000">
                                          <p:val>
                                            <p:strVal val="#ppt_x-0.05"/>
                                          </p:val>
                                        </p:tav>
                                      </p:tavLst>
                                    </p:anim>
                                    <p:anim calcmode="lin" valueType="num">
                                      <p:cBhvr>
                                        <p:cTn id="75" dur="800" decel="100000" fill="hold"/>
                                        <p:tgtEl>
                                          <p:spTgt spid="85009"/>
                                        </p:tgtEl>
                                        <p:attrNameLst>
                                          <p:attrName>ppt_y</p:attrName>
                                        </p:attrNameLst>
                                      </p:cBhvr>
                                      <p:tavLst>
                                        <p:tav tm="0">
                                          <p:val>
                                            <p:strVal val="#ppt_y-0.4"/>
                                          </p:val>
                                        </p:tav>
                                        <p:tav tm="100000">
                                          <p:val>
                                            <p:strVal val="#ppt_y+0.1"/>
                                          </p:val>
                                        </p:tav>
                                      </p:tavLst>
                                    </p:anim>
                                    <p:anim calcmode="lin" valueType="num">
                                      <p:cBhvr>
                                        <p:cTn id="76" dur="200" accel="100000" fill="hold">
                                          <p:stCondLst>
                                            <p:cond delay="800"/>
                                          </p:stCondLst>
                                        </p:cTn>
                                        <p:tgtEl>
                                          <p:spTgt spid="85009"/>
                                        </p:tgtEl>
                                        <p:attrNameLst>
                                          <p:attrName>ppt_x</p:attrName>
                                        </p:attrNameLst>
                                      </p:cBhvr>
                                      <p:tavLst>
                                        <p:tav tm="0">
                                          <p:val>
                                            <p:strVal val="#ppt_x-0.05"/>
                                          </p:val>
                                        </p:tav>
                                        <p:tav tm="100000">
                                          <p:val>
                                            <p:strVal val="#ppt_x"/>
                                          </p:val>
                                        </p:tav>
                                      </p:tavLst>
                                    </p:anim>
                                    <p:anim calcmode="lin" valueType="num">
                                      <p:cBhvr>
                                        <p:cTn id="77" dur="200" accel="100000" fill="hold">
                                          <p:stCondLst>
                                            <p:cond delay="800"/>
                                          </p:stCondLst>
                                        </p:cTn>
                                        <p:tgtEl>
                                          <p:spTgt spid="85009"/>
                                        </p:tgtEl>
                                        <p:attrNameLst>
                                          <p:attrName>ppt_y</p:attrName>
                                        </p:attrNameLst>
                                      </p:cBhvr>
                                      <p:tavLst>
                                        <p:tav tm="0">
                                          <p:val>
                                            <p:strVal val="#ppt_y+0.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30" presetClass="entr" presetSubtype="0" fill="hold" grpId="0" nodeType="clickEffect">
                                  <p:stCondLst>
                                    <p:cond delay="0"/>
                                  </p:stCondLst>
                                  <p:childTnLst>
                                    <p:set>
                                      <p:cBhvr>
                                        <p:cTn id="81" dur="1" fill="hold">
                                          <p:stCondLst>
                                            <p:cond delay="0"/>
                                          </p:stCondLst>
                                        </p:cTn>
                                        <p:tgtEl>
                                          <p:spTgt spid="85011"/>
                                        </p:tgtEl>
                                        <p:attrNameLst>
                                          <p:attrName>style.visibility</p:attrName>
                                        </p:attrNameLst>
                                      </p:cBhvr>
                                      <p:to>
                                        <p:strVal val="visible"/>
                                      </p:to>
                                    </p:set>
                                    <p:animEffect transition="in" filter="fade">
                                      <p:cBhvr>
                                        <p:cTn id="82" dur="800" decel="100000"/>
                                        <p:tgtEl>
                                          <p:spTgt spid="85011"/>
                                        </p:tgtEl>
                                      </p:cBhvr>
                                    </p:animEffect>
                                    <p:anim calcmode="lin" valueType="num">
                                      <p:cBhvr>
                                        <p:cTn id="83" dur="800" decel="100000" fill="hold"/>
                                        <p:tgtEl>
                                          <p:spTgt spid="85011"/>
                                        </p:tgtEl>
                                        <p:attrNameLst>
                                          <p:attrName>style.rotation</p:attrName>
                                        </p:attrNameLst>
                                      </p:cBhvr>
                                      <p:tavLst>
                                        <p:tav tm="0">
                                          <p:val>
                                            <p:fltVal val="-90"/>
                                          </p:val>
                                        </p:tav>
                                        <p:tav tm="100000">
                                          <p:val>
                                            <p:fltVal val="0"/>
                                          </p:val>
                                        </p:tav>
                                      </p:tavLst>
                                    </p:anim>
                                    <p:anim calcmode="lin" valueType="num">
                                      <p:cBhvr>
                                        <p:cTn id="84" dur="800" decel="100000" fill="hold"/>
                                        <p:tgtEl>
                                          <p:spTgt spid="85011"/>
                                        </p:tgtEl>
                                        <p:attrNameLst>
                                          <p:attrName>ppt_x</p:attrName>
                                        </p:attrNameLst>
                                      </p:cBhvr>
                                      <p:tavLst>
                                        <p:tav tm="0">
                                          <p:val>
                                            <p:strVal val="#ppt_x+0.4"/>
                                          </p:val>
                                        </p:tav>
                                        <p:tav tm="100000">
                                          <p:val>
                                            <p:strVal val="#ppt_x-0.05"/>
                                          </p:val>
                                        </p:tav>
                                      </p:tavLst>
                                    </p:anim>
                                    <p:anim calcmode="lin" valueType="num">
                                      <p:cBhvr>
                                        <p:cTn id="85" dur="800" decel="100000" fill="hold"/>
                                        <p:tgtEl>
                                          <p:spTgt spid="85011"/>
                                        </p:tgtEl>
                                        <p:attrNameLst>
                                          <p:attrName>ppt_y</p:attrName>
                                        </p:attrNameLst>
                                      </p:cBhvr>
                                      <p:tavLst>
                                        <p:tav tm="0">
                                          <p:val>
                                            <p:strVal val="#ppt_y-0.4"/>
                                          </p:val>
                                        </p:tav>
                                        <p:tav tm="100000">
                                          <p:val>
                                            <p:strVal val="#ppt_y+0.1"/>
                                          </p:val>
                                        </p:tav>
                                      </p:tavLst>
                                    </p:anim>
                                    <p:anim calcmode="lin" valueType="num">
                                      <p:cBhvr>
                                        <p:cTn id="86" dur="200" accel="100000" fill="hold">
                                          <p:stCondLst>
                                            <p:cond delay="800"/>
                                          </p:stCondLst>
                                        </p:cTn>
                                        <p:tgtEl>
                                          <p:spTgt spid="85011"/>
                                        </p:tgtEl>
                                        <p:attrNameLst>
                                          <p:attrName>ppt_x</p:attrName>
                                        </p:attrNameLst>
                                      </p:cBhvr>
                                      <p:tavLst>
                                        <p:tav tm="0">
                                          <p:val>
                                            <p:strVal val="#ppt_x-0.05"/>
                                          </p:val>
                                        </p:tav>
                                        <p:tav tm="100000">
                                          <p:val>
                                            <p:strVal val="#ppt_x"/>
                                          </p:val>
                                        </p:tav>
                                      </p:tavLst>
                                    </p:anim>
                                    <p:anim calcmode="lin" valueType="num">
                                      <p:cBhvr>
                                        <p:cTn id="87" dur="200" accel="100000" fill="hold">
                                          <p:stCondLst>
                                            <p:cond delay="800"/>
                                          </p:stCondLst>
                                        </p:cTn>
                                        <p:tgtEl>
                                          <p:spTgt spid="85011"/>
                                        </p:tgtEl>
                                        <p:attrNameLst>
                                          <p:attrName>ppt_y</p:attrName>
                                        </p:attrNameLst>
                                      </p:cBhvr>
                                      <p:tavLst>
                                        <p:tav tm="0">
                                          <p:val>
                                            <p:strVal val="#ppt_y+0.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30" presetClass="entr" presetSubtype="0" fill="hold" grpId="0" nodeType="clickEffect">
                                  <p:stCondLst>
                                    <p:cond delay="0"/>
                                  </p:stCondLst>
                                  <p:childTnLst>
                                    <p:set>
                                      <p:cBhvr>
                                        <p:cTn id="91" dur="1" fill="hold">
                                          <p:stCondLst>
                                            <p:cond delay="0"/>
                                          </p:stCondLst>
                                        </p:cTn>
                                        <p:tgtEl>
                                          <p:spTgt spid="85013"/>
                                        </p:tgtEl>
                                        <p:attrNameLst>
                                          <p:attrName>style.visibility</p:attrName>
                                        </p:attrNameLst>
                                      </p:cBhvr>
                                      <p:to>
                                        <p:strVal val="visible"/>
                                      </p:to>
                                    </p:set>
                                    <p:animEffect transition="in" filter="fade">
                                      <p:cBhvr>
                                        <p:cTn id="92" dur="800" decel="100000"/>
                                        <p:tgtEl>
                                          <p:spTgt spid="85013"/>
                                        </p:tgtEl>
                                      </p:cBhvr>
                                    </p:animEffect>
                                    <p:anim calcmode="lin" valueType="num">
                                      <p:cBhvr>
                                        <p:cTn id="93" dur="800" decel="100000" fill="hold"/>
                                        <p:tgtEl>
                                          <p:spTgt spid="85013"/>
                                        </p:tgtEl>
                                        <p:attrNameLst>
                                          <p:attrName>style.rotation</p:attrName>
                                        </p:attrNameLst>
                                      </p:cBhvr>
                                      <p:tavLst>
                                        <p:tav tm="0">
                                          <p:val>
                                            <p:fltVal val="-90"/>
                                          </p:val>
                                        </p:tav>
                                        <p:tav tm="100000">
                                          <p:val>
                                            <p:fltVal val="0"/>
                                          </p:val>
                                        </p:tav>
                                      </p:tavLst>
                                    </p:anim>
                                    <p:anim calcmode="lin" valueType="num">
                                      <p:cBhvr>
                                        <p:cTn id="94" dur="800" decel="100000" fill="hold"/>
                                        <p:tgtEl>
                                          <p:spTgt spid="85013"/>
                                        </p:tgtEl>
                                        <p:attrNameLst>
                                          <p:attrName>ppt_x</p:attrName>
                                        </p:attrNameLst>
                                      </p:cBhvr>
                                      <p:tavLst>
                                        <p:tav tm="0">
                                          <p:val>
                                            <p:strVal val="#ppt_x+0.4"/>
                                          </p:val>
                                        </p:tav>
                                        <p:tav tm="100000">
                                          <p:val>
                                            <p:strVal val="#ppt_x-0.05"/>
                                          </p:val>
                                        </p:tav>
                                      </p:tavLst>
                                    </p:anim>
                                    <p:anim calcmode="lin" valueType="num">
                                      <p:cBhvr>
                                        <p:cTn id="95" dur="800" decel="100000" fill="hold"/>
                                        <p:tgtEl>
                                          <p:spTgt spid="85013"/>
                                        </p:tgtEl>
                                        <p:attrNameLst>
                                          <p:attrName>ppt_y</p:attrName>
                                        </p:attrNameLst>
                                      </p:cBhvr>
                                      <p:tavLst>
                                        <p:tav tm="0">
                                          <p:val>
                                            <p:strVal val="#ppt_y-0.4"/>
                                          </p:val>
                                        </p:tav>
                                        <p:tav tm="100000">
                                          <p:val>
                                            <p:strVal val="#ppt_y+0.1"/>
                                          </p:val>
                                        </p:tav>
                                      </p:tavLst>
                                    </p:anim>
                                    <p:anim calcmode="lin" valueType="num">
                                      <p:cBhvr>
                                        <p:cTn id="96" dur="200" accel="100000" fill="hold">
                                          <p:stCondLst>
                                            <p:cond delay="800"/>
                                          </p:stCondLst>
                                        </p:cTn>
                                        <p:tgtEl>
                                          <p:spTgt spid="85013"/>
                                        </p:tgtEl>
                                        <p:attrNameLst>
                                          <p:attrName>ppt_x</p:attrName>
                                        </p:attrNameLst>
                                      </p:cBhvr>
                                      <p:tavLst>
                                        <p:tav tm="0">
                                          <p:val>
                                            <p:strVal val="#ppt_x-0.05"/>
                                          </p:val>
                                        </p:tav>
                                        <p:tav tm="100000">
                                          <p:val>
                                            <p:strVal val="#ppt_x"/>
                                          </p:val>
                                        </p:tav>
                                      </p:tavLst>
                                    </p:anim>
                                    <p:anim calcmode="lin" valueType="num">
                                      <p:cBhvr>
                                        <p:cTn id="97" dur="200" accel="100000" fill="hold">
                                          <p:stCondLst>
                                            <p:cond delay="800"/>
                                          </p:stCondLst>
                                        </p:cTn>
                                        <p:tgtEl>
                                          <p:spTgt spid="85013"/>
                                        </p:tgtEl>
                                        <p:attrNameLst>
                                          <p:attrName>ppt_y</p:attrName>
                                        </p:attrNameLst>
                                      </p:cBhvr>
                                      <p:tavLst>
                                        <p:tav tm="0">
                                          <p:val>
                                            <p:strVal val="#ppt_y+0.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30" presetClass="entr" presetSubtype="0" fill="hold" nodeType="clickEffect">
                                  <p:stCondLst>
                                    <p:cond delay="0"/>
                                  </p:stCondLst>
                                  <p:childTnLst>
                                    <p:set>
                                      <p:cBhvr>
                                        <p:cTn id="101" dur="1" fill="hold">
                                          <p:stCondLst>
                                            <p:cond delay="0"/>
                                          </p:stCondLst>
                                        </p:cTn>
                                        <p:tgtEl>
                                          <p:spTgt spid="85024"/>
                                        </p:tgtEl>
                                        <p:attrNameLst>
                                          <p:attrName>style.visibility</p:attrName>
                                        </p:attrNameLst>
                                      </p:cBhvr>
                                      <p:to>
                                        <p:strVal val="visible"/>
                                      </p:to>
                                    </p:set>
                                    <p:animEffect transition="in" filter="fade">
                                      <p:cBhvr>
                                        <p:cTn id="102" dur="800" decel="100000"/>
                                        <p:tgtEl>
                                          <p:spTgt spid="85024"/>
                                        </p:tgtEl>
                                      </p:cBhvr>
                                    </p:animEffect>
                                    <p:anim calcmode="lin" valueType="num">
                                      <p:cBhvr>
                                        <p:cTn id="103" dur="800" decel="100000" fill="hold"/>
                                        <p:tgtEl>
                                          <p:spTgt spid="85024"/>
                                        </p:tgtEl>
                                        <p:attrNameLst>
                                          <p:attrName>style.rotation</p:attrName>
                                        </p:attrNameLst>
                                      </p:cBhvr>
                                      <p:tavLst>
                                        <p:tav tm="0">
                                          <p:val>
                                            <p:fltVal val="-90"/>
                                          </p:val>
                                        </p:tav>
                                        <p:tav tm="100000">
                                          <p:val>
                                            <p:fltVal val="0"/>
                                          </p:val>
                                        </p:tav>
                                      </p:tavLst>
                                    </p:anim>
                                    <p:anim calcmode="lin" valueType="num">
                                      <p:cBhvr>
                                        <p:cTn id="104" dur="800" decel="100000" fill="hold"/>
                                        <p:tgtEl>
                                          <p:spTgt spid="85024"/>
                                        </p:tgtEl>
                                        <p:attrNameLst>
                                          <p:attrName>ppt_x</p:attrName>
                                        </p:attrNameLst>
                                      </p:cBhvr>
                                      <p:tavLst>
                                        <p:tav tm="0">
                                          <p:val>
                                            <p:strVal val="#ppt_x+0.4"/>
                                          </p:val>
                                        </p:tav>
                                        <p:tav tm="100000">
                                          <p:val>
                                            <p:strVal val="#ppt_x-0.05"/>
                                          </p:val>
                                        </p:tav>
                                      </p:tavLst>
                                    </p:anim>
                                    <p:anim calcmode="lin" valueType="num">
                                      <p:cBhvr>
                                        <p:cTn id="105" dur="800" decel="100000" fill="hold"/>
                                        <p:tgtEl>
                                          <p:spTgt spid="85024"/>
                                        </p:tgtEl>
                                        <p:attrNameLst>
                                          <p:attrName>ppt_y</p:attrName>
                                        </p:attrNameLst>
                                      </p:cBhvr>
                                      <p:tavLst>
                                        <p:tav tm="0">
                                          <p:val>
                                            <p:strVal val="#ppt_y-0.4"/>
                                          </p:val>
                                        </p:tav>
                                        <p:tav tm="100000">
                                          <p:val>
                                            <p:strVal val="#ppt_y+0.1"/>
                                          </p:val>
                                        </p:tav>
                                      </p:tavLst>
                                    </p:anim>
                                    <p:anim calcmode="lin" valueType="num">
                                      <p:cBhvr>
                                        <p:cTn id="106" dur="200" accel="100000" fill="hold">
                                          <p:stCondLst>
                                            <p:cond delay="800"/>
                                          </p:stCondLst>
                                        </p:cTn>
                                        <p:tgtEl>
                                          <p:spTgt spid="85024"/>
                                        </p:tgtEl>
                                        <p:attrNameLst>
                                          <p:attrName>ppt_x</p:attrName>
                                        </p:attrNameLst>
                                      </p:cBhvr>
                                      <p:tavLst>
                                        <p:tav tm="0">
                                          <p:val>
                                            <p:strVal val="#ppt_x-0.05"/>
                                          </p:val>
                                        </p:tav>
                                        <p:tav tm="100000">
                                          <p:val>
                                            <p:strVal val="#ppt_x"/>
                                          </p:val>
                                        </p:tav>
                                      </p:tavLst>
                                    </p:anim>
                                    <p:anim calcmode="lin" valueType="num">
                                      <p:cBhvr>
                                        <p:cTn id="107" dur="200" accel="100000" fill="hold">
                                          <p:stCondLst>
                                            <p:cond delay="800"/>
                                          </p:stCondLst>
                                        </p:cTn>
                                        <p:tgtEl>
                                          <p:spTgt spid="85024"/>
                                        </p:tgtEl>
                                        <p:attrNameLst>
                                          <p:attrName>ppt_y</p:attrName>
                                        </p:attrNameLst>
                                      </p:cBhvr>
                                      <p:tavLst>
                                        <p:tav tm="0">
                                          <p:val>
                                            <p:strVal val="#ppt_y+0.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0" presetClass="entr" presetSubtype="0" fill="hold" grpId="0" nodeType="clickEffect">
                                  <p:stCondLst>
                                    <p:cond delay="0"/>
                                  </p:stCondLst>
                                  <p:childTnLst>
                                    <p:set>
                                      <p:cBhvr>
                                        <p:cTn id="111" dur="1" fill="hold">
                                          <p:stCondLst>
                                            <p:cond delay="0"/>
                                          </p:stCondLst>
                                        </p:cTn>
                                        <p:tgtEl>
                                          <p:spTgt spid="85025"/>
                                        </p:tgtEl>
                                        <p:attrNameLst>
                                          <p:attrName>style.visibility</p:attrName>
                                        </p:attrNameLst>
                                      </p:cBhvr>
                                      <p:to>
                                        <p:strVal val="visible"/>
                                      </p:to>
                                    </p:set>
                                    <p:animEffect transition="in" filter="fade">
                                      <p:cBhvr>
                                        <p:cTn id="112" dur="800" decel="100000"/>
                                        <p:tgtEl>
                                          <p:spTgt spid="85025"/>
                                        </p:tgtEl>
                                      </p:cBhvr>
                                    </p:animEffect>
                                    <p:anim calcmode="lin" valueType="num">
                                      <p:cBhvr>
                                        <p:cTn id="113" dur="800" decel="100000" fill="hold"/>
                                        <p:tgtEl>
                                          <p:spTgt spid="85025"/>
                                        </p:tgtEl>
                                        <p:attrNameLst>
                                          <p:attrName>style.rotation</p:attrName>
                                        </p:attrNameLst>
                                      </p:cBhvr>
                                      <p:tavLst>
                                        <p:tav tm="0">
                                          <p:val>
                                            <p:fltVal val="-90"/>
                                          </p:val>
                                        </p:tav>
                                        <p:tav tm="100000">
                                          <p:val>
                                            <p:fltVal val="0"/>
                                          </p:val>
                                        </p:tav>
                                      </p:tavLst>
                                    </p:anim>
                                    <p:anim calcmode="lin" valueType="num">
                                      <p:cBhvr>
                                        <p:cTn id="114" dur="800" decel="100000" fill="hold"/>
                                        <p:tgtEl>
                                          <p:spTgt spid="85025"/>
                                        </p:tgtEl>
                                        <p:attrNameLst>
                                          <p:attrName>ppt_x</p:attrName>
                                        </p:attrNameLst>
                                      </p:cBhvr>
                                      <p:tavLst>
                                        <p:tav tm="0">
                                          <p:val>
                                            <p:strVal val="#ppt_x+0.4"/>
                                          </p:val>
                                        </p:tav>
                                        <p:tav tm="100000">
                                          <p:val>
                                            <p:strVal val="#ppt_x-0.05"/>
                                          </p:val>
                                        </p:tav>
                                      </p:tavLst>
                                    </p:anim>
                                    <p:anim calcmode="lin" valueType="num">
                                      <p:cBhvr>
                                        <p:cTn id="115" dur="800" decel="100000" fill="hold"/>
                                        <p:tgtEl>
                                          <p:spTgt spid="85025"/>
                                        </p:tgtEl>
                                        <p:attrNameLst>
                                          <p:attrName>ppt_y</p:attrName>
                                        </p:attrNameLst>
                                      </p:cBhvr>
                                      <p:tavLst>
                                        <p:tav tm="0">
                                          <p:val>
                                            <p:strVal val="#ppt_y-0.4"/>
                                          </p:val>
                                        </p:tav>
                                        <p:tav tm="100000">
                                          <p:val>
                                            <p:strVal val="#ppt_y+0.1"/>
                                          </p:val>
                                        </p:tav>
                                      </p:tavLst>
                                    </p:anim>
                                    <p:anim calcmode="lin" valueType="num">
                                      <p:cBhvr>
                                        <p:cTn id="116" dur="200" accel="100000" fill="hold">
                                          <p:stCondLst>
                                            <p:cond delay="800"/>
                                          </p:stCondLst>
                                        </p:cTn>
                                        <p:tgtEl>
                                          <p:spTgt spid="85025"/>
                                        </p:tgtEl>
                                        <p:attrNameLst>
                                          <p:attrName>ppt_x</p:attrName>
                                        </p:attrNameLst>
                                      </p:cBhvr>
                                      <p:tavLst>
                                        <p:tav tm="0">
                                          <p:val>
                                            <p:strVal val="#ppt_x-0.05"/>
                                          </p:val>
                                        </p:tav>
                                        <p:tav tm="100000">
                                          <p:val>
                                            <p:strVal val="#ppt_x"/>
                                          </p:val>
                                        </p:tav>
                                      </p:tavLst>
                                    </p:anim>
                                    <p:anim calcmode="lin" valueType="num">
                                      <p:cBhvr>
                                        <p:cTn id="117" dur="200" accel="100000" fill="hold">
                                          <p:stCondLst>
                                            <p:cond delay="800"/>
                                          </p:stCondLst>
                                        </p:cTn>
                                        <p:tgtEl>
                                          <p:spTgt spid="85025"/>
                                        </p:tgtEl>
                                        <p:attrNameLst>
                                          <p:attrName>ppt_y</p:attrName>
                                        </p:attrNameLst>
                                      </p:cBhvr>
                                      <p:tavLst>
                                        <p:tav tm="0">
                                          <p:val>
                                            <p:strVal val="#ppt_y+0.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30" presetClass="entr" presetSubtype="0" fill="hold" grpId="0" nodeType="clickEffect">
                                  <p:stCondLst>
                                    <p:cond delay="0"/>
                                  </p:stCondLst>
                                  <p:childTnLst>
                                    <p:set>
                                      <p:cBhvr>
                                        <p:cTn id="121" dur="1" fill="hold">
                                          <p:stCondLst>
                                            <p:cond delay="0"/>
                                          </p:stCondLst>
                                        </p:cTn>
                                        <p:tgtEl>
                                          <p:spTgt spid="85010"/>
                                        </p:tgtEl>
                                        <p:attrNameLst>
                                          <p:attrName>style.visibility</p:attrName>
                                        </p:attrNameLst>
                                      </p:cBhvr>
                                      <p:to>
                                        <p:strVal val="visible"/>
                                      </p:to>
                                    </p:set>
                                    <p:animEffect transition="in" filter="fade">
                                      <p:cBhvr>
                                        <p:cTn id="122" dur="800" decel="100000"/>
                                        <p:tgtEl>
                                          <p:spTgt spid="85010"/>
                                        </p:tgtEl>
                                      </p:cBhvr>
                                    </p:animEffect>
                                    <p:anim calcmode="lin" valueType="num">
                                      <p:cBhvr>
                                        <p:cTn id="123" dur="800" decel="100000" fill="hold"/>
                                        <p:tgtEl>
                                          <p:spTgt spid="85010"/>
                                        </p:tgtEl>
                                        <p:attrNameLst>
                                          <p:attrName>style.rotation</p:attrName>
                                        </p:attrNameLst>
                                      </p:cBhvr>
                                      <p:tavLst>
                                        <p:tav tm="0">
                                          <p:val>
                                            <p:fltVal val="-90"/>
                                          </p:val>
                                        </p:tav>
                                        <p:tav tm="100000">
                                          <p:val>
                                            <p:fltVal val="0"/>
                                          </p:val>
                                        </p:tav>
                                      </p:tavLst>
                                    </p:anim>
                                    <p:anim calcmode="lin" valueType="num">
                                      <p:cBhvr>
                                        <p:cTn id="124" dur="800" decel="100000" fill="hold"/>
                                        <p:tgtEl>
                                          <p:spTgt spid="85010"/>
                                        </p:tgtEl>
                                        <p:attrNameLst>
                                          <p:attrName>ppt_x</p:attrName>
                                        </p:attrNameLst>
                                      </p:cBhvr>
                                      <p:tavLst>
                                        <p:tav tm="0">
                                          <p:val>
                                            <p:strVal val="#ppt_x+0.4"/>
                                          </p:val>
                                        </p:tav>
                                        <p:tav tm="100000">
                                          <p:val>
                                            <p:strVal val="#ppt_x-0.05"/>
                                          </p:val>
                                        </p:tav>
                                      </p:tavLst>
                                    </p:anim>
                                    <p:anim calcmode="lin" valueType="num">
                                      <p:cBhvr>
                                        <p:cTn id="125" dur="800" decel="100000" fill="hold"/>
                                        <p:tgtEl>
                                          <p:spTgt spid="85010"/>
                                        </p:tgtEl>
                                        <p:attrNameLst>
                                          <p:attrName>ppt_y</p:attrName>
                                        </p:attrNameLst>
                                      </p:cBhvr>
                                      <p:tavLst>
                                        <p:tav tm="0">
                                          <p:val>
                                            <p:strVal val="#ppt_y-0.4"/>
                                          </p:val>
                                        </p:tav>
                                        <p:tav tm="100000">
                                          <p:val>
                                            <p:strVal val="#ppt_y+0.1"/>
                                          </p:val>
                                        </p:tav>
                                      </p:tavLst>
                                    </p:anim>
                                    <p:anim calcmode="lin" valueType="num">
                                      <p:cBhvr>
                                        <p:cTn id="126" dur="200" accel="100000" fill="hold">
                                          <p:stCondLst>
                                            <p:cond delay="800"/>
                                          </p:stCondLst>
                                        </p:cTn>
                                        <p:tgtEl>
                                          <p:spTgt spid="85010"/>
                                        </p:tgtEl>
                                        <p:attrNameLst>
                                          <p:attrName>ppt_x</p:attrName>
                                        </p:attrNameLst>
                                      </p:cBhvr>
                                      <p:tavLst>
                                        <p:tav tm="0">
                                          <p:val>
                                            <p:strVal val="#ppt_x-0.05"/>
                                          </p:val>
                                        </p:tav>
                                        <p:tav tm="100000">
                                          <p:val>
                                            <p:strVal val="#ppt_x"/>
                                          </p:val>
                                        </p:tav>
                                      </p:tavLst>
                                    </p:anim>
                                    <p:anim calcmode="lin" valueType="num">
                                      <p:cBhvr>
                                        <p:cTn id="127" dur="200" accel="100000" fill="hold">
                                          <p:stCondLst>
                                            <p:cond delay="800"/>
                                          </p:stCondLst>
                                        </p:cTn>
                                        <p:tgtEl>
                                          <p:spTgt spid="85010"/>
                                        </p:tgtEl>
                                        <p:attrNameLst>
                                          <p:attrName>ppt_y</p:attrName>
                                        </p:attrNameLst>
                                      </p:cBhvr>
                                      <p:tavLst>
                                        <p:tav tm="0">
                                          <p:val>
                                            <p:strVal val="#ppt_y+0.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30" presetClass="entr" presetSubtype="0" fill="hold" grpId="0" nodeType="clickEffect">
                                  <p:stCondLst>
                                    <p:cond delay="0"/>
                                  </p:stCondLst>
                                  <p:childTnLst>
                                    <p:set>
                                      <p:cBhvr>
                                        <p:cTn id="131" dur="1" fill="hold">
                                          <p:stCondLst>
                                            <p:cond delay="0"/>
                                          </p:stCondLst>
                                        </p:cTn>
                                        <p:tgtEl>
                                          <p:spTgt spid="85016"/>
                                        </p:tgtEl>
                                        <p:attrNameLst>
                                          <p:attrName>style.visibility</p:attrName>
                                        </p:attrNameLst>
                                      </p:cBhvr>
                                      <p:to>
                                        <p:strVal val="visible"/>
                                      </p:to>
                                    </p:set>
                                    <p:animEffect transition="in" filter="fade">
                                      <p:cBhvr>
                                        <p:cTn id="132" dur="800" decel="100000"/>
                                        <p:tgtEl>
                                          <p:spTgt spid="85016"/>
                                        </p:tgtEl>
                                      </p:cBhvr>
                                    </p:animEffect>
                                    <p:anim calcmode="lin" valueType="num">
                                      <p:cBhvr>
                                        <p:cTn id="133" dur="800" decel="100000" fill="hold"/>
                                        <p:tgtEl>
                                          <p:spTgt spid="85016"/>
                                        </p:tgtEl>
                                        <p:attrNameLst>
                                          <p:attrName>style.rotation</p:attrName>
                                        </p:attrNameLst>
                                      </p:cBhvr>
                                      <p:tavLst>
                                        <p:tav tm="0">
                                          <p:val>
                                            <p:fltVal val="-90"/>
                                          </p:val>
                                        </p:tav>
                                        <p:tav tm="100000">
                                          <p:val>
                                            <p:fltVal val="0"/>
                                          </p:val>
                                        </p:tav>
                                      </p:tavLst>
                                    </p:anim>
                                    <p:anim calcmode="lin" valueType="num">
                                      <p:cBhvr>
                                        <p:cTn id="134" dur="800" decel="100000" fill="hold"/>
                                        <p:tgtEl>
                                          <p:spTgt spid="85016"/>
                                        </p:tgtEl>
                                        <p:attrNameLst>
                                          <p:attrName>ppt_x</p:attrName>
                                        </p:attrNameLst>
                                      </p:cBhvr>
                                      <p:tavLst>
                                        <p:tav tm="0">
                                          <p:val>
                                            <p:strVal val="#ppt_x+0.4"/>
                                          </p:val>
                                        </p:tav>
                                        <p:tav tm="100000">
                                          <p:val>
                                            <p:strVal val="#ppt_x-0.05"/>
                                          </p:val>
                                        </p:tav>
                                      </p:tavLst>
                                    </p:anim>
                                    <p:anim calcmode="lin" valueType="num">
                                      <p:cBhvr>
                                        <p:cTn id="135" dur="800" decel="100000" fill="hold"/>
                                        <p:tgtEl>
                                          <p:spTgt spid="85016"/>
                                        </p:tgtEl>
                                        <p:attrNameLst>
                                          <p:attrName>ppt_y</p:attrName>
                                        </p:attrNameLst>
                                      </p:cBhvr>
                                      <p:tavLst>
                                        <p:tav tm="0">
                                          <p:val>
                                            <p:strVal val="#ppt_y-0.4"/>
                                          </p:val>
                                        </p:tav>
                                        <p:tav tm="100000">
                                          <p:val>
                                            <p:strVal val="#ppt_y+0.1"/>
                                          </p:val>
                                        </p:tav>
                                      </p:tavLst>
                                    </p:anim>
                                    <p:anim calcmode="lin" valueType="num">
                                      <p:cBhvr>
                                        <p:cTn id="136" dur="200" accel="100000" fill="hold">
                                          <p:stCondLst>
                                            <p:cond delay="800"/>
                                          </p:stCondLst>
                                        </p:cTn>
                                        <p:tgtEl>
                                          <p:spTgt spid="85016"/>
                                        </p:tgtEl>
                                        <p:attrNameLst>
                                          <p:attrName>ppt_x</p:attrName>
                                        </p:attrNameLst>
                                      </p:cBhvr>
                                      <p:tavLst>
                                        <p:tav tm="0">
                                          <p:val>
                                            <p:strVal val="#ppt_x-0.05"/>
                                          </p:val>
                                        </p:tav>
                                        <p:tav tm="100000">
                                          <p:val>
                                            <p:strVal val="#ppt_x"/>
                                          </p:val>
                                        </p:tav>
                                      </p:tavLst>
                                    </p:anim>
                                    <p:anim calcmode="lin" valueType="num">
                                      <p:cBhvr>
                                        <p:cTn id="137" dur="200" accel="100000" fill="hold">
                                          <p:stCondLst>
                                            <p:cond delay="800"/>
                                          </p:stCondLst>
                                        </p:cTn>
                                        <p:tgtEl>
                                          <p:spTgt spid="85016"/>
                                        </p:tgtEl>
                                        <p:attrNameLst>
                                          <p:attrName>ppt_y</p:attrName>
                                        </p:attrNameLst>
                                      </p:cBhvr>
                                      <p:tavLst>
                                        <p:tav tm="0">
                                          <p:val>
                                            <p:strVal val="#ppt_y+0.1"/>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30" presetClass="entr" presetSubtype="0" fill="hold" nodeType="clickEffect">
                                  <p:stCondLst>
                                    <p:cond delay="0"/>
                                  </p:stCondLst>
                                  <p:childTnLst>
                                    <p:set>
                                      <p:cBhvr>
                                        <p:cTn id="141" dur="1" fill="hold">
                                          <p:stCondLst>
                                            <p:cond delay="0"/>
                                          </p:stCondLst>
                                        </p:cTn>
                                        <p:tgtEl>
                                          <p:spTgt spid="85022"/>
                                        </p:tgtEl>
                                        <p:attrNameLst>
                                          <p:attrName>style.visibility</p:attrName>
                                        </p:attrNameLst>
                                      </p:cBhvr>
                                      <p:to>
                                        <p:strVal val="visible"/>
                                      </p:to>
                                    </p:set>
                                    <p:animEffect transition="in" filter="fade">
                                      <p:cBhvr>
                                        <p:cTn id="142" dur="800" decel="100000"/>
                                        <p:tgtEl>
                                          <p:spTgt spid="85022"/>
                                        </p:tgtEl>
                                      </p:cBhvr>
                                    </p:animEffect>
                                    <p:anim calcmode="lin" valueType="num">
                                      <p:cBhvr>
                                        <p:cTn id="143" dur="800" decel="100000" fill="hold"/>
                                        <p:tgtEl>
                                          <p:spTgt spid="85022"/>
                                        </p:tgtEl>
                                        <p:attrNameLst>
                                          <p:attrName>style.rotation</p:attrName>
                                        </p:attrNameLst>
                                      </p:cBhvr>
                                      <p:tavLst>
                                        <p:tav tm="0">
                                          <p:val>
                                            <p:fltVal val="-90"/>
                                          </p:val>
                                        </p:tav>
                                        <p:tav tm="100000">
                                          <p:val>
                                            <p:fltVal val="0"/>
                                          </p:val>
                                        </p:tav>
                                      </p:tavLst>
                                    </p:anim>
                                    <p:anim calcmode="lin" valueType="num">
                                      <p:cBhvr>
                                        <p:cTn id="144" dur="800" decel="100000" fill="hold"/>
                                        <p:tgtEl>
                                          <p:spTgt spid="85022"/>
                                        </p:tgtEl>
                                        <p:attrNameLst>
                                          <p:attrName>ppt_x</p:attrName>
                                        </p:attrNameLst>
                                      </p:cBhvr>
                                      <p:tavLst>
                                        <p:tav tm="0">
                                          <p:val>
                                            <p:strVal val="#ppt_x+0.4"/>
                                          </p:val>
                                        </p:tav>
                                        <p:tav tm="100000">
                                          <p:val>
                                            <p:strVal val="#ppt_x-0.05"/>
                                          </p:val>
                                        </p:tav>
                                      </p:tavLst>
                                    </p:anim>
                                    <p:anim calcmode="lin" valueType="num">
                                      <p:cBhvr>
                                        <p:cTn id="145" dur="800" decel="100000" fill="hold"/>
                                        <p:tgtEl>
                                          <p:spTgt spid="85022"/>
                                        </p:tgtEl>
                                        <p:attrNameLst>
                                          <p:attrName>ppt_y</p:attrName>
                                        </p:attrNameLst>
                                      </p:cBhvr>
                                      <p:tavLst>
                                        <p:tav tm="0">
                                          <p:val>
                                            <p:strVal val="#ppt_y-0.4"/>
                                          </p:val>
                                        </p:tav>
                                        <p:tav tm="100000">
                                          <p:val>
                                            <p:strVal val="#ppt_y+0.1"/>
                                          </p:val>
                                        </p:tav>
                                      </p:tavLst>
                                    </p:anim>
                                    <p:anim calcmode="lin" valueType="num">
                                      <p:cBhvr>
                                        <p:cTn id="146" dur="200" accel="100000" fill="hold">
                                          <p:stCondLst>
                                            <p:cond delay="800"/>
                                          </p:stCondLst>
                                        </p:cTn>
                                        <p:tgtEl>
                                          <p:spTgt spid="85022"/>
                                        </p:tgtEl>
                                        <p:attrNameLst>
                                          <p:attrName>ppt_x</p:attrName>
                                        </p:attrNameLst>
                                      </p:cBhvr>
                                      <p:tavLst>
                                        <p:tav tm="0">
                                          <p:val>
                                            <p:strVal val="#ppt_x-0.05"/>
                                          </p:val>
                                        </p:tav>
                                        <p:tav tm="100000">
                                          <p:val>
                                            <p:strVal val="#ppt_x"/>
                                          </p:val>
                                        </p:tav>
                                      </p:tavLst>
                                    </p:anim>
                                    <p:anim calcmode="lin" valueType="num">
                                      <p:cBhvr>
                                        <p:cTn id="147" dur="200" accel="100000" fill="hold">
                                          <p:stCondLst>
                                            <p:cond delay="800"/>
                                          </p:stCondLst>
                                        </p:cTn>
                                        <p:tgtEl>
                                          <p:spTgt spid="85022"/>
                                        </p:tgtEl>
                                        <p:attrNameLst>
                                          <p:attrName>ppt_y</p:attrName>
                                        </p:attrNameLst>
                                      </p:cBhvr>
                                      <p:tavLst>
                                        <p:tav tm="0">
                                          <p:val>
                                            <p:strVal val="#ppt_y+0.1"/>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30" presetClass="entr" presetSubtype="0" fill="hold" grpId="0" nodeType="clickEffect">
                                  <p:stCondLst>
                                    <p:cond delay="0"/>
                                  </p:stCondLst>
                                  <p:childTnLst>
                                    <p:set>
                                      <p:cBhvr>
                                        <p:cTn id="151" dur="1" fill="hold">
                                          <p:stCondLst>
                                            <p:cond delay="0"/>
                                          </p:stCondLst>
                                        </p:cTn>
                                        <p:tgtEl>
                                          <p:spTgt spid="85023"/>
                                        </p:tgtEl>
                                        <p:attrNameLst>
                                          <p:attrName>style.visibility</p:attrName>
                                        </p:attrNameLst>
                                      </p:cBhvr>
                                      <p:to>
                                        <p:strVal val="visible"/>
                                      </p:to>
                                    </p:set>
                                    <p:animEffect transition="in" filter="fade">
                                      <p:cBhvr>
                                        <p:cTn id="152" dur="800" decel="100000"/>
                                        <p:tgtEl>
                                          <p:spTgt spid="85023"/>
                                        </p:tgtEl>
                                      </p:cBhvr>
                                    </p:animEffect>
                                    <p:anim calcmode="lin" valueType="num">
                                      <p:cBhvr>
                                        <p:cTn id="153" dur="800" decel="100000" fill="hold"/>
                                        <p:tgtEl>
                                          <p:spTgt spid="85023"/>
                                        </p:tgtEl>
                                        <p:attrNameLst>
                                          <p:attrName>style.rotation</p:attrName>
                                        </p:attrNameLst>
                                      </p:cBhvr>
                                      <p:tavLst>
                                        <p:tav tm="0">
                                          <p:val>
                                            <p:fltVal val="-90"/>
                                          </p:val>
                                        </p:tav>
                                        <p:tav tm="100000">
                                          <p:val>
                                            <p:fltVal val="0"/>
                                          </p:val>
                                        </p:tav>
                                      </p:tavLst>
                                    </p:anim>
                                    <p:anim calcmode="lin" valueType="num">
                                      <p:cBhvr>
                                        <p:cTn id="154" dur="800" decel="100000" fill="hold"/>
                                        <p:tgtEl>
                                          <p:spTgt spid="85023"/>
                                        </p:tgtEl>
                                        <p:attrNameLst>
                                          <p:attrName>ppt_x</p:attrName>
                                        </p:attrNameLst>
                                      </p:cBhvr>
                                      <p:tavLst>
                                        <p:tav tm="0">
                                          <p:val>
                                            <p:strVal val="#ppt_x+0.4"/>
                                          </p:val>
                                        </p:tav>
                                        <p:tav tm="100000">
                                          <p:val>
                                            <p:strVal val="#ppt_x-0.05"/>
                                          </p:val>
                                        </p:tav>
                                      </p:tavLst>
                                    </p:anim>
                                    <p:anim calcmode="lin" valueType="num">
                                      <p:cBhvr>
                                        <p:cTn id="155" dur="800" decel="100000" fill="hold"/>
                                        <p:tgtEl>
                                          <p:spTgt spid="85023"/>
                                        </p:tgtEl>
                                        <p:attrNameLst>
                                          <p:attrName>ppt_y</p:attrName>
                                        </p:attrNameLst>
                                      </p:cBhvr>
                                      <p:tavLst>
                                        <p:tav tm="0">
                                          <p:val>
                                            <p:strVal val="#ppt_y-0.4"/>
                                          </p:val>
                                        </p:tav>
                                        <p:tav tm="100000">
                                          <p:val>
                                            <p:strVal val="#ppt_y+0.1"/>
                                          </p:val>
                                        </p:tav>
                                      </p:tavLst>
                                    </p:anim>
                                    <p:anim calcmode="lin" valueType="num">
                                      <p:cBhvr>
                                        <p:cTn id="156" dur="200" accel="100000" fill="hold">
                                          <p:stCondLst>
                                            <p:cond delay="800"/>
                                          </p:stCondLst>
                                        </p:cTn>
                                        <p:tgtEl>
                                          <p:spTgt spid="85023"/>
                                        </p:tgtEl>
                                        <p:attrNameLst>
                                          <p:attrName>ppt_x</p:attrName>
                                        </p:attrNameLst>
                                      </p:cBhvr>
                                      <p:tavLst>
                                        <p:tav tm="0">
                                          <p:val>
                                            <p:strVal val="#ppt_x-0.05"/>
                                          </p:val>
                                        </p:tav>
                                        <p:tav tm="100000">
                                          <p:val>
                                            <p:strVal val="#ppt_x"/>
                                          </p:val>
                                        </p:tav>
                                      </p:tavLst>
                                    </p:anim>
                                    <p:anim calcmode="lin" valueType="num">
                                      <p:cBhvr>
                                        <p:cTn id="157" dur="200" accel="100000" fill="hold">
                                          <p:stCondLst>
                                            <p:cond delay="800"/>
                                          </p:stCondLst>
                                        </p:cTn>
                                        <p:tgtEl>
                                          <p:spTgt spid="8502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04" grpId="0" animBg="1"/>
      <p:bldP spid="85005" grpId="0"/>
      <p:bldP spid="85006" grpId="0"/>
      <p:bldP spid="85007" grpId="0" animBg="1"/>
      <p:bldP spid="85008" grpId="0" animBg="1"/>
      <p:bldP spid="85009" grpId="0" animBg="1"/>
      <p:bldP spid="85010" grpId="0" animBg="1"/>
      <p:bldP spid="85011" grpId="0" animBg="1"/>
      <p:bldP spid="85012" grpId="0" animBg="1"/>
      <p:bldP spid="85013" grpId="0" animBg="1"/>
      <p:bldP spid="85016" grpId="0" animBg="1"/>
      <p:bldP spid="85017" grpId="0" animBg="1"/>
      <p:bldP spid="85018" grpId="0" animBg="1"/>
      <p:bldP spid="85023" grpId="0"/>
      <p:bldP spid="8502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Private Networks </a:t>
            </a:r>
            <a:endParaRPr lang="en-US" dirty="0"/>
          </a:p>
        </p:txBody>
      </p:sp>
      <p:sp>
        <p:nvSpPr>
          <p:cNvPr id="3" name="Slide Number Placeholder 2"/>
          <p:cNvSpPr>
            <a:spLocks noGrp="1"/>
          </p:cNvSpPr>
          <p:nvPr>
            <p:ph type="sldNum" sz="quarter" idx="10"/>
          </p:nvPr>
        </p:nvSpPr>
        <p:spPr/>
        <p:txBody>
          <a:bodyPr/>
          <a:lstStyle/>
          <a:p>
            <a:r>
              <a:rPr lang="en-US" smtClean="0"/>
              <a:t>Slide </a:t>
            </a:r>
            <a:fld id="{971C35CF-2A1C-4995-A761-7669DC210A48}" type="slidenum">
              <a:rPr lang="en-US" smtClean="0"/>
              <a:pPr/>
              <a:t>52</a:t>
            </a:fld>
            <a:endParaRPr lang="en-US"/>
          </a:p>
        </p:txBody>
      </p:sp>
      <p:sp>
        <p:nvSpPr>
          <p:cNvPr id="4" name="Footer Placeholder 3"/>
          <p:cNvSpPr>
            <a:spLocks noGrp="1"/>
          </p:cNvSpPr>
          <p:nvPr>
            <p:ph type="ftr" sz="quarter" idx="11"/>
          </p:nvPr>
        </p:nvSpPr>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01" name="Rectangle 5"/>
          <p:cNvSpPr>
            <a:spLocks noGrp="1" noChangeArrowheads="1"/>
          </p:cNvSpPr>
          <p:nvPr>
            <p:ph type="title"/>
          </p:nvPr>
        </p:nvSpPr>
        <p:spPr/>
        <p:txBody>
          <a:bodyPr/>
          <a:lstStyle/>
          <a:p>
            <a:r>
              <a:rPr lang="en-US" b="1" dirty="0" smtClean="0"/>
              <a:t>Traditional Connectivity </a:t>
            </a:r>
            <a:r>
              <a:rPr lang="en-US" sz="4000" b="1" dirty="0">
                <a:solidFill>
                  <a:srgbClr val="003399"/>
                </a:solidFill>
              </a:rPr>
              <a:t/>
            </a:r>
            <a:br>
              <a:rPr lang="en-US" sz="4000" b="1" dirty="0">
                <a:solidFill>
                  <a:srgbClr val="003399"/>
                </a:solidFill>
              </a:rPr>
            </a:br>
            <a:endParaRPr lang="en-US" sz="4000" b="1" dirty="0">
              <a:solidFill>
                <a:srgbClr val="003399"/>
              </a:solidFill>
            </a:endParaRPr>
          </a:p>
        </p:txBody>
      </p:sp>
      <p:pic>
        <p:nvPicPr>
          <p:cNvPr id="29700" name="Picture 4"/>
          <p:cNvPicPr>
            <a:picLocks noGrp="1" noChangeAspect="1" noChangeArrowheads="1"/>
          </p:cNvPicPr>
          <p:nvPr>
            <p:ph idx="1"/>
          </p:nvPr>
        </p:nvPicPr>
        <p:blipFill>
          <a:blip r:embed="rId3"/>
          <a:srcRect/>
          <a:stretch>
            <a:fillRect/>
          </a:stretch>
        </p:blipFill>
        <p:spPr>
          <a:xfrm>
            <a:off x="533400" y="1447800"/>
            <a:ext cx="8001000" cy="4800600"/>
          </a:xfrm>
          <a:prstGeom prst="rect">
            <a:avLst/>
          </a:prstGeom>
          <a:ln>
            <a:noFill/>
          </a:ln>
          <a:effectLst>
            <a:softEdge rad="112500"/>
          </a:effectLst>
        </p:spPr>
      </p:pic>
      <p:sp>
        <p:nvSpPr>
          <p:cNvPr id="29703" name="Rectangle 7"/>
          <p:cNvSpPr>
            <a:spLocks noChangeArrowheads="1"/>
          </p:cNvSpPr>
          <p:nvPr/>
        </p:nvSpPr>
        <p:spPr bwMode="auto">
          <a:xfrm>
            <a:off x="3048000" y="6248400"/>
            <a:ext cx="2825750" cy="366713"/>
          </a:xfrm>
          <a:prstGeom prst="rect">
            <a:avLst/>
          </a:prstGeom>
          <a:noFill/>
          <a:ln w="9525">
            <a:noFill/>
            <a:miter lim="800000"/>
            <a:headEnd/>
            <a:tailEnd/>
          </a:ln>
          <a:effectLst/>
        </p:spPr>
        <p:txBody>
          <a:bodyPr wrap="none">
            <a:spAutoFit/>
          </a:bodyPr>
          <a:lstStyle/>
          <a:p>
            <a:r>
              <a:rPr lang="en-US" dirty="0">
                <a:effectLst>
                  <a:outerShdw blurRad="38100" dist="38100" dir="2700000" algn="tl">
                    <a:srgbClr val="C0C0C0"/>
                  </a:outerShdw>
                </a:effectLst>
              </a:rPr>
              <a:t>[From Gartner Consulting]</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dissolve">
                                      <p:cBhvr>
                                        <p:cTn id="7"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b="1" dirty="0" smtClean="0"/>
              <a:t>What is VPN?</a:t>
            </a:r>
          </a:p>
        </p:txBody>
      </p:sp>
      <p:sp>
        <p:nvSpPr>
          <p:cNvPr id="31747" name="Rectangle 3"/>
          <p:cNvSpPr>
            <a:spLocks noGrp="1" noChangeArrowheads="1"/>
          </p:cNvSpPr>
          <p:nvPr>
            <p:ph type="body" idx="1"/>
          </p:nvPr>
        </p:nvSpPr>
        <p:spPr/>
        <p:txBody>
          <a:bodyPr/>
          <a:lstStyle/>
          <a:p>
            <a:pPr marL="514350" indent="-514350">
              <a:buClr>
                <a:schemeClr val="bg2"/>
              </a:buClr>
              <a:buFont typeface="Arial" pitchFamily="34" charset="0"/>
              <a:buChar char="•"/>
            </a:pPr>
            <a:r>
              <a:rPr lang="en-US" sz="2800" dirty="0"/>
              <a:t>Virtual Private Network is a type of private network that uses public telecommunication, such as the Internet, instead of leased lines to communicate.</a:t>
            </a:r>
            <a:br>
              <a:rPr lang="en-US" sz="2800" dirty="0"/>
            </a:br>
            <a:endParaRPr lang="en-US" sz="2800" dirty="0"/>
          </a:p>
          <a:p>
            <a:pPr marL="514350" indent="-514350">
              <a:buClr>
                <a:schemeClr val="bg2"/>
              </a:buClr>
              <a:buFont typeface="Arial" pitchFamily="34" charset="0"/>
              <a:buChar char="•"/>
            </a:pPr>
            <a:r>
              <a:rPr lang="en-US" sz="2800" dirty="0"/>
              <a:t>Became popular as more employees worked in remote locations.</a:t>
            </a:r>
            <a:br>
              <a:rPr lang="en-US" sz="2800" dirty="0"/>
            </a:br>
            <a:endParaRPr lang="en-US" sz="2800" dirty="0"/>
          </a:p>
          <a:p>
            <a:pPr>
              <a:buClr>
                <a:srgbClr val="003399"/>
              </a:buClr>
              <a:buFont typeface="Wingdings" pitchFamily="2" charset="2"/>
              <a:buChar char="Ø"/>
            </a:pPr>
            <a:endParaRPr lang="en-US" sz="2800" dirty="0"/>
          </a:p>
          <a:p>
            <a:pPr>
              <a:buFont typeface="Wingdings" pitchFamily="2" charset="2"/>
              <a:buNone/>
            </a:pP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1000" fill="hold"/>
                                        <p:tgtEl>
                                          <p:spTgt spid="31746"/>
                                        </p:tgtEl>
                                        <p:attrNameLst>
                                          <p:attrName>ppt_x</p:attrName>
                                        </p:attrNameLst>
                                      </p:cBhvr>
                                      <p:tavLst>
                                        <p:tav tm="0">
                                          <p:val>
                                            <p:strVal val="#ppt_x-.2"/>
                                          </p:val>
                                        </p:tav>
                                        <p:tav tm="100000">
                                          <p:val>
                                            <p:strVal val="#ppt_x"/>
                                          </p:val>
                                        </p:tav>
                                      </p:tavLst>
                                    </p:anim>
                                    <p:anim calcmode="lin" valueType="num">
                                      <p:cBhvr>
                                        <p:cTn id="8" dur="1000" fill="hold"/>
                                        <p:tgtEl>
                                          <p:spTgt spid="3174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746"/>
                                        </p:tgtEl>
                                      </p:cBhvr>
                                    </p:animEffect>
                                  </p:childTnLst>
                                </p:cTn>
                              </p:par>
                              <p:par>
                                <p:cTn id="10" presetID="44" presetClass="entr" presetSubtype="0" fill="hold" grpId="0" nodeType="with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1000"/>
                                        <p:tgtEl>
                                          <p:spTgt spid="31747">
                                            <p:txEl>
                                              <p:pRg st="0" end="0"/>
                                            </p:txEl>
                                          </p:spTgt>
                                        </p:tgtEl>
                                      </p:cBhvr>
                                    </p:animEffect>
                                    <p:anim calcmode="lin" valueType="num">
                                      <p:cBhvr>
                                        <p:cTn id="13" dur="10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1747">
                                            <p:txEl>
                                              <p:pRg st="0" end="0"/>
                                            </p:txEl>
                                          </p:spTgt>
                                        </p:tgtEl>
                                        <p:attrNameLst>
                                          <p:attrName>ppt_y</p:attrName>
                                        </p:attrNameLst>
                                      </p:cBhvr>
                                      <p:tavLst>
                                        <p:tav tm="0">
                                          <p:val>
                                            <p:strVal val="#ppt_y+.05"/>
                                          </p:val>
                                        </p:tav>
                                        <p:tav tm="100000">
                                          <p:val>
                                            <p:strVal val="#ppt_y"/>
                                          </p:val>
                                        </p:tav>
                                      </p:tavLst>
                                    </p:anim>
                                  </p:childTnLst>
                                </p:cTn>
                              </p:par>
                              <p:par>
                                <p:cTn id="15" presetID="44" presetClass="entr" presetSubtype="0" fill="hold" grpId="0" nodeType="withEffect">
                                  <p:stCondLst>
                                    <p:cond delay="0"/>
                                  </p:stCondLst>
                                  <p:childTnLst>
                                    <p:set>
                                      <p:cBhvr>
                                        <p:cTn id="16" dur="1" fill="hold">
                                          <p:stCondLst>
                                            <p:cond delay="0"/>
                                          </p:stCondLst>
                                        </p:cTn>
                                        <p:tgtEl>
                                          <p:spTgt spid="31747">
                                            <p:txEl>
                                              <p:pRg st="1" end="1"/>
                                            </p:txEl>
                                          </p:spTgt>
                                        </p:tgtEl>
                                        <p:attrNameLst>
                                          <p:attrName>style.visibility</p:attrName>
                                        </p:attrNameLst>
                                      </p:cBhvr>
                                      <p:to>
                                        <p:strVal val="visible"/>
                                      </p:to>
                                    </p:set>
                                    <p:animEffect transition="in" filter="fade">
                                      <p:cBhvr>
                                        <p:cTn id="17" dur="1000"/>
                                        <p:tgtEl>
                                          <p:spTgt spid="31747">
                                            <p:txEl>
                                              <p:pRg st="1" end="1"/>
                                            </p:txEl>
                                          </p:spTgt>
                                        </p:tgtEl>
                                      </p:cBhvr>
                                    </p:animEffect>
                                    <p:anim calcmode="lin" valueType="num">
                                      <p:cBhvr>
                                        <p:cTn id="18" dur="10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31747">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b="1" dirty="0" smtClean="0"/>
              <a:t>Private Networks vs. Virtual Private Networks</a:t>
            </a:r>
          </a:p>
        </p:txBody>
      </p:sp>
      <p:sp>
        <p:nvSpPr>
          <p:cNvPr id="32771" name="Rectangle 3"/>
          <p:cNvSpPr>
            <a:spLocks noGrp="1" noChangeArrowheads="1"/>
          </p:cNvSpPr>
          <p:nvPr>
            <p:ph type="body" idx="1"/>
          </p:nvPr>
        </p:nvSpPr>
        <p:spPr>
          <a:xfrm>
            <a:off x="304800" y="1981200"/>
            <a:ext cx="8377238" cy="4114800"/>
          </a:xfrm>
        </p:spPr>
        <p:txBody>
          <a:bodyPr/>
          <a:lstStyle/>
          <a:p>
            <a:pPr marL="457200" indent="-457200">
              <a:lnSpc>
                <a:spcPct val="90000"/>
              </a:lnSpc>
              <a:buClr>
                <a:schemeClr val="bg2"/>
              </a:buClr>
              <a:buFont typeface="Arial" pitchFamily="34" charset="0"/>
              <a:buChar char="•"/>
            </a:pPr>
            <a:r>
              <a:rPr lang="en-US" sz="2000" dirty="0"/>
              <a:t>Employees can access the network (Intranet) from remote locations.</a:t>
            </a:r>
            <a:br>
              <a:rPr lang="en-US" sz="2000" dirty="0"/>
            </a:br>
            <a:endParaRPr lang="en-US" sz="2000" dirty="0"/>
          </a:p>
          <a:p>
            <a:pPr marL="457200" indent="-457200">
              <a:lnSpc>
                <a:spcPct val="90000"/>
              </a:lnSpc>
              <a:buClr>
                <a:schemeClr val="bg2"/>
              </a:buClr>
              <a:buFont typeface="Arial" pitchFamily="34" charset="0"/>
              <a:buChar char="•"/>
            </a:pPr>
            <a:r>
              <a:rPr lang="en-US" sz="2000" dirty="0"/>
              <a:t>Secured networks.</a:t>
            </a:r>
            <a:br>
              <a:rPr lang="en-US" sz="2000" dirty="0"/>
            </a:br>
            <a:endParaRPr lang="en-US" sz="2000" dirty="0"/>
          </a:p>
          <a:p>
            <a:pPr marL="457200" indent="-457200">
              <a:lnSpc>
                <a:spcPct val="90000"/>
              </a:lnSpc>
              <a:buClr>
                <a:schemeClr val="bg2"/>
              </a:buClr>
              <a:buFont typeface="Arial" pitchFamily="34" charset="0"/>
              <a:buChar char="•"/>
            </a:pPr>
            <a:r>
              <a:rPr lang="en-US" sz="2000" dirty="0"/>
              <a:t>The Internet is used as the backbone for VPNs</a:t>
            </a:r>
            <a:br>
              <a:rPr lang="en-US" sz="2000" dirty="0"/>
            </a:br>
            <a:endParaRPr lang="en-US" sz="2000" dirty="0"/>
          </a:p>
          <a:p>
            <a:pPr marL="457200" indent="-457200">
              <a:lnSpc>
                <a:spcPct val="90000"/>
              </a:lnSpc>
              <a:buClr>
                <a:schemeClr val="bg2"/>
              </a:buClr>
              <a:buFont typeface="Arial" pitchFamily="34" charset="0"/>
              <a:buChar char="•"/>
            </a:pPr>
            <a:r>
              <a:rPr lang="en-US" sz="2000" dirty="0"/>
              <a:t>Saves cost tremendously from reduction of equipment and maintenance costs.</a:t>
            </a:r>
            <a:br>
              <a:rPr lang="en-US" sz="2000" dirty="0"/>
            </a:br>
            <a:endParaRPr lang="en-US" sz="2000" dirty="0"/>
          </a:p>
          <a:p>
            <a:pPr marL="457200" indent="-457200">
              <a:lnSpc>
                <a:spcPct val="90000"/>
              </a:lnSpc>
              <a:buClr>
                <a:schemeClr val="bg2"/>
              </a:buClr>
              <a:buFont typeface="Arial" pitchFamily="34" charset="0"/>
              <a:buChar char="•"/>
            </a:pPr>
            <a:r>
              <a:rPr lang="en-US" sz="2000" dirty="0"/>
              <a:t>Scalability</a:t>
            </a:r>
          </a:p>
          <a:p>
            <a:pPr>
              <a:lnSpc>
                <a:spcPct val="90000"/>
              </a:lnSpc>
              <a:buFont typeface="Arial" pitchFamily="34" charset="0"/>
              <a:buChar char="•"/>
            </a:pPr>
            <a:endParaRPr lang="en-US" sz="2000" dirty="0"/>
          </a:p>
        </p:txBody>
      </p:sp>
    </p:spTree>
  </p:cSld>
  <p:clrMapOvr>
    <a:masterClrMapping/>
  </p:clrMapOvr>
  <p:transition>
    <p:fade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b="1" dirty="0" smtClean="0"/>
              <a:t>Remote Access Virtual Private Network </a:t>
            </a:r>
          </a:p>
        </p:txBody>
      </p:sp>
      <p:pic>
        <p:nvPicPr>
          <p:cNvPr id="33796" name="Picture 4"/>
          <p:cNvPicPr>
            <a:picLocks noGrp="1" noChangeAspect="1" noChangeArrowheads="1"/>
          </p:cNvPicPr>
          <p:nvPr>
            <p:ph idx="1"/>
          </p:nvPr>
        </p:nvPicPr>
        <p:blipFill>
          <a:blip r:embed="rId3"/>
          <a:srcRect/>
          <a:stretch>
            <a:fillRect/>
          </a:stretch>
        </p:blipFill>
        <p:spPr>
          <a:xfrm>
            <a:off x="152400" y="1697038"/>
            <a:ext cx="8686800" cy="4703762"/>
          </a:xfrm>
          <a:prstGeom prst="rect">
            <a:avLst/>
          </a:prstGeom>
          <a:ln>
            <a:noFill/>
          </a:ln>
          <a:effectLst>
            <a:softEdge rad="112500"/>
          </a:effectLst>
        </p:spPr>
      </p:pic>
      <p:sp>
        <p:nvSpPr>
          <p:cNvPr id="33798" name="Rectangle 6"/>
          <p:cNvSpPr>
            <a:spLocks noChangeArrowheads="1"/>
          </p:cNvSpPr>
          <p:nvPr/>
        </p:nvSpPr>
        <p:spPr bwMode="auto">
          <a:xfrm>
            <a:off x="1066800" y="6491288"/>
            <a:ext cx="2314575" cy="366712"/>
          </a:xfrm>
          <a:prstGeom prst="rect">
            <a:avLst/>
          </a:prstGeom>
          <a:noFill/>
          <a:ln w="9525">
            <a:noFill/>
            <a:miter lim="800000"/>
            <a:headEnd/>
            <a:tailEnd/>
          </a:ln>
          <a:effectLst/>
        </p:spPr>
        <p:txBody>
          <a:bodyPr wrap="none" anchor="ctr">
            <a:spAutoFit/>
          </a:bodyPr>
          <a:lstStyle/>
          <a:p>
            <a:pPr eaLnBrk="1" hangingPunct="1"/>
            <a:r>
              <a:rPr lang="en-US" sz="1400"/>
              <a:t>(From Gartner Consulting)</a:t>
            </a:r>
            <a:r>
              <a:rPr lang="en-US"/>
              <a:t> </a:t>
            </a:r>
          </a:p>
        </p:txBody>
      </p:sp>
    </p:spTree>
  </p:cSld>
  <p:clrMapOvr>
    <a:masterClrMapping/>
  </p:clrMapOvr>
  <p:transition>
    <p:fade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b="1" dirty="0" smtClean="0"/>
              <a:t>Brief Overview of How VPN Works</a:t>
            </a:r>
          </a:p>
        </p:txBody>
      </p:sp>
      <p:sp>
        <p:nvSpPr>
          <p:cNvPr id="35843" name="Rectangle 3"/>
          <p:cNvSpPr>
            <a:spLocks noGrp="1" noChangeArrowheads="1"/>
          </p:cNvSpPr>
          <p:nvPr>
            <p:ph type="body" idx="1"/>
          </p:nvPr>
        </p:nvSpPr>
        <p:spPr/>
        <p:txBody>
          <a:bodyPr/>
          <a:lstStyle/>
          <a:p>
            <a:pPr marL="457200" indent="-457200">
              <a:lnSpc>
                <a:spcPct val="90000"/>
              </a:lnSpc>
              <a:buClr>
                <a:schemeClr val="bg2"/>
              </a:buClr>
              <a:buFont typeface="Arial" pitchFamily="34" charset="0"/>
              <a:buChar char="•"/>
            </a:pPr>
            <a:r>
              <a:rPr lang="en-US" sz="2000" dirty="0"/>
              <a:t>Two connections – one is made to the Internet and the second is made to the VPN.</a:t>
            </a:r>
          </a:p>
          <a:p>
            <a:pPr marL="457200" indent="-457200">
              <a:lnSpc>
                <a:spcPct val="90000"/>
              </a:lnSpc>
              <a:buClr>
                <a:schemeClr val="bg2"/>
              </a:buClr>
              <a:buFont typeface="Arial" pitchFamily="34" charset="0"/>
              <a:buChar char="•"/>
            </a:pPr>
            <a:r>
              <a:rPr lang="en-US" sz="2000" dirty="0" err="1"/>
              <a:t>Datagrams</a:t>
            </a:r>
            <a:r>
              <a:rPr lang="en-US" sz="2000" dirty="0"/>
              <a:t> – contains data, destination and source information.</a:t>
            </a:r>
          </a:p>
          <a:p>
            <a:pPr marL="457200" indent="-457200">
              <a:lnSpc>
                <a:spcPct val="90000"/>
              </a:lnSpc>
              <a:buClr>
                <a:schemeClr val="bg2"/>
              </a:buClr>
              <a:buFont typeface="Arial" pitchFamily="34" charset="0"/>
              <a:buChar char="•"/>
            </a:pPr>
            <a:r>
              <a:rPr lang="en-US" sz="2000" dirty="0"/>
              <a:t>Firewalls – VPNs allow authorized users to pass through the firewalls.</a:t>
            </a:r>
          </a:p>
          <a:p>
            <a:pPr marL="457200" indent="-457200">
              <a:lnSpc>
                <a:spcPct val="90000"/>
              </a:lnSpc>
              <a:buClr>
                <a:schemeClr val="bg2"/>
              </a:buClr>
              <a:buFont typeface="Arial" pitchFamily="34" charset="0"/>
              <a:buChar char="•"/>
            </a:pPr>
            <a:r>
              <a:rPr lang="en-US" sz="2000" dirty="0"/>
              <a:t>Protocols – protocols create the VPN tunnels</a:t>
            </a:r>
            <a:r>
              <a:rPr lang="en-US" dirty="0"/>
              <a:t>.</a:t>
            </a:r>
          </a:p>
        </p:txBody>
      </p:sp>
    </p:spTree>
  </p:cSld>
  <p:clrMapOvr>
    <a:masterClrMapping/>
  </p:clrMapOvr>
  <p:transition>
    <p:fade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b="1" dirty="0" smtClean="0"/>
              <a:t>Four Critical Functions</a:t>
            </a:r>
          </a:p>
        </p:txBody>
      </p:sp>
      <p:sp>
        <p:nvSpPr>
          <p:cNvPr id="36867" name="Rectangle 3"/>
          <p:cNvSpPr>
            <a:spLocks noGrp="1" noChangeArrowheads="1"/>
          </p:cNvSpPr>
          <p:nvPr>
            <p:ph type="body" idx="1"/>
          </p:nvPr>
        </p:nvSpPr>
        <p:spPr>
          <a:xfrm>
            <a:off x="228600" y="1598613"/>
            <a:ext cx="8763000" cy="4497387"/>
          </a:xfrm>
        </p:spPr>
        <p:txBody>
          <a:bodyPr/>
          <a:lstStyle/>
          <a:p>
            <a:pPr marL="457200" indent="-457200">
              <a:lnSpc>
                <a:spcPct val="90000"/>
              </a:lnSpc>
              <a:buClr>
                <a:schemeClr val="bg2"/>
              </a:buClr>
              <a:buFont typeface="Arial" pitchFamily="34" charset="0"/>
              <a:buChar char="•"/>
            </a:pPr>
            <a:r>
              <a:rPr lang="en-US" sz="2000" dirty="0"/>
              <a:t>Authentication – validates that the data was sent from the sender.</a:t>
            </a:r>
          </a:p>
          <a:p>
            <a:pPr marL="457200" indent="-457200">
              <a:lnSpc>
                <a:spcPct val="90000"/>
              </a:lnSpc>
              <a:buClr>
                <a:schemeClr val="bg2"/>
              </a:buClr>
              <a:buFont typeface="Arial" pitchFamily="34" charset="0"/>
              <a:buChar char="•"/>
            </a:pPr>
            <a:r>
              <a:rPr lang="en-US" sz="2000" dirty="0"/>
              <a:t>Access control – limiting unauthorized users from accessing the network.</a:t>
            </a:r>
          </a:p>
          <a:p>
            <a:pPr marL="457200" indent="-457200">
              <a:lnSpc>
                <a:spcPct val="90000"/>
              </a:lnSpc>
              <a:buClr>
                <a:schemeClr val="bg2"/>
              </a:buClr>
              <a:buFont typeface="Arial" pitchFamily="34" charset="0"/>
              <a:buChar char="•"/>
            </a:pPr>
            <a:r>
              <a:rPr lang="en-US" sz="2000" dirty="0"/>
              <a:t>Confidentiality – preventing the data to be read or copied as the data is being transported.</a:t>
            </a:r>
          </a:p>
          <a:p>
            <a:pPr marL="457200" indent="-457200">
              <a:lnSpc>
                <a:spcPct val="90000"/>
              </a:lnSpc>
              <a:buClr>
                <a:schemeClr val="bg2"/>
              </a:buClr>
              <a:buFont typeface="Arial" pitchFamily="34" charset="0"/>
              <a:buChar char="•"/>
            </a:pPr>
            <a:r>
              <a:rPr lang="en-US" sz="2000" dirty="0"/>
              <a:t>Data Integrity – ensuring that the data has not been altered </a:t>
            </a:r>
          </a:p>
        </p:txBody>
      </p:sp>
    </p:spTree>
  </p:cSld>
  <p:clrMapOvr>
    <a:masterClrMapping/>
  </p:clrMapOvr>
  <p:transition>
    <p:fade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b="1" dirty="0" smtClean="0"/>
              <a:t>Encryption</a:t>
            </a:r>
          </a:p>
        </p:txBody>
      </p:sp>
      <p:sp>
        <p:nvSpPr>
          <p:cNvPr id="37891" name="Rectangle 3"/>
          <p:cNvSpPr>
            <a:spLocks noGrp="1" noChangeArrowheads="1"/>
          </p:cNvSpPr>
          <p:nvPr>
            <p:ph type="body" idx="1"/>
          </p:nvPr>
        </p:nvSpPr>
        <p:spPr/>
        <p:txBody>
          <a:bodyPr/>
          <a:lstStyle/>
          <a:p>
            <a:pPr marL="457200" indent="-457200">
              <a:lnSpc>
                <a:spcPct val="90000"/>
              </a:lnSpc>
              <a:buClr>
                <a:schemeClr val="bg2"/>
              </a:buClr>
              <a:buFont typeface="Arial" pitchFamily="34" charset="0"/>
              <a:buChar char="•"/>
            </a:pPr>
            <a:r>
              <a:rPr lang="en-US" sz="2000" dirty="0"/>
              <a:t>Encryption -- is a method of “scrambling” data before transmitting it onto the Internet.</a:t>
            </a:r>
            <a:br>
              <a:rPr lang="en-US" sz="2000" dirty="0"/>
            </a:br>
            <a:endParaRPr lang="en-US" sz="2000" dirty="0"/>
          </a:p>
          <a:p>
            <a:pPr marL="457200" indent="-457200">
              <a:lnSpc>
                <a:spcPct val="90000"/>
              </a:lnSpc>
              <a:buClr>
                <a:schemeClr val="bg2"/>
              </a:buClr>
              <a:buFont typeface="Arial" pitchFamily="34" charset="0"/>
              <a:buChar char="•"/>
            </a:pPr>
            <a:r>
              <a:rPr lang="en-US" sz="2000" dirty="0"/>
              <a:t>Public Key Encryption Technique</a:t>
            </a:r>
            <a:br>
              <a:rPr lang="en-US" sz="2000" dirty="0"/>
            </a:br>
            <a:endParaRPr lang="en-US" sz="2000" dirty="0"/>
          </a:p>
          <a:p>
            <a:pPr marL="457200" indent="-457200">
              <a:lnSpc>
                <a:spcPct val="90000"/>
              </a:lnSpc>
              <a:buClr>
                <a:schemeClr val="bg2"/>
              </a:buClr>
              <a:buFont typeface="Arial" pitchFamily="34" charset="0"/>
              <a:buChar char="•"/>
            </a:pPr>
            <a:r>
              <a:rPr lang="en-US" sz="2000" dirty="0"/>
              <a:t>Digital signature – for authentication</a:t>
            </a:r>
          </a:p>
          <a:p>
            <a:pPr>
              <a:buFont typeface="Wingdings" pitchFamily="2" charset="2"/>
              <a:buNone/>
            </a:pPr>
            <a:endParaRPr lang="en-US" dirty="0"/>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2000" fill="hold"/>
                                        <p:tgtEl>
                                          <p:spTgt spid="37890"/>
                                        </p:tgtEl>
                                        <p:attrNameLst>
                                          <p:attrName>ppt_w</p:attrName>
                                        </p:attrNameLst>
                                      </p:cBhvr>
                                      <p:tavLst>
                                        <p:tav tm="0">
                                          <p:val>
                                            <p:strVal val="#ppt_w"/>
                                          </p:val>
                                        </p:tav>
                                        <p:tav tm="100000">
                                          <p:val>
                                            <p:strVal val="#ppt_w"/>
                                          </p:val>
                                        </p:tav>
                                      </p:tavLst>
                                    </p:anim>
                                    <p:anim calcmode="lin" valueType="num">
                                      <p:cBhvr>
                                        <p:cTn id="8" dur="2000" fill="hold"/>
                                        <p:tgtEl>
                                          <p:spTgt spid="37890"/>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37890"/>
                                        </p:tgtEl>
                                        <p:attrNameLst>
                                          <p:attrName>ppt_x</p:attrName>
                                        </p:attrNameLst>
                                      </p:cBhvr>
                                      <p:tavLst>
                                        <p:tav tm="0">
                                          <p:val>
                                            <p:strVal val="#ppt_x-.4"/>
                                          </p:val>
                                        </p:tav>
                                        <p:tav tm="100000">
                                          <p:val>
                                            <p:strVal val="#ppt_x"/>
                                          </p:val>
                                        </p:tav>
                                      </p:tavLst>
                                    </p:anim>
                                    <p:anim calcmode="lin" valueType="num">
                                      <p:cBhvr>
                                        <p:cTn id="10" dur="2000" fill="hold"/>
                                        <p:tgtEl>
                                          <p:spTgt spid="37890"/>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par>
                                <p:cTn id="11" presetID="40" presetClass="entr" presetSubtype="0" fill="hold" grpId="0" nodeType="withEffect">
                                  <p:stCondLst>
                                    <p:cond delay="0"/>
                                  </p:stCondLst>
                                  <p:iterate type="lt">
                                    <p:tmPct val="10000"/>
                                  </p:iterate>
                                  <p:childTnLst>
                                    <p:set>
                                      <p:cBhvr>
                                        <p:cTn id="12" dur="1" fill="hold">
                                          <p:stCondLst>
                                            <p:cond delay="0"/>
                                          </p:stCondLst>
                                        </p:cTn>
                                        <p:tgtEl>
                                          <p:spTgt spid="37891">
                                            <p:txEl>
                                              <p:pRg st="0" end="0"/>
                                            </p:txEl>
                                          </p:spTgt>
                                        </p:tgtEl>
                                        <p:attrNameLst>
                                          <p:attrName>style.visibility</p:attrName>
                                        </p:attrNameLst>
                                      </p:cBhvr>
                                      <p:to>
                                        <p:strVal val="visible"/>
                                      </p:to>
                                    </p:set>
                                    <p:animEffect transition="in" filter="fade">
                                      <p:cBhvr>
                                        <p:cTn id="13" dur="500">
                                          <p:stCondLst>
                                            <p:cond delay="0"/>
                                          </p:stCondLst>
                                        </p:cTn>
                                        <p:tgtEl>
                                          <p:spTgt spid="37891">
                                            <p:txEl>
                                              <p:pRg st="0" end="0"/>
                                            </p:txEl>
                                          </p:spTgt>
                                        </p:tgtEl>
                                      </p:cBhvr>
                                    </p:animEffect>
                                    <p:anim calcmode="lin" valueType="num">
                                      <p:cBhvr>
                                        <p:cTn id="14" dur="500" fill="hold">
                                          <p:stCondLst>
                                            <p:cond delay="0"/>
                                          </p:stCondLst>
                                        </p:cTn>
                                        <p:tgtEl>
                                          <p:spTgt spid="37891">
                                            <p:txEl>
                                              <p:pRg st="0" end="0"/>
                                            </p:txEl>
                                          </p:spTgt>
                                        </p:tgtEl>
                                        <p:attrNameLst>
                                          <p:attrName>ppt_x</p:attrName>
                                        </p:attrNameLst>
                                      </p:cBhvr>
                                      <p:tavLst>
                                        <p:tav tm="0">
                                          <p:val>
                                            <p:strVal val="#ppt_x-.1"/>
                                          </p:val>
                                        </p:tav>
                                        <p:tav tm="100000">
                                          <p:val>
                                            <p:strVal val="#ppt_x"/>
                                          </p:val>
                                        </p:tav>
                                      </p:tavLst>
                                    </p:anim>
                                    <p:anim calcmode="lin" valueType="num">
                                      <p:cBhvr>
                                        <p:cTn id="15" dur="500" fill="hold">
                                          <p:stCondLst>
                                            <p:cond delay="0"/>
                                          </p:stCondLst>
                                        </p:cTn>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37891">
                                            <p:txEl>
                                              <p:pRg st="1" end="1"/>
                                            </p:txEl>
                                          </p:spTgt>
                                        </p:tgtEl>
                                        <p:attrNameLst>
                                          <p:attrName>style.visibility</p:attrName>
                                        </p:attrNameLst>
                                      </p:cBhvr>
                                      <p:to>
                                        <p:strVal val="visible"/>
                                      </p:to>
                                    </p:set>
                                    <p:animEffect transition="in" filter="fade">
                                      <p:cBhvr>
                                        <p:cTn id="20" dur="500">
                                          <p:stCondLst>
                                            <p:cond delay="0"/>
                                          </p:stCondLst>
                                        </p:cTn>
                                        <p:tgtEl>
                                          <p:spTgt spid="37891">
                                            <p:txEl>
                                              <p:pRg st="1" end="1"/>
                                            </p:txEl>
                                          </p:spTgt>
                                        </p:tgtEl>
                                      </p:cBhvr>
                                    </p:animEffect>
                                    <p:anim calcmode="lin" valueType="num">
                                      <p:cBhvr>
                                        <p:cTn id="21" dur="500" fill="hold">
                                          <p:stCondLst>
                                            <p:cond delay="0"/>
                                          </p:stCondLst>
                                        </p:cTn>
                                        <p:tgtEl>
                                          <p:spTgt spid="37891">
                                            <p:txEl>
                                              <p:pRg st="1" end="1"/>
                                            </p:txEl>
                                          </p:spTgt>
                                        </p:tgtEl>
                                        <p:attrNameLst>
                                          <p:attrName>ppt_x</p:attrName>
                                        </p:attrNameLst>
                                      </p:cBhvr>
                                      <p:tavLst>
                                        <p:tav tm="0">
                                          <p:val>
                                            <p:strVal val="#ppt_x-.1"/>
                                          </p:val>
                                        </p:tav>
                                        <p:tav tm="100000">
                                          <p:val>
                                            <p:strVal val="#ppt_x"/>
                                          </p:val>
                                        </p:tav>
                                      </p:tavLst>
                                    </p:anim>
                                    <p:anim calcmode="lin" valueType="num">
                                      <p:cBhvr>
                                        <p:cTn id="22" dur="500" fill="hold">
                                          <p:stCondLst>
                                            <p:cond delay="0"/>
                                          </p:stCondLst>
                                        </p:cTn>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0" presetClass="entr" presetSubtype="0" fill="hold" grpId="0" nodeType="clickEffect">
                                  <p:stCondLst>
                                    <p:cond delay="0"/>
                                  </p:stCondLst>
                                  <p:iterate type="lt">
                                    <p:tmPct val="10000"/>
                                  </p:iterate>
                                  <p:childTnLst>
                                    <p:set>
                                      <p:cBhvr>
                                        <p:cTn id="26" dur="1" fill="hold">
                                          <p:stCondLst>
                                            <p:cond delay="0"/>
                                          </p:stCondLst>
                                        </p:cTn>
                                        <p:tgtEl>
                                          <p:spTgt spid="37891">
                                            <p:txEl>
                                              <p:pRg st="2" end="2"/>
                                            </p:txEl>
                                          </p:spTgt>
                                        </p:tgtEl>
                                        <p:attrNameLst>
                                          <p:attrName>style.visibility</p:attrName>
                                        </p:attrNameLst>
                                      </p:cBhvr>
                                      <p:to>
                                        <p:strVal val="visible"/>
                                      </p:to>
                                    </p:set>
                                    <p:animEffect transition="in" filter="fade">
                                      <p:cBhvr>
                                        <p:cTn id="27" dur="500">
                                          <p:stCondLst>
                                            <p:cond delay="0"/>
                                          </p:stCondLst>
                                        </p:cTn>
                                        <p:tgtEl>
                                          <p:spTgt spid="37891">
                                            <p:txEl>
                                              <p:pRg st="2" end="2"/>
                                            </p:txEl>
                                          </p:spTgt>
                                        </p:tgtEl>
                                      </p:cBhvr>
                                    </p:animEffect>
                                    <p:anim calcmode="lin" valueType="num">
                                      <p:cBhvr>
                                        <p:cTn id="28" dur="500" fill="hold">
                                          <p:stCondLst>
                                            <p:cond delay="0"/>
                                          </p:stCondLst>
                                        </p:cTn>
                                        <p:tgtEl>
                                          <p:spTgt spid="37891">
                                            <p:txEl>
                                              <p:pRg st="2" end="2"/>
                                            </p:txEl>
                                          </p:spTgt>
                                        </p:tgtEl>
                                        <p:attrNameLst>
                                          <p:attrName>ppt_x</p:attrName>
                                        </p:attrNameLst>
                                      </p:cBhvr>
                                      <p:tavLst>
                                        <p:tav tm="0">
                                          <p:val>
                                            <p:strVal val="#ppt_x-.1"/>
                                          </p:val>
                                        </p:tav>
                                        <p:tav tm="100000">
                                          <p:val>
                                            <p:strVal val="#ppt_x"/>
                                          </p:val>
                                        </p:tav>
                                      </p:tavLst>
                                    </p:anim>
                                    <p:anim calcmode="lin" valueType="num">
                                      <p:cBhvr>
                                        <p:cTn id="29" dur="500" fill="hold">
                                          <p:stCondLst>
                                            <p:cond delay="0"/>
                                          </p:stCondLst>
                                        </p:cTn>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168" name="Oval 808"/>
          <p:cNvSpPr>
            <a:spLocks noChangeArrowheads="1"/>
          </p:cNvSpPr>
          <p:nvPr/>
        </p:nvSpPr>
        <p:spPr bwMode="auto">
          <a:xfrm>
            <a:off x="228600" y="1295400"/>
            <a:ext cx="8610600" cy="4876800"/>
          </a:xfrm>
          <a:prstGeom prst="ellipse">
            <a:avLst/>
          </a:prstGeom>
          <a:solidFill>
            <a:schemeClr val="accent2"/>
          </a:solidFill>
          <a:ln w="82550">
            <a:solidFill>
              <a:schemeClr val="tx2"/>
            </a:solidFill>
            <a:round/>
            <a:headEnd/>
            <a:tailEnd/>
          </a:ln>
          <a:effectLst/>
        </p:spPr>
        <p:txBody>
          <a:bodyPr wrap="none" anchor="ctr"/>
          <a:lstStyle/>
          <a:p>
            <a:endParaRPr lang="en-US"/>
          </a:p>
        </p:txBody>
      </p:sp>
      <p:sp>
        <p:nvSpPr>
          <p:cNvPr id="272169" name="Text Box 809"/>
          <p:cNvSpPr txBox="1">
            <a:spLocks noChangeArrowheads="1"/>
          </p:cNvSpPr>
          <p:nvPr/>
        </p:nvSpPr>
        <p:spPr bwMode="auto">
          <a:xfrm>
            <a:off x="228600" y="228600"/>
            <a:ext cx="5857532" cy="461665"/>
          </a:xfrm>
          <a:prstGeom prst="rect">
            <a:avLst/>
          </a:prstGeom>
          <a:noFill/>
          <a:ln w="9525">
            <a:noFill/>
            <a:miter lim="800000"/>
            <a:headEnd/>
            <a:tailEnd/>
          </a:ln>
          <a:effectLst/>
        </p:spPr>
        <p:txBody>
          <a:bodyPr wrap="square">
            <a:spAutoFit/>
          </a:bodyPr>
          <a:lstStyle/>
          <a:p>
            <a:pPr fontAlgn="base">
              <a:spcBef>
                <a:spcPct val="0"/>
              </a:spcBef>
              <a:spcAft>
                <a:spcPct val="0"/>
              </a:spcAft>
              <a:buClrTx/>
              <a:buSzTx/>
              <a:buFontTx/>
              <a:buNone/>
            </a:pPr>
            <a:r>
              <a:rPr lang="en-US" sz="2400" dirty="0" smtClean="0">
                <a:solidFill>
                  <a:schemeClr val="folHlink"/>
                </a:solidFill>
                <a:latin typeface="+mj-lt"/>
                <a:ea typeface="+mj-ea"/>
                <a:cs typeface="+mj-cs"/>
              </a:rPr>
              <a:t>LAN and WAN</a:t>
            </a:r>
            <a:endParaRPr lang="en-US" sz="2400" dirty="0">
              <a:solidFill>
                <a:schemeClr val="folHlink"/>
              </a:solidFill>
              <a:latin typeface="+mj-lt"/>
              <a:ea typeface="+mj-ea"/>
              <a:cs typeface="+mj-cs"/>
            </a:endParaRPr>
          </a:p>
        </p:txBody>
      </p:sp>
      <p:grpSp>
        <p:nvGrpSpPr>
          <p:cNvPr id="2" name="Group 685"/>
          <p:cNvGrpSpPr>
            <a:grpSpLocks/>
          </p:cNvGrpSpPr>
          <p:nvPr/>
        </p:nvGrpSpPr>
        <p:grpSpPr bwMode="auto">
          <a:xfrm>
            <a:off x="152400" y="1295400"/>
            <a:ext cx="7404100" cy="4125913"/>
            <a:chOff x="0" y="816"/>
            <a:chExt cx="4664" cy="2599"/>
          </a:xfrm>
          <a:solidFill>
            <a:schemeClr val="tx2">
              <a:lumMod val="75000"/>
            </a:schemeClr>
          </a:solidFill>
        </p:grpSpPr>
        <p:sp>
          <p:nvSpPr>
            <p:cNvPr id="269316" name="Oval 4"/>
            <p:cNvSpPr>
              <a:spLocks noChangeArrowheads="1"/>
            </p:cNvSpPr>
            <p:nvPr/>
          </p:nvSpPr>
          <p:spPr bwMode="auto">
            <a:xfrm>
              <a:off x="0" y="816"/>
              <a:ext cx="2832" cy="2599"/>
            </a:xfrm>
            <a:prstGeom prst="ellipse">
              <a:avLst/>
            </a:prstGeom>
            <a:grpFill/>
            <a:ln w="82550">
              <a:noFill/>
              <a:prstDash val="dash"/>
              <a:round/>
              <a:headEnd/>
              <a:tailEnd/>
            </a:ln>
            <a:effectLst/>
          </p:spPr>
          <p:txBody>
            <a:bodyPr wrap="none" anchor="ctr"/>
            <a:lstStyle/>
            <a:p>
              <a:endParaRPr lang="en-US"/>
            </a:p>
          </p:txBody>
        </p:sp>
        <p:sp>
          <p:nvSpPr>
            <p:cNvPr id="269318" name="Text Box 6"/>
            <p:cNvSpPr txBox="1">
              <a:spLocks noChangeArrowheads="1"/>
            </p:cNvSpPr>
            <p:nvPr/>
          </p:nvSpPr>
          <p:spPr bwMode="auto">
            <a:xfrm>
              <a:off x="1146" y="1062"/>
              <a:ext cx="429" cy="423"/>
            </a:xfrm>
            <a:prstGeom prst="rect">
              <a:avLst/>
            </a:prstGeom>
            <a:grpFill/>
            <a:ln w="9525">
              <a:noFill/>
              <a:miter lim="800000"/>
              <a:headEnd/>
              <a:tailEnd/>
            </a:ln>
            <a:effectLst/>
          </p:spPr>
          <p:txBody>
            <a:bodyPr>
              <a:spAutoFit/>
            </a:bodyPr>
            <a:lstStyle/>
            <a:p>
              <a:pPr algn="ctr">
                <a:spcBef>
                  <a:spcPct val="0"/>
                </a:spcBef>
                <a:buClrTx/>
                <a:buSzTx/>
                <a:buFontTx/>
                <a:buNone/>
              </a:pPr>
              <a:r>
                <a:rPr lang="en-US" sz="2000" b="1" dirty="0">
                  <a:solidFill>
                    <a:schemeClr val="bg1"/>
                  </a:solidFill>
                  <a:latin typeface="Arial" charset="0"/>
                </a:rPr>
                <a:t> </a:t>
              </a:r>
              <a:r>
                <a:rPr lang="en-US" sz="1800" b="1" dirty="0">
                  <a:solidFill>
                    <a:schemeClr val="bg1"/>
                  </a:solidFill>
                  <a:latin typeface="Arial" charset="0"/>
                </a:rPr>
                <a:t>LAN</a:t>
              </a:r>
              <a:endParaRPr lang="en-US" sz="2000" dirty="0">
                <a:solidFill>
                  <a:schemeClr val="bg1"/>
                </a:solidFill>
              </a:endParaRPr>
            </a:p>
          </p:txBody>
        </p:sp>
        <p:pic>
          <p:nvPicPr>
            <p:cNvPr id="269319" name="Picture 7" descr="j0354530"/>
            <p:cNvPicPr>
              <a:picLocks noChangeAspect="1" noChangeArrowheads="1" noCrop="1"/>
            </p:cNvPicPr>
            <p:nvPr/>
          </p:nvPicPr>
          <p:blipFill>
            <a:blip r:embed="rId3"/>
            <a:srcRect/>
            <a:stretch>
              <a:fillRect/>
            </a:stretch>
          </p:blipFill>
          <p:spPr bwMode="auto">
            <a:xfrm>
              <a:off x="166" y="1914"/>
              <a:ext cx="555" cy="613"/>
            </a:xfrm>
            <a:prstGeom prst="rect">
              <a:avLst/>
            </a:prstGeom>
            <a:grpFill/>
          </p:spPr>
        </p:pic>
        <p:pic>
          <p:nvPicPr>
            <p:cNvPr id="269320" name="Picture 8" descr="j0354529"/>
            <p:cNvPicPr>
              <a:picLocks noChangeAspect="1" noChangeArrowheads="1" noCrop="1"/>
            </p:cNvPicPr>
            <p:nvPr/>
          </p:nvPicPr>
          <p:blipFill>
            <a:blip r:embed="rId4"/>
            <a:srcRect/>
            <a:stretch>
              <a:fillRect/>
            </a:stretch>
          </p:blipFill>
          <p:spPr bwMode="auto">
            <a:xfrm>
              <a:off x="614" y="2491"/>
              <a:ext cx="542" cy="614"/>
            </a:xfrm>
            <a:prstGeom prst="rect">
              <a:avLst/>
            </a:prstGeom>
            <a:grpFill/>
          </p:spPr>
        </p:pic>
        <p:pic>
          <p:nvPicPr>
            <p:cNvPr id="269321" name="Picture 9" descr="j0354529"/>
            <p:cNvPicPr>
              <a:picLocks noChangeAspect="1" noChangeArrowheads="1" noCrop="1"/>
            </p:cNvPicPr>
            <p:nvPr/>
          </p:nvPicPr>
          <p:blipFill>
            <a:blip r:embed="rId4"/>
            <a:srcRect/>
            <a:stretch>
              <a:fillRect/>
            </a:stretch>
          </p:blipFill>
          <p:spPr bwMode="auto">
            <a:xfrm>
              <a:off x="472" y="1220"/>
              <a:ext cx="542" cy="614"/>
            </a:xfrm>
            <a:prstGeom prst="rect">
              <a:avLst/>
            </a:prstGeom>
            <a:grpFill/>
          </p:spPr>
        </p:pic>
        <p:grpSp>
          <p:nvGrpSpPr>
            <p:cNvPr id="3" name="Group 12"/>
            <p:cNvGrpSpPr>
              <a:grpSpLocks/>
            </p:cNvGrpSpPr>
            <p:nvPr/>
          </p:nvGrpSpPr>
          <p:grpSpPr bwMode="auto">
            <a:xfrm>
              <a:off x="1392" y="1968"/>
              <a:ext cx="231" cy="117"/>
              <a:chOff x="1723" y="1675"/>
              <a:chExt cx="382" cy="128"/>
            </a:xfrm>
            <a:grpFill/>
          </p:grpSpPr>
          <p:sp>
            <p:nvSpPr>
              <p:cNvPr id="269325" name="Freeform 13"/>
              <p:cNvSpPr>
                <a:spLocks noEditPoints="1"/>
              </p:cNvSpPr>
              <p:nvPr/>
            </p:nvSpPr>
            <p:spPr bwMode="auto">
              <a:xfrm>
                <a:off x="1733" y="1675"/>
                <a:ext cx="372" cy="128"/>
              </a:xfrm>
              <a:custGeom>
                <a:avLst/>
                <a:gdLst/>
                <a:ahLst/>
                <a:cxnLst>
                  <a:cxn ang="0">
                    <a:pos x="636" y="256"/>
                  </a:cxn>
                  <a:cxn ang="0">
                    <a:pos x="699" y="192"/>
                  </a:cxn>
                  <a:cxn ang="0">
                    <a:pos x="657" y="234"/>
                  </a:cxn>
                  <a:cxn ang="0">
                    <a:pos x="636" y="234"/>
                  </a:cxn>
                  <a:cxn ang="0">
                    <a:pos x="636" y="256"/>
                  </a:cxn>
                  <a:cxn ang="0">
                    <a:pos x="0" y="256"/>
                  </a:cxn>
                  <a:cxn ang="0">
                    <a:pos x="636" y="256"/>
                  </a:cxn>
                  <a:cxn ang="0">
                    <a:pos x="636" y="234"/>
                  </a:cxn>
                  <a:cxn ang="0">
                    <a:pos x="0" y="234"/>
                  </a:cxn>
                  <a:cxn ang="0">
                    <a:pos x="0" y="256"/>
                  </a:cxn>
                  <a:cxn ang="0">
                    <a:pos x="742" y="0"/>
                  </a:cxn>
                  <a:cxn ang="0">
                    <a:pos x="742" y="149"/>
                  </a:cxn>
                  <a:cxn ang="0">
                    <a:pos x="657" y="234"/>
                  </a:cxn>
                  <a:cxn ang="0">
                    <a:pos x="657" y="85"/>
                  </a:cxn>
                  <a:cxn ang="0">
                    <a:pos x="721" y="21"/>
                  </a:cxn>
                  <a:cxn ang="0">
                    <a:pos x="742" y="0"/>
                  </a:cxn>
                </a:cxnLst>
                <a:rect l="0" t="0" r="r" b="b"/>
                <a:pathLst>
                  <a:path w="742" h="256">
                    <a:moveTo>
                      <a:pt x="636" y="256"/>
                    </a:moveTo>
                    <a:lnTo>
                      <a:pt x="699" y="192"/>
                    </a:lnTo>
                    <a:lnTo>
                      <a:pt x="657" y="234"/>
                    </a:lnTo>
                    <a:lnTo>
                      <a:pt x="636" y="234"/>
                    </a:lnTo>
                    <a:lnTo>
                      <a:pt x="636" y="256"/>
                    </a:lnTo>
                    <a:close/>
                    <a:moveTo>
                      <a:pt x="0" y="256"/>
                    </a:moveTo>
                    <a:lnTo>
                      <a:pt x="636" y="256"/>
                    </a:lnTo>
                    <a:lnTo>
                      <a:pt x="636" y="234"/>
                    </a:lnTo>
                    <a:lnTo>
                      <a:pt x="0" y="234"/>
                    </a:lnTo>
                    <a:lnTo>
                      <a:pt x="0" y="256"/>
                    </a:lnTo>
                    <a:close/>
                    <a:moveTo>
                      <a:pt x="742" y="0"/>
                    </a:moveTo>
                    <a:lnTo>
                      <a:pt x="742" y="149"/>
                    </a:lnTo>
                    <a:lnTo>
                      <a:pt x="657" y="234"/>
                    </a:lnTo>
                    <a:lnTo>
                      <a:pt x="657" y="85"/>
                    </a:lnTo>
                    <a:lnTo>
                      <a:pt x="721" y="21"/>
                    </a:lnTo>
                    <a:lnTo>
                      <a:pt x="742" y="0"/>
                    </a:lnTo>
                    <a:close/>
                  </a:path>
                </a:pathLst>
              </a:custGeom>
              <a:grpFill/>
              <a:ln w="9525">
                <a:noFill/>
                <a:round/>
                <a:headEnd/>
                <a:tailEnd/>
              </a:ln>
            </p:spPr>
            <p:txBody>
              <a:bodyPr/>
              <a:lstStyle/>
              <a:p>
                <a:endParaRPr lang="en-US"/>
              </a:p>
            </p:txBody>
          </p:sp>
          <p:sp>
            <p:nvSpPr>
              <p:cNvPr id="269326" name="Freeform 14"/>
              <p:cNvSpPr>
                <a:spLocks/>
              </p:cNvSpPr>
              <p:nvPr/>
            </p:nvSpPr>
            <p:spPr bwMode="auto">
              <a:xfrm>
                <a:off x="1723" y="1675"/>
                <a:ext cx="382" cy="43"/>
              </a:xfrm>
              <a:custGeom>
                <a:avLst/>
                <a:gdLst/>
                <a:ahLst/>
                <a:cxnLst>
                  <a:cxn ang="0">
                    <a:pos x="0" y="85"/>
                  </a:cxn>
                  <a:cxn ang="0">
                    <a:pos x="85" y="0"/>
                  </a:cxn>
                  <a:cxn ang="0">
                    <a:pos x="764" y="0"/>
                  </a:cxn>
                  <a:cxn ang="0">
                    <a:pos x="679" y="85"/>
                  </a:cxn>
                  <a:cxn ang="0">
                    <a:pos x="0" y="85"/>
                  </a:cxn>
                </a:cxnLst>
                <a:rect l="0" t="0" r="r" b="b"/>
                <a:pathLst>
                  <a:path w="764" h="85">
                    <a:moveTo>
                      <a:pt x="0" y="85"/>
                    </a:moveTo>
                    <a:lnTo>
                      <a:pt x="85" y="0"/>
                    </a:lnTo>
                    <a:lnTo>
                      <a:pt x="764" y="0"/>
                    </a:lnTo>
                    <a:lnTo>
                      <a:pt x="679" y="85"/>
                    </a:lnTo>
                    <a:lnTo>
                      <a:pt x="0" y="85"/>
                    </a:lnTo>
                    <a:close/>
                  </a:path>
                </a:pathLst>
              </a:custGeom>
              <a:grpFill/>
              <a:ln w="9525">
                <a:noFill/>
                <a:round/>
                <a:headEnd/>
                <a:tailEnd/>
              </a:ln>
            </p:spPr>
            <p:txBody>
              <a:bodyPr/>
              <a:lstStyle/>
              <a:p>
                <a:endParaRPr lang="en-US"/>
              </a:p>
            </p:txBody>
          </p:sp>
          <p:sp>
            <p:nvSpPr>
              <p:cNvPr id="269327" name="Rectangle 15"/>
              <p:cNvSpPr>
                <a:spLocks noChangeArrowheads="1"/>
              </p:cNvSpPr>
              <p:nvPr/>
            </p:nvSpPr>
            <p:spPr bwMode="auto">
              <a:xfrm>
                <a:off x="1723" y="1718"/>
                <a:ext cx="339" cy="75"/>
              </a:xfrm>
              <a:prstGeom prst="rect">
                <a:avLst/>
              </a:prstGeom>
              <a:grpFill/>
              <a:ln w="1588">
                <a:solidFill>
                  <a:srgbClr val="000000"/>
                </a:solidFill>
                <a:miter lim="800000"/>
                <a:headEnd/>
                <a:tailEnd/>
              </a:ln>
            </p:spPr>
            <p:txBody>
              <a:bodyPr/>
              <a:lstStyle/>
              <a:p>
                <a:endParaRPr lang="en-US"/>
              </a:p>
            </p:txBody>
          </p:sp>
          <p:sp>
            <p:nvSpPr>
              <p:cNvPr id="269328" name="Rectangle 16"/>
              <p:cNvSpPr>
                <a:spLocks noChangeArrowheads="1"/>
              </p:cNvSpPr>
              <p:nvPr/>
            </p:nvSpPr>
            <p:spPr bwMode="auto">
              <a:xfrm>
                <a:off x="1728" y="1761"/>
                <a:ext cx="329" cy="26"/>
              </a:xfrm>
              <a:prstGeom prst="rect">
                <a:avLst/>
              </a:prstGeom>
              <a:grpFill/>
              <a:ln w="9525">
                <a:noFill/>
                <a:miter lim="800000"/>
                <a:headEnd/>
                <a:tailEnd/>
              </a:ln>
            </p:spPr>
            <p:txBody>
              <a:bodyPr/>
              <a:lstStyle/>
              <a:p>
                <a:endParaRPr lang="en-US"/>
              </a:p>
            </p:txBody>
          </p:sp>
          <p:sp>
            <p:nvSpPr>
              <p:cNvPr id="269329" name="Freeform 17"/>
              <p:cNvSpPr>
                <a:spLocks/>
              </p:cNvSpPr>
              <p:nvPr/>
            </p:nvSpPr>
            <p:spPr bwMode="auto">
              <a:xfrm>
                <a:off x="1745" y="1744"/>
                <a:ext cx="7" cy="7"/>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30" name="Freeform 18"/>
              <p:cNvSpPr>
                <a:spLocks/>
              </p:cNvSpPr>
              <p:nvPr/>
            </p:nvSpPr>
            <p:spPr bwMode="auto">
              <a:xfrm>
                <a:off x="1745"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31" name="Freeform 19"/>
              <p:cNvSpPr>
                <a:spLocks/>
              </p:cNvSpPr>
              <p:nvPr/>
            </p:nvSpPr>
            <p:spPr bwMode="auto">
              <a:xfrm>
                <a:off x="1745"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32" name="Freeform 20"/>
              <p:cNvSpPr>
                <a:spLocks/>
              </p:cNvSpPr>
              <p:nvPr/>
            </p:nvSpPr>
            <p:spPr bwMode="auto">
              <a:xfrm>
                <a:off x="1745"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33" name="Freeform 21"/>
              <p:cNvSpPr>
                <a:spLocks/>
              </p:cNvSpPr>
              <p:nvPr/>
            </p:nvSpPr>
            <p:spPr bwMode="auto">
              <a:xfrm>
                <a:off x="1745"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34" name="Freeform 22"/>
              <p:cNvSpPr>
                <a:spLocks/>
              </p:cNvSpPr>
              <p:nvPr/>
            </p:nvSpPr>
            <p:spPr bwMode="auto">
              <a:xfrm>
                <a:off x="1745" y="1744"/>
                <a:ext cx="3"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335" name="Freeform 23"/>
              <p:cNvSpPr>
                <a:spLocks/>
              </p:cNvSpPr>
              <p:nvPr/>
            </p:nvSpPr>
            <p:spPr bwMode="auto">
              <a:xfrm>
                <a:off x="1745"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69336" name="Freeform 24"/>
              <p:cNvSpPr>
                <a:spLocks/>
              </p:cNvSpPr>
              <p:nvPr/>
            </p:nvSpPr>
            <p:spPr bwMode="auto">
              <a:xfrm>
                <a:off x="1745" y="1744"/>
                <a:ext cx="2" cy="3"/>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337" name="Freeform 25"/>
              <p:cNvSpPr>
                <a:spLocks/>
              </p:cNvSpPr>
              <p:nvPr/>
            </p:nvSpPr>
            <p:spPr bwMode="auto">
              <a:xfrm>
                <a:off x="1745" y="1744"/>
                <a:ext cx="2" cy="3"/>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69338" name="Freeform 26"/>
              <p:cNvSpPr>
                <a:spLocks/>
              </p:cNvSpPr>
              <p:nvPr/>
            </p:nvSpPr>
            <p:spPr bwMode="auto">
              <a:xfrm>
                <a:off x="1745" y="1744"/>
                <a:ext cx="1" cy="2"/>
              </a:xfrm>
              <a:custGeom>
                <a:avLst/>
                <a:gdLst/>
                <a:ahLst/>
                <a:cxnLst>
                  <a:cxn ang="0">
                    <a:pos x="0" y="3"/>
                  </a:cxn>
                  <a:cxn ang="0">
                    <a:pos x="4" y="3"/>
                  </a:cxn>
                  <a:cxn ang="0">
                    <a:pos x="4" y="0"/>
                  </a:cxn>
                  <a:cxn ang="0">
                    <a:pos x="2" y="0"/>
                  </a:cxn>
                  <a:cxn ang="0">
                    <a:pos x="2" y="2"/>
                  </a:cxn>
                  <a:cxn ang="0">
                    <a:pos x="0" y="2"/>
                  </a:cxn>
                  <a:cxn ang="0">
                    <a:pos x="0" y="3"/>
                  </a:cxn>
                </a:cxnLst>
                <a:rect l="0" t="0" r="r" b="b"/>
                <a:pathLst>
                  <a:path w="4" h="3">
                    <a:moveTo>
                      <a:pt x="0" y="3"/>
                    </a:moveTo>
                    <a:lnTo>
                      <a:pt x="4" y="3"/>
                    </a:lnTo>
                    <a:lnTo>
                      <a:pt x="4"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339" name="Freeform 27"/>
              <p:cNvSpPr>
                <a:spLocks/>
              </p:cNvSpPr>
              <p:nvPr/>
            </p:nvSpPr>
            <p:spPr bwMode="auto">
              <a:xfrm>
                <a:off x="1745"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340" name="Freeform 28"/>
              <p:cNvSpPr>
                <a:spLocks/>
              </p:cNvSpPr>
              <p:nvPr/>
            </p:nvSpPr>
            <p:spPr bwMode="auto">
              <a:xfrm>
                <a:off x="1744"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341" name="Freeform 29"/>
              <p:cNvSpPr>
                <a:spLocks/>
              </p:cNvSpPr>
              <p:nvPr/>
            </p:nvSpPr>
            <p:spPr bwMode="auto">
              <a:xfrm>
                <a:off x="1744"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342" name="Freeform 30"/>
              <p:cNvSpPr>
                <a:spLocks/>
              </p:cNvSpPr>
              <p:nvPr/>
            </p:nvSpPr>
            <p:spPr bwMode="auto">
              <a:xfrm>
                <a:off x="1745" y="1732"/>
                <a:ext cx="7" cy="6"/>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43" name="Freeform 31"/>
              <p:cNvSpPr>
                <a:spLocks/>
              </p:cNvSpPr>
              <p:nvPr/>
            </p:nvSpPr>
            <p:spPr bwMode="auto">
              <a:xfrm>
                <a:off x="1745"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44" name="Freeform 32"/>
              <p:cNvSpPr>
                <a:spLocks/>
              </p:cNvSpPr>
              <p:nvPr/>
            </p:nvSpPr>
            <p:spPr bwMode="auto">
              <a:xfrm>
                <a:off x="1745"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45" name="Freeform 33"/>
              <p:cNvSpPr>
                <a:spLocks/>
              </p:cNvSpPr>
              <p:nvPr/>
            </p:nvSpPr>
            <p:spPr bwMode="auto">
              <a:xfrm>
                <a:off x="1745"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46" name="Freeform 34"/>
              <p:cNvSpPr>
                <a:spLocks/>
              </p:cNvSpPr>
              <p:nvPr/>
            </p:nvSpPr>
            <p:spPr bwMode="auto">
              <a:xfrm>
                <a:off x="1745"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47" name="Freeform 35"/>
              <p:cNvSpPr>
                <a:spLocks/>
              </p:cNvSpPr>
              <p:nvPr/>
            </p:nvSpPr>
            <p:spPr bwMode="auto">
              <a:xfrm>
                <a:off x="1745" y="1732"/>
                <a:ext cx="3"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348" name="Freeform 36"/>
              <p:cNvSpPr>
                <a:spLocks/>
              </p:cNvSpPr>
              <p:nvPr/>
            </p:nvSpPr>
            <p:spPr bwMode="auto">
              <a:xfrm>
                <a:off x="1745"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349" name="Freeform 37"/>
              <p:cNvSpPr>
                <a:spLocks/>
              </p:cNvSpPr>
              <p:nvPr/>
            </p:nvSpPr>
            <p:spPr bwMode="auto">
              <a:xfrm>
                <a:off x="1745"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350" name="Freeform 38"/>
              <p:cNvSpPr>
                <a:spLocks/>
              </p:cNvSpPr>
              <p:nvPr/>
            </p:nvSpPr>
            <p:spPr bwMode="auto">
              <a:xfrm>
                <a:off x="1745"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69351" name="Freeform 39"/>
              <p:cNvSpPr>
                <a:spLocks/>
              </p:cNvSpPr>
              <p:nvPr/>
            </p:nvSpPr>
            <p:spPr bwMode="auto">
              <a:xfrm>
                <a:off x="1745" y="1732"/>
                <a:ext cx="1" cy="1"/>
              </a:xfrm>
              <a:custGeom>
                <a:avLst/>
                <a:gdLst/>
                <a:ahLst/>
                <a:cxnLst>
                  <a:cxn ang="0">
                    <a:pos x="0" y="3"/>
                  </a:cxn>
                  <a:cxn ang="0">
                    <a:pos x="4" y="3"/>
                  </a:cxn>
                  <a:cxn ang="0">
                    <a:pos x="4" y="0"/>
                  </a:cxn>
                  <a:cxn ang="0">
                    <a:pos x="2" y="0"/>
                  </a:cxn>
                  <a:cxn ang="0">
                    <a:pos x="2" y="2"/>
                  </a:cxn>
                  <a:cxn ang="0">
                    <a:pos x="0" y="2"/>
                  </a:cxn>
                  <a:cxn ang="0">
                    <a:pos x="0" y="3"/>
                  </a:cxn>
                </a:cxnLst>
                <a:rect l="0" t="0" r="r" b="b"/>
                <a:pathLst>
                  <a:path w="4" h="3">
                    <a:moveTo>
                      <a:pt x="0" y="3"/>
                    </a:moveTo>
                    <a:lnTo>
                      <a:pt x="4" y="3"/>
                    </a:lnTo>
                    <a:lnTo>
                      <a:pt x="4"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352" name="Freeform 40"/>
              <p:cNvSpPr>
                <a:spLocks/>
              </p:cNvSpPr>
              <p:nvPr/>
            </p:nvSpPr>
            <p:spPr bwMode="auto">
              <a:xfrm>
                <a:off x="1745"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353" name="Freeform 41"/>
              <p:cNvSpPr>
                <a:spLocks/>
              </p:cNvSpPr>
              <p:nvPr/>
            </p:nvSpPr>
            <p:spPr bwMode="auto">
              <a:xfrm>
                <a:off x="1744"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354" name="Freeform 42"/>
              <p:cNvSpPr>
                <a:spLocks/>
              </p:cNvSpPr>
              <p:nvPr/>
            </p:nvSpPr>
            <p:spPr bwMode="auto">
              <a:xfrm>
                <a:off x="1744"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355" name="Freeform 43"/>
              <p:cNvSpPr>
                <a:spLocks/>
              </p:cNvSpPr>
              <p:nvPr/>
            </p:nvSpPr>
            <p:spPr bwMode="auto">
              <a:xfrm>
                <a:off x="1980"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56" name="Freeform 44"/>
              <p:cNvSpPr>
                <a:spLocks/>
              </p:cNvSpPr>
              <p:nvPr/>
            </p:nvSpPr>
            <p:spPr bwMode="auto">
              <a:xfrm>
                <a:off x="1980"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57" name="Freeform 45"/>
              <p:cNvSpPr>
                <a:spLocks/>
              </p:cNvSpPr>
              <p:nvPr/>
            </p:nvSpPr>
            <p:spPr bwMode="auto">
              <a:xfrm>
                <a:off x="1980"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58" name="Freeform 46"/>
              <p:cNvSpPr>
                <a:spLocks/>
              </p:cNvSpPr>
              <p:nvPr/>
            </p:nvSpPr>
            <p:spPr bwMode="auto">
              <a:xfrm>
                <a:off x="1980"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59" name="Freeform 47"/>
              <p:cNvSpPr>
                <a:spLocks/>
              </p:cNvSpPr>
              <p:nvPr/>
            </p:nvSpPr>
            <p:spPr bwMode="auto">
              <a:xfrm>
                <a:off x="1980"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60" name="Freeform 48"/>
              <p:cNvSpPr>
                <a:spLocks/>
              </p:cNvSpPr>
              <p:nvPr/>
            </p:nvSpPr>
            <p:spPr bwMode="auto">
              <a:xfrm>
                <a:off x="1980"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361" name="Freeform 49"/>
              <p:cNvSpPr>
                <a:spLocks/>
              </p:cNvSpPr>
              <p:nvPr/>
            </p:nvSpPr>
            <p:spPr bwMode="auto">
              <a:xfrm>
                <a:off x="1980"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69362" name="Freeform 50"/>
              <p:cNvSpPr>
                <a:spLocks/>
              </p:cNvSpPr>
              <p:nvPr/>
            </p:nvSpPr>
            <p:spPr bwMode="auto">
              <a:xfrm>
                <a:off x="1980" y="1744"/>
                <a:ext cx="3" cy="3"/>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363" name="Freeform 51"/>
              <p:cNvSpPr>
                <a:spLocks/>
              </p:cNvSpPr>
              <p:nvPr/>
            </p:nvSpPr>
            <p:spPr bwMode="auto">
              <a:xfrm>
                <a:off x="1980" y="1744"/>
                <a:ext cx="2" cy="3"/>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364" name="Freeform 52"/>
              <p:cNvSpPr>
                <a:spLocks/>
              </p:cNvSpPr>
              <p:nvPr/>
            </p:nvSpPr>
            <p:spPr bwMode="auto">
              <a:xfrm>
                <a:off x="1980"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365" name="Freeform 53"/>
              <p:cNvSpPr>
                <a:spLocks/>
              </p:cNvSpPr>
              <p:nvPr/>
            </p:nvSpPr>
            <p:spPr bwMode="auto">
              <a:xfrm>
                <a:off x="1980"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366" name="Freeform 54"/>
              <p:cNvSpPr>
                <a:spLocks/>
              </p:cNvSpPr>
              <p:nvPr/>
            </p:nvSpPr>
            <p:spPr bwMode="auto">
              <a:xfrm>
                <a:off x="1980" y="1744"/>
                <a:ext cx="1" cy="1"/>
              </a:xfrm>
              <a:custGeom>
                <a:avLst/>
                <a:gdLst/>
                <a:ahLst/>
                <a:cxnLst>
                  <a:cxn ang="0">
                    <a:pos x="0" y="1"/>
                  </a:cxn>
                  <a:cxn ang="0">
                    <a:pos x="1" y="1"/>
                  </a:cxn>
                  <a:cxn ang="0">
                    <a:pos x="1" y="0"/>
                  </a:cxn>
                  <a:cxn ang="0">
                    <a:pos x="0" y="0"/>
                  </a:cxn>
                  <a:cxn ang="0">
                    <a:pos x="0" y="0"/>
                  </a:cxn>
                  <a:cxn ang="0">
                    <a:pos x="0" y="0"/>
                  </a:cxn>
                  <a:cxn ang="0">
                    <a:pos x="0" y="1"/>
                  </a:cxn>
                </a:cxnLst>
                <a:rect l="0" t="0" r="r" b="b"/>
                <a:pathLst>
                  <a:path w="1" h="1">
                    <a:moveTo>
                      <a:pt x="0" y="1"/>
                    </a:moveTo>
                    <a:lnTo>
                      <a:pt x="1" y="1"/>
                    </a:lnTo>
                    <a:lnTo>
                      <a:pt x="1" y="0"/>
                    </a:lnTo>
                    <a:lnTo>
                      <a:pt x="0" y="0"/>
                    </a:lnTo>
                    <a:lnTo>
                      <a:pt x="0" y="0"/>
                    </a:lnTo>
                    <a:lnTo>
                      <a:pt x="0" y="0"/>
                    </a:lnTo>
                    <a:lnTo>
                      <a:pt x="0" y="1"/>
                    </a:lnTo>
                    <a:close/>
                  </a:path>
                </a:pathLst>
              </a:custGeom>
              <a:grpFill/>
              <a:ln w="9525">
                <a:noFill/>
                <a:round/>
                <a:headEnd/>
                <a:tailEnd/>
              </a:ln>
            </p:spPr>
            <p:txBody>
              <a:bodyPr/>
              <a:lstStyle/>
              <a:p>
                <a:endParaRPr lang="en-US"/>
              </a:p>
            </p:txBody>
          </p:sp>
          <p:sp>
            <p:nvSpPr>
              <p:cNvPr id="269367" name="Freeform 55"/>
              <p:cNvSpPr>
                <a:spLocks/>
              </p:cNvSpPr>
              <p:nvPr/>
            </p:nvSpPr>
            <p:spPr bwMode="auto">
              <a:xfrm>
                <a:off x="1980"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368" name="Freeform 56"/>
              <p:cNvSpPr>
                <a:spLocks/>
              </p:cNvSpPr>
              <p:nvPr/>
            </p:nvSpPr>
            <p:spPr bwMode="auto">
              <a:xfrm>
                <a:off x="1980"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69" name="Freeform 57"/>
              <p:cNvSpPr>
                <a:spLocks/>
              </p:cNvSpPr>
              <p:nvPr/>
            </p:nvSpPr>
            <p:spPr bwMode="auto">
              <a:xfrm>
                <a:off x="1980"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70" name="Freeform 58"/>
              <p:cNvSpPr>
                <a:spLocks/>
              </p:cNvSpPr>
              <p:nvPr/>
            </p:nvSpPr>
            <p:spPr bwMode="auto">
              <a:xfrm>
                <a:off x="1980"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71" name="Freeform 59"/>
              <p:cNvSpPr>
                <a:spLocks/>
              </p:cNvSpPr>
              <p:nvPr/>
            </p:nvSpPr>
            <p:spPr bwMode="auto">
              <a:xfrm>
                <a:off x="1980"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72" name="Freeform 60"/>
              <p:cNvSpPr>
                <a:spLocks/>
              </p:cNvSpPr>
              <p:nvPr/>
            </p:nvSpPr>
            <p:spPr bwMode="auto">
              <a:xfrm>
                <a:off x="1980"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73" name="Freeform 61"/>
              <p:cNvSpPr>
                <a:spLocks/>
              </p:cNvSpPr>
              <p:nvPr/>
            </p:nvSpPr>
            <p:spPr bwMode="auto">
              <a:xfrm>
                <a:off x="1980"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374" name="Freeform 62"/>
              <p:cNvSpPr>
                <a:spLocks/>
              </p:cNvSpPr>
              <p:nvPr/>
            </p:nvSpPr>
            <p:spPr bwMode="auto">
              <a:xfrm>
                <a:off x="1980"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375" name="Freeform 63"/>
              <p:cNvSpPr>
                <a:spLocks/>
              </p:cNvSpPr>
              <p:nvPr/>
            </p:nvSpPr>
            <p:spPr bwMode="auto">
              <a:xfrm>
                <a:off x="1980" y="1732"/>
                <a:ext cx="3"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376" name="Freeform 64"/>
              <p:cNvSpPr>
                <a:spLocks/>
              </p:cNvSpPr>
              <p:nvPr/>
            </p:nvSpPr>
            <p:spPr bwMode="auto">
              <a:xfrm>
                <a:off x="1980" y="1732"/>
                <a:ext cx="2" cy="2"/>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377" name="Freeform 65"/>
              <p:cNvSpPr>
                <a:spLocks/>
              </p:cNvSpPr>
              <p:nvPr/>
            </p:nvSpPr>
            <p:spPr bwMode="auto">
              <a:xfrm>
                <a:off x="1980"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378" name="Freeform 66"/>
              <p:cNvSpPr>
                <a:spLocks/>
              </p:cNvSpPr>
              <p:nvPr/>
            </p:nvSpPr>
            <p:spPr bwMode="auto">
              <a:xfrm>
                <a:off x="1980"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379" name="Freeform 67"/>
              <p:cNvSpPr>
                <a:spLocks/>
              </p:cNvSpPr>
              <p:nvPr/>
            </p:nvSpPr>
            <p:spPr bwMode="auto">
              <a:xfrm>
                <a:off x="1980"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380" name="Freeform 68"/>
              <p:cNvSpPr>
                <a:spLocks/>
              </p:cNvSpPr>
              <p:nvPr/>
            </p:nvSpPr>
            <p:spPr bwMode="auto">
              <a:xfrm>
                <a:off x="1980"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381" name="Freeform 69"/>
              <p:cNvSpPr>
                <a:spLocks/>
              </p:cNvSpPr>
              <p:nvPr/>
            </p:nvSpPr>
            <p:spPr bwMode="auto">
              <a:xfrm>
                <a:off x="1954"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82" name="Freeform 70"/>
              <p:cNvSpPr>
                <a:spLocks/>
              </p:cNvSpPr>
              <p:nvPr/>
            </p:nvSpPr>
            <p:spPr bwMode="auto">
              <a:xfrm>
                <a:off x="1954"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83" name="Freeform 71"/>
              <p:cNvSpPr>
                <a:spLocks/>
              </p:cNvSpPr>
              <p:nvPr/>
            </p:nvSpPr>
            <p:spPr bwMode="auto">
              <a:xfrm>
                <a:off x="1954"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84" name="Freeform 72"/>
              <p:cNvSpPr>
                <a:spLocks/>
              </p:cNvSpPr>
              <p:nvPr/>
            </p:nvSpPr>
            <p:spPr bwMode="auto">
              <a:xfrm>
                <a:off x="1954"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85" name="Freeform 73"/>
              <p:cNvSpPr>
                <a:spLocks/>
              </p:cNvSpPr>
              <p:nvPr/>
            </p:nvSpPr>
            <p:spPr bwMode="auto">
              <a:xfrm>
                <a:off x="1954"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86" name="Freeform 74"/>
              <p:cNvSpPr>
                <a:spLocks/>
              </p:cNvSpPr>
              <p:nvPr/>
            </p:nvSpPr>
            <p:spPr bwMode="auto">
              <a:xfrm>
                <a:off x="1954"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387" name="Freeform 75"/>
              <p:cNvSpPr>
                <a:spLocks/>
              </p:cNvSpPr>
              <p:nvPr/>
            </p:nvSpPr>
            <p:spPr bwMode="auto">
              <a:xfrm>
                <a:off x="1954"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69388" name="Freeform 76"/>
              <p:cNvSpPr>
                <a:spLocks/>
              </p:cNvSpPr>
              <p:nvPr/>
            </p:nvSpPr>
            <p:spPr bwMode="auto">
              <a:xfrm>
                <a:off x="1953" y="1744"/>
                <a:ext cx="3" cy="3"/>
              </a:xfrm>
              <a:custGeom>
                <a:avLst/>
                <a:gdLst/>
                <a:ahLst/>
                <a:cxnLst>
                  <a:cxn ang="0">
                    <a:pos x="1" y="6"/>
                  </a:cxn>
                  <a:cxn ang="0">
                    <a:pos x="7" y="6"/>
                  </a:cxn>
                  <a:cxn ang="0">
                    <a:pos x="7" y="1"/>
                  </a:cxn>
                  <a:cxn ang="0">
                    <a:pos x="6" y="0"/>
                  </a:cxn>
                  <a:cxn ang="0">
                    <a:pos x="6" y="5"/>
                  </a:cxn>
                  <a:cxn ang="0">
                    <a:pos x="0" y="5"/>
                  </a:cxn>
                  <a:cxn ang="0">
                    <a:pos x="1" y="6"/>
                  </a:cxn>
                </a:cxnLst>
                <a:rect l="0" t="0" r="r" b="b"/>
                <a:pathLst>
                  <a:path w="7" h="6">
                    <a:moveTo>
                      <a:pt x="1" y="6"/>
                    </a:moveTo>
                    <a:lnTo>
                      <a:pt x="7" y="6"/>
                    </a:lnTo>
                    <a:lnTo>
                      <a:pt x="7" y="1"/>
                    </a:lnTo>
                    <a:lnTo>
                      <a:pt x="6" y="0"/>
                    </a:lnTo>
                    <a:lnTo>
                      <a:pt x="6" y="5"/>
                    </a:lnTo>
                    <a:lnTo>
                      <a:pt x="0" y="5"/>
                    </a:lnTo>
                    <a:lnTo>
                      <a:pt x="1" y="6"/>
                    </a:lnTo>
                    <a:close/>
                  </a:path>
                </a:pathLst>
              </a:custGeom>
              <a:grpFill/>
              <a:ln w="9525">
                <a:noFill/>
                <a:round/>
                <a:headEnd/>
                <a:tailEnd/>
              </a:ln>
            </p:spPr>
            <p:txBody>
              <a:bodyPr/>
              <a:lstStyle/>
              <a:p>
                <a:endParaRPr lang="en-US"/>
              </a:p>
            </p:txBody>
          </p:sp>
          <p:sp>
            <p:nvSpPr>
              <p:cNvPr id="269389" name="Freeform 77"/>
              <p:cNvSpPr>
                <a:spLocks/>
              </p:cNvSpPr>
              <p:nvPr/>
            </p:nvSpPr>
            <p:spPr bwMode="auto">
              <a:xfrm>
                <a:off x="1953" y="1744"/>
                <a:ext cx="3" cy="3"/>
              </a:xfrm>
              <a:custGeom>
                <a:avLst/>
                <a:gdLst/>
                <a:ahLst/>
                <a:cxnLst>
                  <a:cxn ang="0">
                    <a:pos x="0" y="5"/>
                  </a:cxn>
                  <a:cxn ang="0">
                    <a:pos x="6" y="5"/>
                  </a:cxn>
                  <a:cxn ang="0">
                    <a:pos x="6" y="0"/>
                  </a:cxn>
                  <a:cxn ang="0">
                    <a:pos x="5" y="1"/>
                  </a:cxn>
                  <a:cxn ang="0">
                    <a:pos x="5" y="4"/>
                  </a:cxn>
                  <a:cxn ang="0">
                    <a:pos x="1" y="4"/>
                  </a:cxn>
                  <a:cxn ang="0">
                    <a:pos x="0" y="5"/>
                  </a:cxn>
                </a:cxnLst>
                <a:rect l="0" t="0" r="r" b="b"/>
                <a:pathLst>
                  <a:path w="6" h="5">
                    <a:moveTo>
                      <a:pt x="0" y="5"/>
                    </a:moveTo>
                    <a:lnTo>
                      <a:pt x="6" y="5"/>
                    </a:lnTo>
                    <a:lnTo>
                      <a:pt x="6" y="0"/>
                    </a:lnTo>
                    <a:lnTo>
                      <a:pt x="5" y="1"/>
                    </a:lnTo>
                    <a:lnTo>
                      <a:pt x="5" y="4"/>
                    </a:lnTo>
                    <a:lnTo>
                      <a:pt x="1" y="4"/>
                    </a:lnTo>
                    <a:lnTo>
                      <a:pt x="0" y="5"/>
                    </a:lnTo>
                    <a:close/>
                  </a:path>
                </a:pathLst>
              </a:custGeom>
              <a:grpFill/>
              <a:ln w="9525">
                <a:noFill/>
                <a:round/>
                <a:headEnd/>
                <a:tailEnd/>
              </a:ln>
            </p:spPr>
            <p:txBody>
              <a:bodyPr/>
              <a:lstStyle/>
              <a:p>
                <a:endParaRPr lang="en-US"/>
              </a:p>
            </p:txBody>
          </p:sp>
          <p:sp>
            <p:nvSpPr>
              <p:cNvPr id="269390" name="Freeform 78"/>
              <p:cNvSpPr>
                <a:spLocks/>
              </p:cNvSpPr>
              <p:nvPr/>
            </p:nvSpPr>
            <p:spPr bwMode="auto">
              <a:xfrm>
                <a:off x="1954" y="1744"/>
                <a:ext cx="1"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69391" name="Freeform 79"/>
              <p:cNvSpPr>
                <a:spLocks/>
              </p:cNvSpPr>
              <p:nvPr/>
            </p:nvSpPr>
            <p:spPr bwMode="auto">
              <a:xfrm>
                <a:off x="1953" y="1744"/>
                <a:ext cx="2" cy="2"/>
              </a:xfrm>
              <a:custGeom>
                <a:avLst/>
                <a:gdLst/>
                <a:ahLst/>
                <a:cxnLst>
                  <a:cxn ang="0">
                    <a:pos x="1" y="3"/>
                  </a:cxn>
                  <a:cxn ang="0">
                    <a:pos x="4" y="3"/>
                  </a:cxn>
                  <a:cxn ang="0">
                    <a:pos x="4" y="1"/>
                  </a:cxn>
                  <a:cxn ang="0">
                    <a:pos x="3" y="0"/>
                  </a:cxn>
                  <a:cxn ang="0">
                    <a:pos x="3" y="2"/>
                  </a:cxn>
                  <a:cxn ang="0">
                    <a:pos x="0" y="2"/>
                  </a:cxn>
                  <a:cxn ang="0">
                    <a:pos x="1" y="3"/>
                  </a:cxn>
                </a:cxnLst>
                <a:rect l="0" t="0" r="r" b="b"/>
                <a:pathLst>
                  <a:path w="4" h="3">
                    <a:moveTo>
                      <a:pt x="1" y="3"/>
                    </a:moveTo>
                    <a:lnTo>
                      <a:pt x="4" y="3"/>
                    </a:lnTo>
                    <a:lnTo>
                      <a:pt x="4" y="1"/>
                    </a:lnTo>
                    <a:lnTo>
                      <a:pt x="3" y="0"/>
                    </a:lnTo>
                    <a:lnTo>
                      <a:pt x="3" y="2"/>
                    </a:lnTo>
                    <a:lnTo>
                      <a:pt x="0" y="2"/>
                    </a:lnTo>
                    <a:lnTo>
                      <a:pt x="1" y="3"/>
                    </a:lnTo>
                    <a:close/>
                  </a:path>
                </a:pathLst>
              </a:custGeom>
              <a:grpFill/>
              <a:ln w="9525">
                <a:noFill/>
                <a:round/>
                <a:headEnd/>
                <a:tailEnd/>
              </a:ln>
            </p:spPr>
            <p:txBody>
              <a:bodyPr/>
              <a:lstStyle/>
              <a:p>
                <a:endParaRPr lang="en-US"/>
              </a:p>
            </p:txBody>
          </p:sp>
          <p:sp>
            <p:nvSpPr>
              <p:cNvPr id="269392" name="Freeform 80"/>
              <p:cNvSpPr>
                <a:spLocks/>
              </p:cNvSpPr>
              <p:nvPr/>
            </p:nvSpPr>
            <p:spPr bwMode="auto">
              <a:xfrm>
                <a:off x="1953" y="1744"/>
                <a:ext cx="1" cy="1"/>
              </a:xfrm>
              <a:custGeom>
                <a:avLst/>
                <a:gdLst/>
                <a:ahLst/>
                <a:cxnLst>
                  <a:cxn ang="0">
                    <a:pos x="0" y="2"/>
                  </a:cxn>
                  <a:cxn ang="0">
                    <a:pos x="3" y="2"/>
                  </a:cxn>
                  <a:cxn ang="0">
                    <a:pos x="3" y="0"/>
                  </a:cxn>
                  <a:cxn ang="0">
                    <a:pos x="1" y="1"/>
                  </a:cxn>
                  <a:cxn ang="0">
                    <a:pos x="1" y="1"/>
                  </a:cxn>
                  <a:cxn ang="0">
                    <a:pos x="1" y="1"/>
                  </a:cxn>
                  <a:cxn ang="0">
                    <a:pos x="0" y="2"/>
                  </a:cxn>
                </a:cxnLst>
                <a:rect l="0" t="0" r="r" b="b"/>
                <a:pathLst>
                  <a:path w="3" h="2">
                    <a:moveTo>
                      <a:pt x="0" y="2"/>
                    </a:moveTo>
                    <a:lnTo>
                      <a:pt x="3" y="2"/>
                    </a:lnTo>
                    <a:lnTo>
                      <a:pt x="3"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393" name="Freeform 81"/>
              <p:cNvSpPr>
                <a:spLocks/>
              </p:cNvSpPr>
              <p:nvPr/>
            </p:nvSpPr>
            <p:spPr bwMode="auto">
              <a:xfrm>
                <a:off x="1954"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394" name="Freeform 82"/>
              <p:cNvSpPr>
                <a:spLocks/>
              </p:cNvSpPr>
              <p:nvPr/>
            </p:nvSpPr>
            <p:spPr bwMode="auto">
              <a:xfrm>
                <a:off x="1954"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395" name="Freeform 83"/>
              <p:cNvSpPr>
                <a:spLocks/>
              </p:cNvSpPr>
              <p:nvPr/>
            </p:nvSpPr>
            <p:spPr bwMode="auto">
              <a:xfrm>
                <a:off x="1954"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396" name="Freeform 84"/>
              <p:cNvSpPr>
                <a:spLocks/>
              </p:cNvSpPr>
              <p:nvPr/>
            </p:nvSpPr>
            <p:spPr bwMode="auto">
              <a:xfrm>
                <a:off x="1954"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397" name="Freeform 85"/>
              <p:cNvSpPr>
                <a:spLocks/>
              </p:cNvSpPr>
              <p:nvPr/>
            </p:nvSpPr>
            <p:spPr bwMode="auto">
              <a:xfrm>
                <a:off x="1954"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398" name="Freeform 86"/>
              <p:cNvSpPr>
                <a:spLocks/>
              </p:cNvSpPr>
              <p:nvPr/>
            </p:nvSpPr>
            <p:spPr bwMode="auto">
              <a:xfrm>
                <a:off x="1954"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399" name="Freeform 87"/>
              <p:cNvSpPr>
                <a:spLocks/>
              </p:cNvSpPr>
              <p:nvPr/>
            </p:nvSpPr>
            <p:spPr bwMode="auto">
              <a:xfrm>
                <a:off x="1954"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400" name="Freeform 88"/>
              <p:cNvSpPr>
                <a:spLocks/>
              </p:cNvSpPr>
              <p:nvPr/>
            </p:nvSpPr>
            <p:spPr bwMode="auto">
              <a:xfrm>
                <a:off x="1954"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401" name="Freeform 89"/>
              <p:cNvSpPr>
                <a:spLocks/>
              </p:cNvSpPr>
              <p:nvPr/>
            </p:nvSpPr>
            <p:spPr bwMode="auto">
              <a:xfrm>
                <a:off x="1954"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402" name="Freeform 90"/>
              <p:cNvSpPr>
                <a:spLocks/>
              </p:cNvSpPr>
              <p:nvPr/>
            </p:nvSpPr>
            <p:spPr bwMode="auto">
              <a:xfrm>
                <a:off x="1954"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69403" name="Freeform 91"/>
              <p:cNvSpPr>
                <a:spLocks/>
              </p:cNvSpPr>
              <p:nvPr/>
            </p:nvSpPr>
            <p:spPr bwMode="auto">
              <a:xfrm>
                <a:off x="1953" y="1731"/>
                <a:ext cx="2" cy="2"/>
              </a:xfrm>
              <a:custGeom>
                <a:avLst/>
                <a:gdLst/>
                <a:ahLst/>
                <a:cxnLst>
                  <a:cxn ang="0">
                    <a:pos x="1" y="4"/>
                  </a:cxn>
                  <a:cxn ang="0">
                    <a:pos x="5" y="4"/>
                  </a:cxn>
                  <a:cxn ang="0">
                    <a:pos x="5" y="1"/>
                  </a:cxn>
                  <a:cxn ang="0">
                    <a:pos x="4" y="0"/>
                  </a:cxn>
                  <a:cxn ang="0">
                    <a:pos x="4" y="3"/>
                  </a:cxn>
                  <a:cxn ang="0">
                    <a:pos x="0" y="3"/>
                  </a:cxn>
                  <a:cxn ang="0">
                    <a:pos x="1" y="4"/>
                  </a:cxn>
                </a:cxnLst>
                <a:rect l="0" t="0" r="r" b="b"/>
                <a:pathLst>
                  <a:path w="5" h="4">
                    <a:moveTo>
                      <a:pt x="1" y="4"/>
                    </a:moveTo>
                    <a:lnTo>
                      <a:pt x="5" y="4"/>
                    </a:lnTo>
                    <a:lnTo>
                      <a:pt x="5" y="1"/>
                    </a:lnTo>
                    <a:lnTo>
                      <a:pt x="4" y="0"/>
                    </a:lnTo>
                    <a:lnTo>
                      <a:pt x="4" y="3"/>
                    </a:lnTo>
                    <a:lnTo>
                      <a:pt x="0" y="3"/>
                    </a:lnTo>
                    <a:lnTo>
                      <a:pt x="1" y="4"/>
                    </a:lnTo>
                    <a:close/>
                  </a:path>
                </a:pathLst>
              </a:custGeom>
              <a:grpFill/>
              <a:ln w="9525">
                <a:noFill/>
                <a:round/>
                <a:headEnd/>
                <a:tailEnd/>
              </a:ln>
            </p:spPr>
            <p:txBody>
              <a:bodyPr/>
              <a:lstStyle/>
              <a:p>
                <a:endParaRPr lang="en-US"/>
              </a:p>
            </p:txBody>
          </p:sp>
          <p:sp>
            <p:nvSpPr>
              <p:cNvPr id="269404" name="Freeform 92"/>
              <p:cNvSpPr>
                <a:spLocks/>
              </p:cNvSpPr>
              <p:nvPr/>
            </p:nvSpPr>
            <p:spPr bwMode="auto">
              <a:xfrm>
                <a:off x="1953" y="1731"/>
                <a:ext cx="2"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69405" name="Freeform 93"/>
              <p:cNvSpPr>
                <a:spLocks/>
              </p:cNvSpPr>
              <p:nvPr/>
            </p:nvSpPr>
            <p:spPr bwMode="auto">
              <a:xfrm>
                <a:off x="1953" y="1731"/>
                <a:ext cx="1" cy="1"/>
              </a:xfrm>
              <a:custGeom>
                <a:avLst/>
                <a:gdLst/>
                <a:ahLst/>
                <a:cxnLst>
                  <a:cxn ang="0">
                    <a:pos x="0" y="2"/>
                  </a:cxn>
                  <a:cxn ang="0">
                    <a:pos x="3" y="2"/>
                  </a:cxn>
                  <a:cxn ang="0">
                    <a:pos x="3" y="0"/>
                  </a:cxn>
                  <a:cxn ang="0">
                    <a:pos x="1" y="0"/>
                  </a:cxn>
                  <a:cxn ang="0">
                    <a:pos x="1" y="1"/>
                  </a:cxn>
                  <a:cxn ang="0">
                    <a:pos x="0" y="1"/>
                  </a:cxn>
                  <a:cxn ang="0">
                    <a:pos x="0" y="2"/>
                  </a:cxn>
                </a:cxnLst>
                <a:rect l="0" t="0" r="r" b="b"/>
                <a:pathLst>
                  <a:path w="3" h="2">
                    <a:moveTo>
                      <a:pt x="0" y="2"/>
                    </a:moveTo>
                    <a:lnTo>
                      <a:pt x="3" y="2"/>
                    </a:lnTo>
                    <a:lnTo>
                      <a:pt x="3"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406" name="Freeform 94"/>
              <p:cNvSpPr>
                <a:spLocks/>
              </p:cNvSpPr>
              <p:nvPr/>
            </p:nvSpPr>
            <p:spPr bwMode="auto">
              <a:xfrm>
                <a:off x="1953"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407" name="Freeform 95"/>
              <p:cNvSpPr>
                <a:spLocks/>
              </p:cNvSpPr>
              <p:nvPr/>
            </p:nvSpPr>
            <p:spPr bwMode="auto">
              <a:xfrm>
                <a:off x="1876"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08" name="Freeform 96"/>
              <p:cNvSpPr>
                <a:spLocks/>
              </p:cNvSpPr>
              <p:nvPr/>
            </p:nvSpPr>
            <p:spPr bwMode="auto">
              <a:xfrm>
                <a:off x="1876"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409" name="Freeform 97"/>
              <p:cNvSpPr>
                <a:spLocks/>
              </p:cNvSpPr>
              <p:nvPr/>
            </p:nvSpPr>
            <p:spPr bwMode="auto">
              <a:xfrm>
                <a:off x="1876"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410" name="Freeform 98"/>
              <p:cNvSpPr>
                <a:spLocks/>
              </p:cNvSpPr>
              <p:nvPr/>
            </p:nvSpPr>
            <p:spPr bwMode="auto">
              <a:xfrm>
                <a:off x="1876" y="1744"/>
                <a:ext cx="4"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411" name="Freeform 99"/>
              <p:cNvSpPr>
                <a:spLocks/>
              </p:cNvSpPr>
              <p:nvPr/>
            </p:nvSpPr>
            <p:spPr bwMode="auto">
              <a:xfrm>
                <a:off x="1876"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412" name="Freeform 100"/>
              <p:cNvSpPr>
                <a:spLocks/>
              </p:cNvSpPr>
              <p:nvPr/>
            </p:nvSpPr>
            <p:spPr bwMode="auto">
              <a:xfrm>
                <a:off x="1876" y="1744"/>
                <a:ext cx="3"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413" name="Freeform 101"/>
              <p:cNvSpPr>
                <a:spLocks/>
              </p:cNvSpPr>
              <p:nvPr/>
            </p:nvSpPr>
            <p:spPr bwMode="auto">
              <a:xfrm>
                <a:off x="1875" y="1744"/>
                <a:ext cx="4" cy="4"/>
              </a:xfrm>
              <a:custGeom>
                <a:avLst/>
                <a:gdLst/>
                <a:ahLst/>
                <a:cxnLst>
                  <a:cxn ang="0">
                    <a:pos x="1" y="7"/>
                  </a:cxn>
                  <a:cxn ang="0">
                    <a:pos x="8" y="7"/>
                  </a:cxn>
                  <a:cxn ang="0">
                    <a:pos x="8" y="1"/>
                  </a:cxn>
                  <a:cxn ang="0">
                    <a:pos x="7" y="0"/>
                  </a:cxn>
                  <a:cxn ang="0">
                    <a:pos x="7" y="6"/>
                  </a:cxn>
                  <a:cxn ang="0">
                    <a:pos x="0" y="6"/>
                  </a:cxn>
                  <a:cxn ang="0">
                    <a:pos x="1" y="7"/>
                  </a:cxn>
                </a:cxnLst>
                <a:rect l="0" t="0" r="r" b="b"/>
                <a:pathLst>
                  <a:path w="8" h="7">
                    <a:moveTo>
                      <a:pt x="1" y="7"/>
                    </a:moveTo>
                    <a:lnTo>
                      <a:pt x="8" y="7"/>
                    </a:lnTo>
                    <a:lnTo>
                      <a:pt x="8" y="1"/>
                    </a:lnTo>
                    <a:lnTo>
                      <a:pt x="7" y="0"/>
                    </a:lnTo>
                    <a:lnTo>
                      <a:pt x="7" y="6"/>
                    </a:lnTo>
                    <a:lnTo>
                      <a:pt x="0" y="6"/>
                    </a:lnTo>
                    <a:lnTo>
                      <a:pt x="1" y="7"/>
                    </a:lnTo>
                    <a:close/>
                  </a:path>
                </a:pathLst>
              </a:custGeom>
              <a:grpFill/>
              <a:ln w="9525">
                <a:noFill/>
                <a:round/>
                <a:headEnd/>
                <a:tailEnd/>
              </a:ln>
            </p:spPr>
            <p:txBody>
              <a:bodyPr/>
              <a:lstStyle/>
              <a:p>
                <a:endParaRPr lang="en-US"/>
              </a:p>
            </p:txBody>
          </p:sp>
          <p:sp>
            <p:nvSpPr>
              <p:cNvPr id="269414" name="Freeform 102"/>
              <p:cNvSpPr>
                <a:spLocks/>
              </p:cNvSpPr>
              <p:nvPr/>
            </p:nvSpPr>
            <p:spPr bwMode="auto">
              <a:xfrm>
                <a:off x="1875" y="1744"/>
                <a:ext cx="3" cy="3"/>
              </a:xfrm>
              <a:custGeom>
                <a:avLst/>
                <a:gdLst/>
                <a:ahLst/>
                <a:cxnLst>
                  <a:cxn ang="0">
                    <a:pos x="0" y="6"/>
                  </a:cxn>
                  <a:cxn ang="0">
                    <a:pos x="7" y="6"/>
                  </a:cxn>
                  <a:cxn ang="0">
                    <a:pos x="7" y="0"/>
                  </a:cxn>
                  <a:cxn ang="0">
                    <a:pos x="6" y="1"/>
                  </a:cxn>
                  <a:cxn ang="0">
                    <a:pos x="6" y="5"/>
                  </a:cxn>
                  <a:cxn ang="0">
                    <a:pos x="1" y="5"/>
                  </a:cxn>
                  <a:cxn ang="0">
                    <a:pos x="0" y="6"/>
                  </a:cxn>
                </a:cxnLst>
                <a:rect l="0" t="0" r="r" b="b"/>
                <a:pathLst>
                  <a:path w="7" h="6">
                    <a:moveTo>
                      <a:pt x="0" y="6"/>
                    </a:moveTo>
                    <a:lnTo>
                      <a:pt x="7" y="6"/>
                    </a:lnTo>
                    <a:lnTo>
                      <a:pt x="7" y="0"/>
                    </a:lnTo>
                    <a:lnTo>
                      <a:pt x="6" y="1"/>
                    </a:lnTo>
                    <a:lnTo>
                      <a:pt x="6" y="5"/>
                    </a:lnTo>
                    <a:lnTo>
                      <a:pt x="1" y="5"/>
                    </a:lnTo>
                    <a:lnTo>
                      <a:pt x="0" y="6"/>
                    </a:lnTo>
                    <a:close/>
                  </a:path>
                </a:pathLst>
              </a:custGeom>
              <a:grpFill/>
              <a:ln w="9525">
                <a:noFill/>
                <a:round/>
                <a:headEnd/>
                <a:tailEnd/>
              </a:ln>
            </p:spPr>
            <p:txBody>
              <a:bodyPr/>
              <a:lstStyle/>
              <a:p>
                <a:endParaRPr lang="en-US"/>
              </a:p>
            </p:txBody>
          </p:sp>
          <p:sp>
            <p:nvSpPr>
              <p:cNvPr id="269415" name="Freeform 103"/>
              <p:cNvSpPr>
                <a:spLocks/>
              </p:cNvSpPr>
              <p:nvPr/>
            </p:nvSpPr>
            <p:spPr bwMode="auto">
              <a:xfrm>
                <a:off x="1875" y="1744"/>
                <a:ext cx="3" cy="3"/>
              </a:xfrm>
              <a:custGeom>
                <a:avLst/>
                <a:gdLst/>
                <a:ahLst/>
                <a:cxnLst>
                  <a:cxn ang="0">
                    <a:pos x="1" y="5"/>
                  </a:cxn>
                  <a:cxn ang="0">
                    <a:pos x="6" y="5"/>
                  </a:cxn>
                  <a:cxn ang="0">
                    <a:pos x="6" y="1"/>
                  </a:cxn>
                  <a:cxn ang="0">
                    <a:pos x="4" y="0"/>
                  </a:cxn>
                  <a:cxn ang="0">
                    <a:pos x="4" y="4"/>
                  </a:cxn>
                  <a:cxn ang="0">
                    <a:pos x="0" y="4"/>
                  </a:cxn>
                  <a:cxn ang="0">
                    <a:pos x="1" y="5"/>
                  </a:cxn>
                </a:cxnLst>
                <a:rect l="0" t="0" r="r" b="b"/>
                <a:pathLst>
                  <a:path w="6" h="5">
                    <a:moveTo>
                      <a:pt x="1" y="5"/>
                    </a:moveTo>
                    <a:lnTo>
                      <a:pt x="6" y="5"/>
                    </a:lnTo>
                    <a:lnTo>
                      <a:pt x="6" y="1"/>
                    </a:lnTo>
                    <a:lnTo>
                      <a:pt x="4" y="0"/>
                    </a:lnTo>
                    <a:lnTo>
                      <a:pt x="4" y="4"/>
                    </a:lnTo>
                    <a:lnTo>
                      <a:pt x="0" y="4"/>
                    </a:lnTo>
                    <a:lnTo>
                      <a:pt x="1" y="5"/>
                    </a:lnTo>
                    <a:close/>
                  </a:path>
                </a:pathLst>
              </a:custGeom>
              <a:grpFill/>
              <a:ln w="9525">
                <a:noFill/>
                <a:round/>
                <a:headEnd/>
                <a:tailEnd/>
              </a:ln>
            </p:spPr>
            <p:txBody>
              <a:bodyPr/>
              <a:lstStyle/>
              <a:p>
                <a:endParaRPr lang="en-US"/>
              </a:p>
            </p:txBody>
          </p:sp>
          <p:sp>
            <p:nvSpPr>
              <p:cNvPr id="269416" name="Freeform 104"/>
              <p:cNvSpPr>
                <a:spLocks/>
              </p:cNvSpPr>
              <p:nvPr/>
            </p:nvSpPr>
            <p:spPr bwMode="auto">
              <a:xfrm>
                <a:off x="1875" y="1744"/>
                <a:ext cx="2"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69417" name="Freeform 105"/>
              <p:cNvSpPr>
                <a:spLocks/>
              </p:cNvSpPr>
              <p:nvPr/>
            </p:nvSpPr>
            <p:spPr bwMode="auto">
              <a:xfrm>
                <a:off x="1876"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418" name="Freeform 106"/>
              <p:cNvSpPr>
                <a:spLocks/>
              </p:cNvSpPr>
              <p:nvPr/>
            </p:nvSpPr>
            <p:spPr bwMode="auto">
              <a:xfrm>
                <a:off x="1875"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419" name="Freeform 107"/>
              <p:cNvSpPr>
                <a:spLocks/>
              </p:cNvSpPr>
              <p:nvPr/>
            </p:nvSpPr>
            <p:spPr bwMode="auto">
              <a:xfrm>
                <a:off x="1875"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420" name="Freeform 108"/>
              <p:cNvSpPr>
                <a:spLocks/>
              </p:cNvSpPr>
              <p:nvPr/>
            </p:nvSpPr>
            <p:spPr bwMode="auto">
              <a:xfrm>
                <a:off x="1876"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21" name="Freeform 109"/>
              <p:cNvSpPr>
                <a:spLocks/>
              </p:cNvSpPr>
              <p:nvPr/>
            </p:nvSpPr>
            <p:spPr bwMode="auto">
              <a:xfrm>
                <a:off x="1876"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422" name="Freeform 110"/>
              <p:cNvSpPr>
                <a:spLocks/>
              </p:cNvSpPr>
              <p:nvPr/>
            </p:nvSpPr>
            <p:spPr bwMode="auto">
              <a:xfrm>
                <a:off x="1876"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423" name="Freeform 111"/>
              <p:cNvSpPr>
                <a:spLocks/>
              </p:cNvSpPr>
              <p:nvPr/>
            </p:nvSpPr>
            <p:spPr bwMode="auto">
              <a:xfrm>
                <a:off x="1876" y="1732"/>
                <a:ext cx="4"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424" name="Freeform 112"/>
              <p:cNvSpPr>
                <a:spLocks/>
              </p:cNvSpPr>
              <p:nvPr/>
            </p:nvSpPr>
            <p:spPr bwMode="auto">
              <a:xfrm>
                <a:off x="1876"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425" name="Freeform 113"/>
              <p:cNvSpPr>
                <a:spLocks/>
              </p:cNvSpPr>
              <p:nvPr/>
            </p:nvSpPr>
            <p:spPr bwMode="auto">
              <a:xfrm>
                <a:off x="1876" y="1732"/>
                <a:ext cx="3"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426" name="Freeform 114"/>
              <p:cNvSpPr>
                <a:spLocks/>
              </p:cNvSpPr>
              <p:nvPr/>
            </p:nvSpPr>
            <p:spPr bwMode="auto">
              <a:xfrm>
                <a:off x="1876"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427" name="Freeform 115"/>
              <p:cNvSpPr>
                <a:spLocks/>
              </p:cNvSpPr>
              <p:nvPr/>
            </p:nvSpPr>
            <p:spPr bwMode="auto">
              <a:xfrm>
                <a:off x="1876"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428" name="Freeform 116"/>
              <p:cNvSpPr>
                <a:spLocks/>
              </p:cNvSpPr>
              <p:nvPr/>
            </p:nvSpPr>
            <p:spPr bwMode="auto">
              <a:xfrm>
                <a:off x="1876" y="1732"/>
                <a:ext cx="2" cy="2"/>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429" name="Freeform 117"/>
              <p:cNvSpPr>
                <a:spLocks/>
              </p:cNvSpPr>
              <p:nvPr/>
            </p:nvSpPr>
            <p:spPr bwMode="auto">
              <a:xfrm>
                <a:off x="1876" y="1732"/>
                <a:ext cx="1"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430" name="Freeform 118"/>
              <p:cNvSpPr>
                <a:spLocks/>
              </p:cNvSpPr>
              <p:nvPr/>
            </p:nvSpPr>
            <p:spPr bwMode="auto">
              <a:xfrm>
                <a:off x="1876"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431" name="Freeform 119"/>
              <p:cNvSpPr>
                <a:spLocks/>
              </p:cNvSpPr>
              <p:nvPr/>
            </p:nvSpPr>
            <p:spPr bwMode="auto">
              <a:xfrm>
                <a:off x="1875"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432" name="Freeform 120"/>
              <p:cNvSpPr>
                <a:spLocks/>
              </p:cNvSpPr>
              <p:nvPr/>
            </p:nvSpPr>
            <p:spPr bwMode="auto">
              <a:xfrm>
                <a:off x="1875"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433" name="Freeform 121"/>
              <p:cNvSpPr>
                <a:spLocks/>
              </p:cNvSpPr>
              <p:nvPr/>
            </p:nvSpPr>
            <p:spPr bwMode="auto">
              <a:xfrm>
                <a:off x="1849"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34" name="Freeform 122"/>
              <p:cNvSpPr>
                <a:spLocks/>
              </p:cNvSpPr>
              <p:nvPr/>
            </p:nvSpPr>
            <p:spPr bwMode="auto">
              <a:xfrm>
                <a:off x="1849"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435" name="Freeform 123"/>
              <p:cNvSpPr>
                <a:spLocks/>
              </p:cNvSpPr>
              <p:nvPr/>
            </p:nvSpPr>
            <p:spPr bwMode="auto">
              <a:xfrm>
                <a:off x="1849"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436" name="Freeform 124"/>
              <p:cNvSpPr>
                <a:spLocks/>
              </p:cNvSpPr>
              <p:nvPr/>
            </p:nvSpPr>
            <p:spPr bwMode="auto">
              <a:xfrm>
                <a:off x="1849"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437" name="Freeform 125"/>
              <p:cNvSpPr>
                <a:spLocks/>
              </p:cNvSpPr>
              <p:nvPr/>
            </p:nvSpPr>
            <p:spPr bwMode="auto">
              <a:xfrm>
                <a:off x="1849" y="1744"/>
                <a:ext cx="5"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438" name="Freeform 126"/>
              <p:cNvSpPr>
                <a:spLocks/>
              </p:cNvSpPr>
              <p:nvPr/>
            </p:nvSpPr>
            <p:spPr bwMode="auto">
              <a:xfrm>
                <a:off x="1849"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439" name="Freeform 127"/>
              <p:cNvSpPr>
                <a:spLocks/>
              </p:cNvSpPr>
              <p:nvPr/>
            </p:nvSpPr>
            <p:spPr bwMode="auto">
              <a:xfrm>
                <a:off x="1849"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69440" name="Freeform 128"/>
              <p:cNvSpPr>
                <a:spLocks/>
              </p:cNvSpPr>
              <p:nvPr/>
            </p:nvSpPr>
            <p:spPr bwMode="auto">
              <a:xfrm>
                <a:off x="1849" y="1744"/>
                <a:ext cx="3" cy="3"/>
              </a:xfrm>
              <a:custGeom>
                <a:avLst/>
                <a:gdLst/>
                <a:ahLst/>
                <a:cxnLst>
                  <a:cxn ang="0">
                    <a:pos x="1" y="6"/>
                  </a:cxn>
                  <a:cxn ang="0">
                    <a:pos x="7" y="6"/>
                  </a:cxn>
                  <a:cxn ang="0">
                    <a:pos x="7" y="1"/>
                  </a:cxn>
                  <a:cxn ang="0">
                    <a:pos x="6" y="0"/>
                  </a:cxn>
                  <a:cxn ang="0">
                    <a:pos x="6" y="5"/>
                  </a:cxn>
                  <a:cxn ang="0">
                    <a:pos x="0" y="5"/>
                  </a:cxn>
                  <a:cxn ang="0">
                    <a:pos x="1" y="6"/>
                  </a:cxn>
                </a:cxnLst>
                <a:rect l="0" t="0" r="r" b="b"/>
                <a:pathLst>
                  <a:path w="7" h="6">
                    <a:moveTo>
                      <a:pt x="1" y="6"/>
                    </a:moveTo>
                    <a:lnTo>
                      <a:pt x="7" y="6"/>
                    </a:lnTo>
                    <a:lnTo>
                      <a:pt x="7" y="1"/>
                    </a:lnTo>
                    <a:lnTo>
                      <a:pt x="6" y="0"/>
                    </a:lnTo>
                    <a:lnTo>
                      <a:pt x="6" y="5"/>
                    </a:lnTo>
                    <a:lnTo>
                      <a:pt x="0" y="5"/>
                    </a:lnTo>
                    <a:lnTo>
                      <a:pt x="1" y="6"/>
                    </a:lnTo>
                    <a:close/>
                  </a:path>
                </a:pathLst>
              </a:custGeom>
              <a:grpFill/>
              <a:ln w="9525">
                <a:noFill/>
                <a:round/>
                <a:headEnd/>
                <a:tailEnd/>
              </a:ln>
            </p:spPr>
            <p:txBody>
              <a:bodyPr/>
              <a:lstStyle/>
              <a:p>
                <a:endParaRPr lang="en-US"/>
              </a:p>
            </p:txBody>
          </p:sp>
          <p:sp>
            <p:nvSpPr>
              <p:cNvPr id="269441" name="Freeform 129"/>
              <p:cNvSpPr>
                <a:spLocks/>
              </p:cNvSpPr>
              <p:nvPr/>
            </p:nvSpPr>
            <p:spPr bwMode="auto">
              <a:xfrm>
                <a:off x="1849" y="1744"/>
                <a:ext cx="2" cy="3"/>
              </a:xfrm>
              <a:custGeom>
                <a:avLst/>
                <a:gdLst/>
                <a:ahLst/>
                <a:cxnLst>
                  <a:cxn ang="0">
                    <a:pos x="0" y="5"/>
                  </a:cxn>
                  <a:cxn ang="0">
                    <a:pos x="6" y="5"/>
                  </a:cxn>
                  <a:cxn ang="0">
                    <a:pos x="6" y="0"/>
                  </a:cxn>
                  <a:cxn ang="0">
                    <a:pos x="5" y="1"/>
                  </a:cxn>
                  <a:cxn ang="0">
                    <a:pos x="5" y="4"/>
                  </a:cxn>
                  <a:cxn ang="0">
                    <a:pos x="1" y="4"/>
                  </a:cxn>
                  <a:cxn ang="0">
                    <a:pos x="0" y="5"/>
                  </a:cxn>
                </a:cxnLst>
                <a:rect l="0" t="0" r="r" b="b"/>
                <a:pathLst>
                  <a:path w="6" h="5">
                    <a:moveTo>
                      <a:pt x="0" y="5"/>
                    </a:moveTo>
                    <a:lnTo>
                      <a:pt x="6" y="5"/>
                    </a:lnTo>
                    <a:lnTo>
                      <a:pt x="6" y="0"/>
                    </a:lnTo>
                    <a:lnTo>
                      <a:pt x="5" y="1"/>
                    </a:lnTo>
                    <a:lnTo>
                      <a:pt x="5" y="4"/>
                    </a:lnTo>
                    <a:lnTo>
                      <a:pt x="1" y="4"/>
                    </a:lnTo>
                    <a:lnTo>
                      <a:pt x="0" y="5"/>
                    </a:lnTo>
                    <a:close/>
                  </a:path>
                </a:pathLst>
              </a:custGeom>
              <a:grpFill/>
              <a:ln w="9525">
                <a:noFill/>
                <a:round/>
                <a:headEnd/>
                <a:tailEnd/>
              </a:ln>
            </p:spPr>
            <p:txBody>
              <a:bodyPr/>
              <a:lstStyle/>
              <a:p>
                <a:endParaRPr lang="en-US"/>
              </a:p>
            </p:txBody>
          </p:sp>
          <p:sp>
            <p:nvSpPr>
              <p:cNvPr id="269442" name="Freeform 130"/>
              <p:cNvSpPr>
                <a:spLocks/>
              </p:cNvSpPr>
              <p:nvPr/>
            </p:nvSpPr>
            <p:spPr bwMode="auto">
              <a:xfrm>
                <a:off x="1849" y="1744"/>
                <a:ext cx="2"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69443" name="Freeform 131"/>
              <p:cNvSpPr>
                <a:spLocks/>
              </p:cNvSpPr>
              <p:nvPr/>
            </p:nvSpPr>
            <p:spPr bwMode="auto">
              <a:xfrm>
                <a:off x="1849" y="1744"/>
                <a:ext cx="1" cy="2"/>
              </a:xfrm>
              <a:custGeom>
                <a:avLst/>
                <a:gdLst/>
                <a:ahLst/>
                <a:cxnLst>
                  <a:cxn ang="0">
                    <a:pos x="1" y="3"/>
                  </a:cxn>
                  <a:cxn ang="0">
                    <a:pos x="4" y="3"/>
                  </a:cxn>
                  <a:cxn ang="0">
                    <a:pos x="4" y="1"/>
                  </a:cxn>
                  <a:cxn ang="0">
                    <a:pos x="2" y="0"/>
                  </a:cxn>
                  <a:cxn ang="0">
                    <a:pos x="2" y="2"/>
                  </a:cxn>
                  <a:cxn ang="0">
                    <a:pos x="0" y="2"/>
                  </a:cxn>
                  <a:cxn ang="0">
                    <a:pos x="1" y="3"/>
                  </a:cxn>
                </a:cxnLst>
                <a:rect l="0" t="0" r="r" b="b"/>
                <a:pathLst>
                  <a:path w="4" h="3">
                    <a:moveTo>
                      <a:pt x="1" y="3"/>
                    </a:moveTo>
                    <a:lnTo>
                      <a:pt x="4" y="3"/>
                    </a:lnTo>
                    <a:lnTo>
                      <a:pt x="4"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444" name="Freeform 132"/>
              <p:cNvSpPr>
                <a:spLocks/>
              </p:cNvSpPr>
              <p:nvPr/>
            </p:nvSpPr>
            <p:spPr bwMode="auto">
              <a:xfrm>
                <a:off x="1849"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445" name="Freeform 133"/>
              <p:cNvSpPr>
                <a:spLocks/>
              </p:cNvSpPr>
              <p:nvPr/>
            </p:nvSpPr>
            <p:spPr bwMode="auto">
              <a:xfrm>
                <a:off x="1849"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446" name="Freeform 134"/>
              <p:cNvSpPr>
                <a:spLocks/>
              </p:cNvSpPr>
              <p:nvPr/>
            </p:nvSpPr>
            <p:spPr bwMode="auto">
              <a:xfrm>
                <a:off x="1849"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47" name="Freeform 135"/>
              <p:cNvSpPr>
                <a:spLocks/>
              </p:cNvSpPr>
              <p:nvPr/>
            </p:nvSpPr>
            <p:spPr bwMode="auto">
              <a:xfrm>
                <a:off x="1849"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448" name="Freeform 136"/>
              <p:cNvSpPr>
                <a:spLocks/>
              </p:cNvSpPr>
              <p:nvPr/>
            </p:nvSpPr>
            <p:spPr bwMode="auto">
              <a:xfrm>
                <a:off x="1849"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449" name="Freeform 137"/>
              <p:cNvSpPr>
                <a:spLocks/>
              </p:cNvSpPr>
              <p:nvPr/>
            </p:nvSpPr>
            <p:spPr bwMode="auto">
              <a:xfrm>
                <a:off x="1849"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450" name="Freeform 138"/>
              <p:cNvSpPr>
                <a:spLocks/>
              </p:cNvSpPr>
              <p:nvPr/>
            </p:nvSpPr>
            <p:spPr bwMode="auto">
              <a:xfrm>
                <a:off x="1849" y="1732"/>
                <a:ext cx="5"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451" name="Freeform 139"/>
              <p:cNvSpPr>
                <a:spLocks/>
              </p:cNvSpPr>
              <p:nvPr/>
            </p:nvSpPr>
            <p:spPr bwMode="auto">
              <a:xfrm>
                <a:off x="1849"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452" name="Freeform 140"/>
              <p:cNvSpPr>
                <a:spLocks/>
              </p:cNvSpPr>
              <p:nvPr/>
            </p:nvSpPr>
            <p:spPr bwMode="auto">
              <a:xfrm>
                <a:off x="1849"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453" name="Freeform 141"/>
              <p:cNvSpPr>
                <a:spLocks/>
              </p:cNvSpPr>
              <p:nvPr/>
            </p:nvSpPr>
            <p:spPr bwMode="auto">
              <a:xfrm>
                <a:off x="1849" y="1732"/>
                <a:ext cx="3"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69454" name="Freeform 142"/>
              <p:cNvSpPr>
                <a:spLocks/>
              </p:cNvSpPr>
              <p:nvPr/>
            </p:nvSpPr>
            <p:spPr bwMode="auto">
              <a:xfrm>
                <a:off x="1849"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69455" name="Freeform 143"/>
              <p:cNvSpPr>
                <a:spLocks/>
              </p:cNvSpPr>
              <p:nvPr/>
            </p:nvSpPr>
            <p:spPr bwMode="auto">
              <a:xfrm>
                <a:off x="1849" y="1732"/>
                <a:ext cx="2" cy="1"/>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69456" name="Freeform 144"/>
              <p:cNvSpPr>
                <a:spLocks/>
              </p:cNvSpPr>
              <p:nvPr/>
            </p:nvSpPr>
            <p:spPr bwMode="auto">
              <a:xfrm>
                <a:off x="1849" y="1732"/>
                <a:ext cx="1" cy="1"/>
              </a:xfrm>
              <a:custGeom>
                <a:avLst/>
                <a:gdLst/>
                <a:ahLst/>
                <a:cxnLst>
                  <a:cxn ang="0">
                    <a:pos x="0" y="2"/>
                  </a:cxn>
                  <a:cxn ang="0">
                    <a:pos x="3" y="2"/>
                  </a:cxn>
                  <a:cxn ang="0">
                    <a:pos x="3" y="0"/>
                  </a:cxn>
                  <a:cxn ang="0">
                    <a:pos x="1" y="0"/>
                  </a:cxn>
                  <a:cxn ang="0">
                    <a:pos x="1" y="1"/>
                  </a:cxn>
                  <a:cxn ang="0">
                    <a:pos x="0" y="1"/>
                  </a:cxn>
                  <a:cxn ang="0">
                    <a:pos x="0" y="2"/>
                  </a:cxn>
                </a:cxnLst>
                <a:rect l="0" t="0" r="r" b="b"/>
                <a:pathLst>
                  <a:path w="3" h="2">
                    <a:moveTo>
                      <a:pt x="0" y="2"/>
                    </a:moveTo>
                    <a:lnTo>
                      <a:pt x="3" y="2"/>
                    </a:lnTo>
                    <a:lnTo>
                      <a:pt x="3"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457" name="Freeform 145"/>
              <p:cNvSpPr>
                <a:spLocks/>
              </p:cNvSpPr>
              <p:nvPr/>
            </p:nvSpPr>
            <p:spPr bwMode="auto">
              <a:xfrm>
                <a:off x="1849"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458" name="Freeform 146"/>
              <p:cNvSpPr>
                <a:spLocks/>
              </p:cNvSpPr>
              <p:nvPr/>
            </p:nvSpPr>
            <p:spPr bwMode="auto">
              <a:xfrm>
                <a:off x="1849"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459" name="Freeform 147"/>
              <p:cNvSpPr>
                <a:spLocks/>
              </p:cNvSpPr>
              <p:nvPr/>
            </p:nvSpPr>
            <p:spPr bwMode="auto">
              <a:xfrm>
                <a:off x="1823"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60" name="Freeform 148"/>
              <p:cNvSpPr>
                <a:spLocks/>
              </p:cNvSpPr>
              <p:nvPr/>
            </p:nvSpPr>
            <p:spPr bwMode="auto">
              <a:xfrm>
                <a:off x="1823" y="1744"/>
                <a:ext cx="6" cy="6"/>
              </a:xfrm>
              <a:custGeom>
                <a:avLst/>
                <a:gdLst/>
                <a:ahLst/>
                <a:cxnLst>
                  <a:cxn ang="0">
                    <a:pos x="0" y="12"/>
                  </a:cxn>
                  <a:cxn ang="0">
                    <a:pos x="12" y="12"/>
                  </a:cxn>
                  <a:cxn ang="0">
                    <a:pos x="12" y="0"/>
                  </a:cxn>
                  <a:cxn ang="0">
                    <a:pos x="10" y="0"/>
                  </a:cxn>
                  <a:cxn ang="0">
                    <a:pos x="10" y="11"/>
                  </a:cxn>
                  <a:cxn ang="0">
                    <a:pos x="0" y="11"/>
                  </a:cxn>
                  <a:cxn ang="0">
                    <a:pos x="0" y="12"/>
                  </a:cxn>
                </a:cxnLst>
                <a:rect l="0" t="0" r="r" b="b"/>
                <a:pathLst>
                  <a:path w="12" h="12">
                    <a:moveTo>
                      <a:pt x="0" y="12"/>
                    </a:moveTo>
                    <a:lnTo>
                      <a:pt x="12" y="12"/>
                    </a:lnTo>
                    <a:lnTo>
                      <a:pt x="12" y="0"/>
                    </a:lnTo>
                    <a:lnTo>
                      <a:pt x="10" y="0"/>
                    </a:lnTo>
                    <a:lnTo>
                      <a:pt x="10" y="11"/>
                    </a:lnTo>
                    <a:lnTo>
                      <a:pt x="0" y="11"/>
                    </a:lnTo>
                    <a:lnTo>
                      <a:pt x="0" y="12"/>
                    </a:lnTo>
                    <a:close/>
                  </a:path>
                </a:pathLst>
              </a:custGeom>
              <a:grpFill/>
              <a:ln w="9525">
                <a:noFill/>
                <a:round/>
                <a:headEnd/>
                <a:tailEnd/>
              </a:ln>
            </p:spPr>
            <p:txBody>
              <a:bodyPr/>
              <a:lstStyle/>
              <a:p>
                <a:endParaRPr lang="en-US"/>
              </a:p>
            </p:txBody>
          </p:sp>
          <p:sp>
            <p:nvSpPr>
              <p:cNvPr id="269461" name="Freeform 149"/>
              <p:cNvSpPr>
                <a:spLocks/>
              </p:cNvSpPr>
              <p:nvPr/>
            </p:nvSpPr>
            <p:spPr bwMode="auto">
              <a:xfrm>
                <a:off x="1823" y="1744"/>
                <a:ext cx="6" cy="6"/>
              </a:xfrm>
              <a:custGeom>
                <a:avLst/>
                <a:gdLst/>
                <a:ahLst/>
                <a:cxnLst>
                  <a:cxn ang="0">
                    <a:pos x="0" y="11"/>
                  </a:cxn>
                  <a:cxn ang="0">
                    <a:pos x="10" y="11"/>
                  </a:cxn>
                  <a:cxn ang="0">
                    <a:pos x="10" y="0"/>
                  </a:cxn>
                  <a:cxn ang="0">
                    <a:pos x="9" y="0"/>
                  </a:cxn>
                  <a:cxn ang="0">
                    <a:pos x="9" y="10"/>
                  </a:cxn>
                  <a:cxn ang="0">
                    <a:pos x="0" y="10"/>
                  </a:cxn>
                  <a:cxn ang="0">
                    <a:pos x="0" y="11"/>
                  </a:cxn>
                </a:cxnLst>
                <a:rect l="0" t="0" r="r" b="b"/>
                <a:pathLst>
                  <a:path w="10" h="11">
                    <a:moveTo>
                      <a:pt x="0" y="11"/>
                    </a:moveTo>
                    <a:lnTo>
                      <a:pt x="10" y="11"/>
                    </a:lnTo>
                    <a:lnTo>
                      <a:pt x="10"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69462" name="Freeform 150"/>
              <p:cNvSpPr>
                <a:spLocks/>
              </p:cNvSpPr>
              <p:nvPr/>
            </p:nvSpPr>
            <p:spPr bwMode="auto">
              <a:xfrm>
                <a:off x="1823" y="1744"/>
                <a:ext cx="5" cy="5"/>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463" name="Freeform 151"/>
              <p:cNvSpPr>
                <a:spLocks/>
              </p:cNvSpPr>
              <p:nvPr/>
            </p:nvSpPr>
            <p:spPr bwMode="auto">
              <a:xfrm>
                <a:off x="1823" y="1744"/>
                <a:ext cx="5"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464" name="Freeform 152"/>
              <p:cNvSpPr>
                <a:spLocks/>
              </p:cNvSpPr>
              <p:nvPr/>
            </p:nvSpPr>
            <p:spPr bwMode="auto">
              <a:xfrm>
                <a:off x="1823"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69465" name="Freeform 153"/>
              <p:cNvSpPr>
                <a:spLocks/>
              </p:cNvSpPr>
              <p:nvPr/>
            </p:nvSpPr>
            <p:spPr bwMode="auto">
              <a:xfrm>
                <a:off x="1823" y="1744"/>
                <a:ext cx="4"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69466" name="Freeform 154"/>
              <p:cNvSpPr>
                <a:spLocks/>
              </p:cNvSpPr>
              <p:nvPr/>
            </p:nvSpPr>
            <p:spPr bwMode="auto">
              <a:xfrm>
                <a:off x="1823" y="1744"/>
                <a:ext cx="3" cy="3"/>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467" name="Freeform 155"/>
              <p:cNvSpPr>
                <a:spLocks/>
              </p:cNvSpPr>
              <p:nvPr/>
            </p:nvSpPr>
            <p:spPr bwMode="auto">
              <a:xfrm>
                <a:off x="1823" y="1744"/>
                <a:ext cx="2" cy="3"/>
              </a:xfrm>
              <a:custGeom>
                <a:avLst/>
                <a:gdLst/>
                <a:ahLst/>
                <a:cxnLst>
                  <a:cxn ang="0">
                    <a:pos x="1" y="5"/>
                  </a:cxn>
                  <a:cxn ang="0">
                    <a:pos x="5" y="5"/>
                  </a:cxn>
                  <a:cxn ang="0">
                    <a:pos x="5" y="1"/>
                  </a:cxn>
                  <a:cxn ang="0">
                    <a:pos x="4" y="0"/>
                  </a:cxn>
                  <a:cxn ang="0">
                    <a:pos x="4" y="4"/>
                  </a:cxn>
                  <a:cxn ang="0">
                    <a:pos x="0" y="4"/>
                  </a:cxn>
                  <a:cxn ang="0">
                    <a:pos x="1" y="5"/>
                  </a:cxn>
                </a:cxnLst>
                <a:rect l="0" t="0" r="r" b="b"/>
                <a:pathLst>
                  <a:path w="5" h="5">
                    <a:moveTo>
                      <a:pt x="1" y="5"/>
                    </a:moveTo>
                    <a:lnTo>
                      <a:pt x="5" y="5"/>
                    </a:lnTo>
                    <a:lnTo>
                      <a:pt x="5" y="1"/>
                    </a:lnTo>
                    <a:lnTo>
                      <a:pt x="4" y="0"/>
                    </a:lnTo>
                    <a:lnTo>
                      <a:pt x="4" y="4"/>
                    </a:lnTo>
                    <a:lnTo>
                      <a:pt x="0" y="4"/>
                    </a:lnTo>
                    <a:lnTo>
                      <a:pt x="1" y="5"/>
                    </a:lnTo>
                    <a:close/>
                  </a:path>
                </a:pathLst>
              </a:custGeom>
              <a:grpFill/>
              <a:ln w="9525">
                <a:noFill/>
                <a:round/>
                <a:headEnd/>
                <a:tailEnd/>
              </a:ln>
            </p:spPr>
            <p:txBody>
              <a:bodyPr/>
              <a:lstStyle/>
              <a:p>
                <a:endParaRPr lang="en-US"/>
              </a:p>
            </p:txBody>
          </p:sp>
          <p:sp>
            <p:nvSpPr>
              <p:cNvPr id="269468" name="Freeform 156"/>
              <p:cNvSpPr>
                <a:spLocks/>
              </p:cNvSpPr>
              <p:nvPr/>
            </p:nvSpPr>
            <p:spPr bwMode="auto">
              <a:xfrm>
                <a:off x="1823" y="1744"/>
                <a:ext cx="2"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69469" name="Freeform 157"/>
              <p:cNvSpPr>
                <a:spLocks/>
              </p:cNvSpPr>
              <p:nvPr/>
            </p:nvSpPr>
            <p:spPr bwMode="auto">
              <a:xfrm>
                <a:off x="1823" y="1744"/>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470" name="Freeform 158"/>
              <p:cNvSpPr>
                <a:spLocks/>
              </p:cNvSpPr>
              <p:nvPr/>
            </p:nvSpPr>
            <p:spPr bwMode="auto">
              <a:xfrm>
                <a:off x="1823"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471" name="Freeform 159"/>
              <p:cNvSpPr>
                <a:spLocks/>
              </p:cNvSpPr>
              <p:nvPr/>
            </p:nvSpPr>
            <p:spPr bwMode="auto">
              <a:xfrm>
                <a:off x="1823"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472" name="Freeform 160"/>
              <p:cNvSpPr>
                <a:spLocks/>
              </p:cNvSpPr>
              <p:nvPr/>
            </p:nvSpPr>
            <p:spPr bwMode="auto">
              <a:xfrm>
                <a:off x="1823"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73" name="Freeform 161"/>
              <p:cNvSpPr>
                <a:spLocks/>
              </p:cNvSpPr>
              <p:nvPr/>
            </p:nvSpPr>
            <p:spPr bwMode="auto">
              <a:xfrm>
                <a:off x="1823" y="1732"/>
                <a:ext cx="6" cy="5"/>
              </a:xfrm>
              <a:custGeom>
                <a:avLst/>
                <a:gdLst/>
                <a:ahLst/>
                <a:cxnLst>
                  <a:cxn ang="0">
                    <a:pos x="0" y="12"/>
                  </a:cxn>
                  <a:cxn ang="0">
                    <a:pos x="12" y="12"/>
                  </a:cxn>
                  <a:cxn ang="0">
                    <a:pos x="12" y="0"/>
                  </a:cxn>
                  <a:cxn ang="0">
                    <a:pos x="10" y="0"/>
                  </a:cxn>
                  <a:cxn ang="0">
                    <a:pos x="10" y="11"/>
                  </a:cxn>
                  <a:cxn ang="0">
                    <a:pos x="0" y="11"/>
                  </a:cxn>
                  <a:cxn ang="0">
                    <a:pos x="0" y="12"/>
                  </a:cxn>
                </a:cxnLst>
                <a:rect l="0" t="0" r="r" b="b"/>
                <a:pathLst>
                  <a:path w="12" h="12">
                    <a:moveTo>
                      <a:pt x="0" y="12"/>
                    </a:moveTo>
                    <a:lnTo>
                      <a:pt x="12" y="12"/>
                    </a:lnTo>
                    <a:lnTo>
                      <a:pt x="12" y="0"/>
                    </a:lnTo>
                    <a:lnTo>
                      <a:pt x="10" y="0"/>
                    </a:lnTo>
                    <a:lnTo>
                      <a:pt x="10" y="11"/>
                    </a:lnTo>
                    <a:lnTo>
                      <a:pt x="0" y="11"/>
                    </a:lnTo>
                    <a:lnTo>
                      <a:pt x="0" y="12"/>
                    </a:lnTo>
                    <a:close/>
                  </a:path>
                </a:pathLst>
              </a:custGeom>
              <a:grpFill/>
              <a:ln w="9525">
                <a:noFill/>
                <a:round/>
                <a:headEnd/>
                <a:tailEnd/>
              </a:ln>
            </p:spPr>
            <p:txBody>
              <a:bodyPr/>
              <a:lstStyle/>
              <a:p>
                <a:endParaRPr lang="en-US"/>
              </a:p>
            </p:txBody>
          </p:sp>
          <p:sp>
            <p:nvSpPr>
              <p:cNvPr id="269474" name="Freeform 162"/>
              <p:cNvSpPr>
                <a:spLocks/>
              </p:cNvSpPr>
              <p:nvPr/>
            </p:nvSpPr>
            <p:spPr bwMode="auto">
              <a:xfrm>
                <a:off x="1823" y="1732"/>
                <a:ext cx="6" cy="5"/>
              </a:xfrm>
              <a:custGeom>
                <a:avLst/>
                <a:gdLst/>
                <a:ahLst/>
                <a:cxnLst>
                  <a:cxn ang="0">
                    <a:pos x="0" y="11"/>
                  </a:cxn>
                  <a:cxn ang="0">
                    <a:pos x="10" y="11"/>
                  </a:cxn>
                  <a:cxn ang="0">
                    <a:pos x="10" y="0"/>
                  </a:cxn>
                  <a:cxn ang="0">
                    <a:pos x="9" y="0"/>
                  </a:cxn>
                  <a:cxn ang="0">
                    <a:pos x="9" y="10"/>
                  </a:cxn>
                  <a:cxn ang="0">
                    <a:pos x="0" y="10"/>
                  </a:cxn>
                  <a:cxn ang="0">
                    <a:pos x="0" y="11"/>
                  </a:cxn>
                </a:cxnLst>
                <a:rect l="0" t="0" r="r" b="b"/>
                <a:pathLst>
                  <a:path w="10" h="11">
                    <a:moveTo>
                      <a:pt x="0" y="11"/>
                    </a:moveTo>
                    <a:lnTo>
                      <a:pt x="10" y="11"/>
                    </a:lnTo>
                    <a:lnTo>
                      <a:pt x="10"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69475" name="Freeform 163"/>
              <p:cNvSpPr>
                <a:spLocks/>
              </p:cNvSpPr>
              <p:nvPr/>
            </p:nvSpPr>
            <p:spPr bwMode="auto">
              <a:xfrm>
                <a:off x="1823" y="1732"/>
                <a:ext cx="5" cy="4"/>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476" name="Freeform 164"/>
              <p:cNvSpPr>
                <a:spLocks/>
              </p:cNvSpPr>
              <p:nvPr/>
            </p:nvSpPr>
            <p:spPr bwMode="auto">
              <a:xfrm>
                <a:off x="1823" y="1732"/>
                <a:ext cx="5"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477" name="Freeform 165"/>
              <p:cNvSpPr>
                <a:spLocks/>
              </p:cNvSpPr>
              <p:nvPr/>
            </p:nvSpPr>
            <p:spPr bwMode="auto">
              <a:xfrm>
                <a:off x="1823"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69478" name="Freeform 166"/>
              <p:cNvSpPr>
                <a:spLocks/>
              </p:cNvSpPr>
              <p:nvPr/>
            </p:nvSpPr>
            <p:spPr bwMode="auto">
              <a:xfrm>
                <a:off x="1823" y="1732"/>
                <a:ext cx="4"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69479" name="Freeform 167"/>
              <p:cNvSpPr>
                <a:spLocks/>
              </p:cNvSpPr>
              <p:nvPr/>
            </p:nvSpPr>
            <p:spPr bwMode="auto">
              <a:xfrm>
                <a:off x="1823" y="1731"/>
                <a:ext cx="3"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69480" name="Freeform 168"/>
              <p:cNvSpPr>
                <a:spLocks/>
              </p:cNvSpPr>
              <p:nvPr/>
            </p:nvSpPr>
            <p:spPr bwMode="auto">
              <a:xfrm>
                <a:off x="1823" y="1731"/>
                <a:ext cx="2"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69481" name="Freeform 169"/>
              <p:cNvSpPr>
                <a:spLocks/>
              </p:cNvSpPr>
              <p:nvPr/>
            </p:nvSpPr>
            <p:spPr bwMode="auto">
              <a:xfrm>
                <a:off x="1823"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482" name="Freeform 170"/>
              <p:cNvSpPr>
                <a:spLocks/>
              </p:cNvSpPr>
              <p:nvPr/>
            </p:nvSpPr>
            <p:spPr bwMode="auto">
              <a:xfrm>
                <a:off x="1823"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483" name="Freeform 171"/>
              <p:cNvSpPr>
                <a:spLocks/>
              </p:cNvSpPr>
              <p:nvPr/>
            </p:nvSpPr>
            <p:spPr bwMode="auto">
              <a:xfrm>
                <a:off x="1823"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484" name="Freeform 172"/>
              <p:cNvSpPr>
                <a:spLocks/>
              </p:cNvSpPr>
              <p:nvPr/>
            </p:nvSpPr>
            <p:spPr bwMode="auto">
              <a:xfrm>
                <a:off x="1823"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485" name="Freeform 173"/>
              <p:cNvSpPr>
                <a:spLocks/>
              </p:cNvSpPr>
              <p:nvPr/>
            </p:nvSpPr>
            <p:spPr bwMode="auto">
              <a:xfrm>
                <a:off x="1797" y="1744"/>
                <a:ext cx="7" cy="7"/>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86" name="Freeform 174"/>
              <p:cNvSpPr>
                <a:spLocks/>
              </p:cNvSpPr>
              <p:nvPr/>
            </p:nvSpPr>
            <p:spPr bwMode="auto">
              <a:xfrm>
                <a:off x="1797"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487" name="Freeform 175"/>
              <p:cNvSpPr>
                <a:spLocks/>
              </p:cNvSpPr>
              <p:nvPr/>
            </p:nvSpPr>
            <p:spPr bwMode="auto">
              <a:xfrm>
                <a:off x="1797"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488" name="Freeform 176"/>
              <p:cNvSpPr>
                <a:spLocks/>
              </p:cNvSpPr>
              <p:nvPr/>
            </p:nvSpPr>
            <p:spPr bwMode="auto">
              <a:xfrm>
                <a:off x="1797" y="1744"/>
                <a:ext cx="5" cy="5"/>
              </a:xfrm>
              <a:custGeom>
                <a:avLst/>
                <a:gdLst/>
                <a:ahLst/>
                <a:cxnLst>
                  <a:cxn ang="0">
                    <a:pos x="0" y="10"/>
                  </a:cxn>
                  <a:cxn ang="0">
                    <a:pos x="10" y="10"/>
                  </a:cxn>
                  <a:cxn ang="0">
                    <a:pos x="10" y="0"/>
                  </a:cxn>
                  <a:cxn ang="0">
                    <a:pos x="8" y="0"/>
                  </a:cxn>
                  <a:cxn ang="0">
                    <a:pos x="8" y="9"/>
                  </a:cxn>
                  <a:cxn ang="0">
                    <a:pos x="0" y="9"/>
                  </a:cxn>
                  <a:cxn ang="0">
                    <a:pos x="0" y="10"/>
                  </a:cxn>
                </a:cxnLst>
                <a:rect l="0" t="0" r="r" b="b"/>
                <a:pathLst>
                  <a:path w="10" h="10">
                    <a:moveTo>
                      <a:pt x="0" y="10"/>
                    </a:moveTo>
                    <a:lnTo>
                      <a:pt x="10" y="10"/>
                    </a:lnTo>
                    <a:lnTo>
                      <a:pt x="10"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489" name="Freeform 177"/>
              <p:cNvSpPr>
                <a:spLocks/>
              </p:cNvSpPr>
              <p:nvPr/>
            </p:nvSpPr>
            <p:spPr bwMode="auto">
              <a:xfrm>
                <a:off x="1797" y="1744"/>
                <a:ext cx="4"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490" name="Freeform 178"/>
              <p:cNvSpPr>
                <a:spLocks/>
              </p:cNvSpPr>
              <p:nvPr/>
            </p:nvSpPr>
            <p:spPr bwMode="auto">
              <a:xfrm>
                <a:off x="1797"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69491" name="Freeform 179"/>
              <p:cNvSpPr>
                <a:spLocks/>
              </p:cNvSpPr>
              <p:nvPr/>
            </p:nvSpPr>
            <p:spPr bwMode="auto">
              <a:xfrm>
                <a:off x="1797" y="1744"/>
                <a:ext cx="3"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69492" name="Freeform 180"/>
              <p:cNvSpPr>
                <a:spLocks/>
              </p:cNvSpPr>
              <p:nvPr/>
            </p:nvSpPr>
            <p:spPr bwMode="auto">
              <a:xfrm>
                <a:off x="1797" y="1744"/>
                <a:ext cx="3" cy="3"/>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493" name="Freeform 181"/>
              <p:cNvSpPr>
                <a:spLocks/>
              </p:cNvSpPr>
              <p:nvPr/>
            </p:nvSpPr>
            <p:spPr bwMode="auto">
              <a:xfrm>
                <a:off x="1796" y="1744"/>
                <a:ext cx="3" cy="3"/>
              </a:xfrm>
              <a:custGeom>
                <a:avLst/>
                <a:gdLst/>
                <a:ahLst/>
                <a:cxnLst>
                  <a:cxn ang="0">
                    <a:pos x="1" y="5"/>
                  </a:cxn>
                  <a:cxn ang="0">
                    <a:pos x="5" y="5"/>
                  </a:cxn>
                  <a:cxn ang="0">
                    <a:pos x="5" y="1"/>
                  </a:cxn>
                  <a:cxn ang="0">
                    <a:pos x="4" y="0"/>
                  </a:cxn>
                  <a:cxn ang="0">
                    <a:pos x="4" y="4"/>
                  </a:cxn>
                  <a:cxn ang="0">
                    <a:pos x="0" y="4"/>
                  </a:cxn>
                  <a:cxn ang="0">
                    <a:pos x="1" y="5"/>
                  </a:cxn>
                </a:cxnLst>
                <a:rect l="0" t="0" r="r" b="b"/>
                <a:pathLst>
                  <a:path w="5" h="5">
                    <a:moveTo>
                      <a:pt x="1" y="5"/>
                    </a:moveTo>
                    <a:lnTo>
                      <a:pt x="5" y="5"/>
                    </a:lnTo>
                    <a:lnTo>
                      <a:pt x="5" y="1"/>
                    </a:lnTo>
                    <a:lnTo>
                      <a:pt x="4" y="0"/>
                    </a:lnTo>
                    <a:lnTo>
                      <a:pt x="4" y="4"/>
                    </a:lnTo>
                    <a:lnTo>
                      <a:pt x="0" y="4"/>
                    </a:lnTo>
                    <a:lnTo>
                      <a:pt x="1" y="5"/>
                    </a:lnTo>
                    <a:close/>
                  </a:path>
                </a:pathLst>
              </a:custGeom>
              <a:grpFill/>
              <a:ln w="9525">
                <a:noFill/>
                <a:round/>
                <a:headEnd/>
                <a:tailEnd/>
              </a:ln>
            </p:spPr>
            <p:txBody>
              <a:bodyPr/>
              <a:lstStyle/>
              <a:p>
                <a:endParaRPr lang="en-US"/>
              </a:p>
            </p:txBody>
          </p:sp>
          <p:sp>
            <p:nvSpPr>
              <p:cNvPr id="269494" name="Freeform 182"/>
              <p:cNvSpPr>
                <a:spLocks/>
              </p:cNvSpPr>
              <p:nvPr/>
            </p:nvSpPr>
            <p:spPr bwMode="auto">
              <a:xfrm>
                <a:off x="1796" y="1744"/>
                <a:ext cx="3"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69495" name="Freeform 183"/>
              <p:cNvSpPr>
                <a:spLocks/>
              </p:cNvSpPr>
              <p:nvPr/>
            </p:nvSpPr>
            <p:spPr bwMode="auto">
              <a:xfrm>
                <a:off x="1796"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496" name="Freeform 184"/>
              <p:cNvSpPr>
                <a:spLocks/>
              </p:cNvSpPr>
              <p:nvPr/>
            </p:nvSpPr>
            <p:spPr bwMode="auto">
              <a:xfrm>
                <a:off x="1796" y="1744"/>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497" name="Freeform 185"/>
              <p:cNvSpPr>
                <a:spLocks/>
              </p:cNvSpPr>
              <p:nvPr/>
            </p:nvSpPr>
            <p:spPr bwMode="auto">
              <a:xfrm>
                <a:off x="1796"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498" name="Freeform 186"/>
              <p:cNvSpPr>
                <a:spLocks/>
              </p:cNvSpPr>
              <p:nvPr/>
            </p:nvSpPr>
            <p:spPr bwMode="auto">
              <a:xfrm>
                <a:off x="1797" y="1732"/>
                <a:ext cx="7" cy="6"/>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499" name="Freeform 187"/>
              <p:cNvSpPr>
                <a:spLocks/>
              </p:cNvSpPr>
              <p:nvPr/>
            </p:nvSpPr>
            <p:spPr bwMode="auto">
              <a:xfrm>
                <a:off x="1797"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00" name="Freeform 188"/>
              <p:cNvSpPr>
                <a:spLocks/>
              </p:cNvSpPr>
              <p:nvPr/>
            </p:nvSpPr>
            <p:spPr bwMode="auto">
              <a:xfrm>
                <a:off x="1797"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501" name="Freeform 189"/>
              <p:cNvSpPr>
                <a:spLocks/>
              </p:cNvSpPr>
              <p:nvPr/>
            </p:nvSpPr>
            <p:spPr bwMode="auto">
              <a:xfrm>
                <a:off x="1797" y="1732"/>
                <a:ext cx="5" cy="4"/>
              </a:xfrm>
              <a:custGeom>
                <a:avLst/>
                <a:gdLst/>
                <a:ahLst/>
                <a:cxnLst>
                  <a:cxn ang="0">
                    <a:pos x="0" y="10"/>
                  </a:cxn>
                  <a:cxn ang="0">
                    <a:pos x="10" y="10"/>
                  </a:cxn>
                  <a:cxn ang="0">
                    <a:pos x="10" y="0"/>
                  </a:cxn>
                  <a:cxn ang="0">
                    <a:pos x="8" y="0"/>
                  </a:cxn>
                  <a:cxn ang="0">
                    <a:pos x="8" y="9"/>
                  </a:cxn>
                  <a:cxn ang="0">
                    <a:pos x="0" y="9"/>
                  </a:cxn>
                  <a:cxn ang="0">
                    <a:pos x="0" y="10"/>
                  </a:cxn>
                </a:cxnLst>
                <a:rect l="0" t="0" r="r" b="b"/>
                <a:pathLst>
                  <a:path w="10" h="10">
                    <a:moveTo>
                      <a:pt x="0" y="10"/>
                    </a:moveTo>
                    <a:lnTo>
                      <a:pt x="10" y="10"/>
                    </a:lnTo>
                    <a:lnTo>
                      <a:pt x="10"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502" name="Freeform 190"/>
              <p:cNvSpPr>
                <a:spLocks/>
              </p:cNvSpPr>
              <p:nvPr/>
            </p:nvSpPr>
            <p:spPr bwMode="auto">
              <a:xfrm>
                <a:off x="1797" y="1732"/>
                <a:ext cx="4"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503" name="Freeform 191"/>
              <p:cNvSpPr>
                <a:spLocks/>
              </p:cNvSpPr>
              <p:nvPr/>
            </p:nvSpPr>
            <p:spPr bwMode="auto">
              <a:xfrm>
                <a:off x="1797"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69504" name="Freeform 192"/>
              <p:cNvSpPr>
                <a:spLocks/>
              </p:cNvSpPr>
              <p:nvPr/>
            </p:nvSpPr>
            <p:spPr bwMode="auto">
              <a:xfrm>
                <a:off x="1797" y="1732"/>
                <a:ext cx="3"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69505" name="Freeform 193"/>
              <p:cNvSpPr>
                <a:spLocks/>
              </p:cNvSpPr>
              <p:nvPr/>
            </p:nvSpPr>
            <p:spPr bwMode="auto">
              <a:xfrm>
                <a:off x="1796" y="1731"/>
                <a:ext cx="4"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69506" name="Freeform 194"/>
              <p:cNvSpPr>
                <a:spLocks/>
              </p:cNvSpPr>
              <p:nvPr/>
            </p:nvSpPr>
            <p:spPr bwMode="auto">
              <a:xfrm>
                <a:off x="1796" y="1731"/>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69507" name="Freeform 195"/>
              <p:cNvSpPr>
                <a:spLocks/>
              </p:cNvSpPr>
              <p:nvPr/>
            </p:nvSpPr>
            <p:spPr bwMode="auto">
              <a:xfrm>
                <a:off x="1797"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08" name="Freeform 196"/>
              <p:cNvSpPr>
                <a:spLocks/>
              </p:cNvSpPr>
              <p:nvPr/>
            </p:nvSpPr>
            <p:spPr bwMode="auto">
              <a:xfrm>
                <a:off x="1797"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509" name="Freeform 197"/>
              <p:cNvSpPr>
                <a:spLocks/>
              </p:cNvSpPr>
              <p:nvPr/>
            </p:nvSpPr>
            <p:spPr bwMode="auto">
              <a:xfrm>
                <a:off x="1797" y="1732"/>
                <a:ext cx="1" cy="1"/>
              </a:xfrm>
              <a:custGeom>
                <a:avLst/>
                <a:gdLst/>
                <a:ahLst/>
                <a:cxnLst>
                  <a:cxn ang="0">
                    <a:pos x="0" y="1"/>
                  </a:cxn>
                  <a:cxn ang="0">
                    <a:pos x="1" y="1"/>
                  </a:cxn>
                  <a:cxn ang="0">
                    <a:pos x="1" y="0"/>
                  </a:cxn>
                  <a:cxn ang="0">
                    <a:pos x="0" y="0"/>
                  </a:cxn>
                  <a:cxn ang="0">
                    <a:pos x="0" y="0"/>
                  </a:cxn>
                  <a:cxn ang="0">
                    <a:pos x="0" y="0"/>
                  </a:cxn>
                  <a:cxn ang="0">
                    <a:pos x="0" y="1"/>
                  </a:cxn>
                </a:cxnLst>
                <a:rect l="0" t="0" r="r" b="b"/>
                <a:pathLst>
                  <a:path w="1" h="1">
                    <a:moveTo>
                      <a:pt x="0" y="1"/>
                    </a:moveTo>
                    <a:lnTo>
                      <a:pt x="1" y="1"/>
                    </a:lnTo>
                    <a:lnTo>
                      <a:pt x="1" y="0"/>
                    </a:lnTo>
                    <a:lnTo>
                      <a:pt x="0" y="0"/>
                    </a:lnTo>
                    <a:lnTo>
                      <a:pt x="0" y="0"/>
                    </a:lnTo>
                    <a:lnTo>
                      <a:pt x="0" y="0"/>
                    </a:lnTo>
                    <a:lnTo>
                      <a:pt x="0" y="1"/>
                    </a:lnTo>
                    <a:close/>
                  </a:path>
                </a:pathLst>
              </a:custGeom>
              <a:grpFill/>
              <a:ln w="9525">
                <a:noFill/>
                <a:round/>
                <a:headEnd/>
                <a:tailEnd/>
              </a:ln>
            </p:spPr>
            <p:txBody>
              <a:bodyPr/>
              <a:lstStyle/>
              <a:p>
                <a:endParaRPr lang="en-US"/>
              </a:p>
            </p:txBody>
          </p:sp>
          <p:sp>
            <p:nvSpPr>
              <p:cNvPr id="269510" name="Freeform 198"/>
              <p:cNvSpPr>
                <a:spLocks/>
              </p:cNvSpPr>
              <p:nvPr/>
            </p:nvSpPr>
            <p:spPr bwMode="auto">
              <a:xfrm>
                <a:off x="1797"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511" name="Freeform 199"/>
              <p:cNvSpPr>
                <a:spLocks/>
              </p:cNvSpPr>
              <p:nvPr/>
            </p:nvSpPr>
            <p:spPr bwMode="auto">
              <a:xfrm>
                <a:off x="1771"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12" name="Freeform 200"/>
              <p:cNvSpPr>
                <a:spLocks/>
              </p:cNvSpPr>
              <p:nvPr/>
            </p:nvSpPr>
            <p:spPr bwMode="auto">
              <a:xfrm>
                <a:off x="1771"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13" name="Freeform 201"/>
              <p:cNvSpPr>
                <a:spLocks/>
              </p:cNvSpPr>
              <p:nvPr/>
            </p:nvSpPr>
            <p:spPr bwMode="auto">
              <a:xfrm>
                <a:off x="1771"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514" name="Freeform 202"/>
              <p:cNvSpPr>
                <a:spLocks/>
              </p:cNvSpPr>
              <p:nvPr/>
            </p:nvSpPr>
            <p:spPr bwMode="auto">
              <a:xfrm>
                <a:off x="1771"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515" name="Freeform 203"/>
              <p:cNvSpPr>
                <a:spLocks/>
              </p:cNvSpPr>
              <p:nvPr/>
            </p:nvSpPr>
            <p:spPr bwMode="auto">
              <a:xfrm>
                <a:off x="1771"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516" name="Freeform 204"/>
              <p:cNvSpPr>
                <a:spLocks/>
              </p:cNvSpPr>
              <p:nvPr/>
            </p:nvSpPr>
            <p:spPr bwMode="auto">
              <a:xfrm>
                <a:off x="1771"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69517" name="Freeform 205"/>
              <p:cNvSpPr>
                <a:spLocks/>
              </p:cNvSpPr>
              <p:nvPr/>
            </p:nvSpPr>
            <p:spPr bwMode="auto">
              <a:xfrm>
                <a:off x="1771"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69518" name="Freeform 206"/>
              <p:cNvSpPr>
                <a:spLocks/>
              </p:cNvSpPr>
              <p:nvPr/>
            </p:nvSpPr>
            <p:spPr bwMode="auto">
              <a:xfrm>
                <a:off x="1771" y="1744"/>
                <a:ext cx="3" cy="3"/>
              </a:xfrm>
              <a:custGeom>
                <a:avLst/>
                <a:gdLst/>
                <a:ahLst/>
                <a:cxnLst>
                  <a:cxn ang="0">
                    <a:pos x="0" y="5"/>
                  </a:cxn>
                  <a:cxn ang="0">
                    <a:pos x="6" y="5"/>
                  </a:cxn>
                  <a:cxn ang="0">
                    <a:pos x="6" y="0"/>
                  </a:cxn>
                  <a:cxn ang="0">
                    <a:pos x="4" y="0"/>
                  </a:cxn>
                  <a:cxn ang="0">
                    <a:pos x="4" y="4"/>
                  </a:cxn>
                  <a:cxn ang="0">
                    <a:pos x="0" y="4"/>
                  </a:cxn>
                  <a:cxn ang="0">
                    <a:pos x="0" y="5"/>
                  </a:cxn>
                </a:cxnLst>
                <a:rect l="0" t="0" r="r" b="b"/>
                <a:pathLst>
                  <a:path w="6" h="5">
                    <a:moveTo>
                      <a:pt x="0" y="5"/>
                    </a:moveTo>
                    <a:lnTo>
                      <a:pt x="6" y="5"/>
                    </a:lnTo>
                    <a:lnTo>
                      <a:pt x="6"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519" name="Freeform 207"/>
              <p:cNvSpPr>
                <a:spLocks/>
              </p:cNvSpPr>
              <p:nvPr/>
            </p:nvSpPr>
            <p:spPr bwMode="auto">
              <a:xfrm>
                <a:off x="1771" y="1744"/>
                <a:ext cx="2" cy="3"/>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520" name="Freeform 208"/>
              <p:cNvSpPr>
                <a:spLocks/>
              </p:cNvSpPr>
              <p:nvPr/>
            </p:nvSpPr>
            <p:spPr bwMode="auto">
              <a:xfrm>
                <a:off x="1771"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21" name="Freeform 209"/>
              <p:cNvSpPr>
                <a:spLocks/>
              </p:cNvSpPr>
              <p:nvPr/>
            </p:nvSpPr>
            <p:spPr bwMode="auto">
              <a:xfrm>
                <a:off x="1771"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522" name="Freeform 210"/>
              <p:cNvSpPr>
                <a:spLocks/>
              </p:cNvSpPr>
              <p:nvPr/>
            </p:nvSpPr>
            <p:spPr bwMode="auto">
              <a:xfrm>
                <a:off x="1771"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523" name="Freeform 211"/>
              <p:cNvSpPr>
                <a:spLocks/>
              </p:cNvSpPr>
              <p:nvPr/>
            </p:nvSpPr>
            <p:spPr bwMode="auto">
              <a:xfrm>
                <a:off x="1771"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524" name="Freeform 212"/>
              <p:cNvSpPr>
                <a:spLocks/>
              </p:cNvSpPr>
              <p:nvPr/>
            </p:nvSpPr>
            <p:spPr bwMode="auto">
              <a:xfrm>
                <a:off x="1771"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25" name="Freeform 213"/>
              <p:cNvSpPr>
                <a:spLocks/>
              </p:cNvSpPr>
              <p:nvPr/>
            </p:nvSpPr>
            <p:spPr bwMode="auto">
              <a:xfrm>
                <a:off x="1771"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26" name="Freeform 214"/>
              <p:cNvSpPr>
                <a:spLocks/>
              </p:cNvSpPr>
              <p:nvPr/>
            </p:nvSpPr>
            <p:spPr bwMode="auto">
              <a:xfrm>
                <a:off x="1771"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527" name="Freeform 215"/>
              <p:cNvSpPr>
                <a:spLocks/>
              </p:cNvSpPr>
              <p:nvPr/>
            </p:nvSpPr>
            <p:spPr bwMode="auto">
              <a:xfrm>
                <a:off x="1771"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528" name="Freeform 216"/>
              <p:cNvSpPr>
                <a:spLocks/>
              </p:cNvSpPr>
              <p:nvPr/>
            </p:nvSpPr>
            <p:spPr bwMode="auto">
              <a:xfrm>
                <a:off x="1771"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69529" name="Freeform 217"/>
              <p:cNvSpPr>
                <a:spLocks/>
              </p:cNvSpPr>
              <p:nvPr/>
            </p:nvSpPr>
            <p:spPr bwMode="auto">
              <a:xfrm>
                <a:off x="1771"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69530" name="Freeform 218"/>
              <p:cNvSpPr>
                <a:spLocks/>
              </p:cNvSpPr>
              <p:nvPr/>
            </p:nvSpPr>
            <p:spPr bwMode="auto">
              <a:xfrm>
                <a:off x="1771"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69531" name="Freeform 219"/>
              <p:cNvSpPr>
                <a:spLocks/>
              </p:cNvSpPr>
              <p:nvPr/>
            </p:nvSpPr>
            <p:spPr bwMode="auto">
              <a:xfrm>
                <a:off x="1771" y="1732"/>
                <a:ext cx="3" cy="2"/>
              </a:xfrm>
              <a:custGeom>
                <a:avLst/>
                <a:gdLst/>
                <a:ahLst/>
                <a:cxnLst>
                  <a:cxn ang="0">
                    <a:pos x="0" y="5"/>
                  </a:cxn>
                  <a:cxn ang="0">
                    <a:pos x="6" y="5"/>
                  </a:cxn>
                  <a:cxn ang="0">
                    <a:pos x="6" y="0"/>
                  </a:cxn>
                  <a:cxn ang="0">
                    <a:pos x="4" y="0"/>
                  </a:cxn>
                  <a:cxn ang="0">
                    <a:pos x="4" y="4"/>
                  </a:cxn>
                  <a:cxn ang="0">
                    <a:pos x="0" y="4"/>
                  </a:cxn>
                  <a:cxn ang="0">
                    <a:pos x="0" y="5"/>
                  </a:cxn>
                </a:cxnLst>
                <a:rect l="0" t="0" r="r" b="b"/>
                <a:pathLst>
                  <a:path w="6" h="5">
                    <a:moveTo>
                      <a:pt x="0" y="5"/>
                    </a:moveTo>
                    <a:lnTo>
                      <a:pt x="6" y="5"/>
                    </a:lnTo>
                    <a:lnTo>
                      <a:pt x="6"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532" name="Freeform 220"/>
              <p:cNvSpPr>
                <a:spLocks/>
              </p:cNvSpPr>
              <p:nvPr/>
            </p:nvSpPr>
            <p:spPr bwMode="auto">
              <a:xfrm>
                <a:off x="1771" y="1732"/>
                <a:ext cx="2"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533" name="Freeform 221"/>
              <p:cNvSpPr>
                <a:spLocks/>
              </p:cNvSpPr>
              <p:nvPr/>
            </p:nvSpPr>
            <p:spPr bwMode="auto">
              <a:xfrm>
                <a:off x="1771"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34" name="Freeform 222"/>
              <p:cNvSpPr>
                <a:spLocks/>
              </p:cNvSpPr>
              <p:nvPr/>
            </p:nvSpPr>
            <p:spPr bwMode="auto">
              <a:xfrm>
                <a:off x="1771"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535" name="Freeform 223"/>
              <p:cNvSpPr>
                <a:spLocks/>
              </p:cNvSpPr>
              <p:nvPr/>
            </p:nvSpPr>
            <p:spPr bwMode="auto">
              <a:xfrm>
                <a:off x="1771"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536" name="Freeform 224"/>
              <p:cNvSpPr>
                <a:spLocks/>
              </p:cNvSpPr>
              <p:nvPr/>
            </p:nvSpPr>
            <p:spPr bwMode="auto">
              <a:xfrm>
                <a:off x="1771"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537" name="Freeform 225"/>
              <p:cNvSpPr>
                <a:spLocks/>
              </p:cNvSpPr>
              <p:nvPr/>
            </p:nvSpPr>
            <p:spPr bwMode="auto">
              <a:xfrm>
                <a:off x="1901"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38" name="Freeform 226"/>
              <p:cNvSpPr>
                <a:spLocks/>
              </p:cNvSpPr>
              <p:nvPr/>
            </p:nvSpPr>
            <p:spPr bwMode="auto">
              <a:xfrm>
                <a:off x="1901"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39" name="Freeform 227"/>
              <p:cNvSpPr>
                <a:spLocks/>
              </p:cNvSpPr>
              <p:nvPr/>
            </p:nvSpPr>
            <p:spPr bwMode="auto">
              <a:xfrm>
                <a:off x="1901"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540" name="Freeform 228"/>
              <p:cNvSpPr>
                <a:spLocks/>
              </p:cNvSpPr>
              <p:nvPr/>
            </p:nvSpPr>
            <p:spPr bwMode="auto">
              <a:xfrm>
                <a:off x="1901"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541" name="Freeform 229"/>
              <p:cNvSpPr>
                <a:spLocks/>
              </p:cNvSpPr>
              <p:nvPr/>
            </p:nvSpPr>
            <p:spPr bwMode="auto">
              <a:xfrm>
                <a:off x="1901" y="1744"/>
                <a:ext cx="5" cy="5"/>
              </a:xfrm>
              <a:custGeom>
                <a:avLst/>
                <a:gdLst/>
                <a:ahLst/>
                <a:cxnLst>
                  <a:cxn ang="0">
                    <a:pos x="0" y="9"/>
                  </a:cxn>
                  <a:cxn ang="0">
                    <a:pos x="9" y="9"/>
                  </a:cxn>
                  <a:cxn ang="0">
                    <a:pos x="9" y="0"/>
                  </a:cxn>
                  <a:cxn ang="0">
                    <a:pos x="7" y="0"/>
                  </a:cxn>
                  <a:cxn ang="0">
                    <a:pos x="7" y="8"/>
                  </a:cxn>
                  <a:cxn ang="0">
                    <a:pos x="0" y="8"/>
                  </a:cxn>
                  <a:cxn ang="0">
                    <a:pos x="0" y="9"/>
                  </a:cxn>
                </a:cxnLst>
                <a:rect l="0" t="0" r="r" b="b"/>
                <a:pathLst>
                  <a:path w="9" h="9">
                    <a:moveTo>
                      <a:pt x="0" y="9"/>
                    </a:moveTo>
                    <a:lnTo>
                      <a:pt x="9" y="9"/>
                    </a:lnTo>
                    <a:lnTo>
                      <a:pt x="9"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542" name="Freeform 230"/>
              <p:cNvSpPr>
                <a:spLocks/>
              </p:cNvSpPr>
              <p:nvPr/>
            </p:nvSpPr>
            <p:spPr bwMode="auto">
              <a:xfrm>
                <a:off x="1901"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69543" name="Freeform 231"/>
              <p:cNvSpPr>
                <a:spLocks/>
              </p:cNvSpPr>
              <p:nvPr/>
            </p:nvSpPr>
            <p:spPr bwMode="auto">
              <a:xfrm>
                <a:off x="1901" y="1744"/>
                <a:ext cx="4"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69544" name="Freeform 232"/>
              <p:cNvSpPr>
                <a:spLocks/>
              </p:cNvSpPr>
              <p:nvPr/>
            </p:nvSpPr>
            <p:spPr bwMode="auto">
              <a:xfrm>
                <a:off x="1901" y="1744"/>
                <a:ext cx="3"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69545" name="Freeform 233"/>
              <p:cNvSpPr>
                <a:spLocks/>
              </p:cNvSpPr>
              <p:nvPr/>
            </p:nvSpPr>
            <p:spPr bwMode="auto">
              <a:xfrm>
                <a:off x="1901" y="1744"/>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69546" name="Freeform 234"/>
              <p:cNvSpPr>
                <a:spLocks/>
              </p:cNvSpPr>
              <p:nvPr/>
            </p:nvSpPr>
            <p:spPr bwMode="auto">
              <a:xfrm>
                <a:off x="1901"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47" name="Freeform 235"/>
              <p:cNvSpPr>
                <a:spLocks/>
              </p:cNvSpPr>
              <p:nvPr/>
            </p:nvSpPr>
            <p:spPr bwMode="auto">
              <a:xfrm>
                <a:off x="1901"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548" name="Freeform 236"/>
              <p:cNvSpPr>
                <a:spLocks/>
              </p:cNvSpPr>
              <p:nvPr/>
            </p:nvSpPr>
            <p:spPr bwMode="auto">
              <a:xfrm>
                <a:off x="1901"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549" name="Freeform 237"/>
              <p:cNvSpPr>
                <a:spLocks/>
              </p:cNvSpPr>
              <p:nvPr/>
            </p:nvSpPr>
            <p:spPr bwMode="auto">
              <a:xfrm>
                <a:off x="1901"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550" name="Freeform 238"/>
              <p:cNvSpPr>
                <a:spLocks/>
              </p:cNvSpPr>
              <p:nvPr/>
            </p:nvSpPr>
            <p:spPr bwMode="auto">
              <a:xfrm>
                <a:off x="1901"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51" name="Freeform 239"/>
              <p:cNvSpPr>
                <a:spLocks/>
              </p:cNvSpPr>
              <p:nvPr/>
            </p:nvSpPr>
            <p:spPr bwMode="auto">
              <a:xfrm>
                <a:off x="1901"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52" name="Freeform 240"/>
              <p:cNvSpPr>
                <a:spLocks/>
              </p:cNvSpPr>
              <p:nvPr/>
            </p:nvSpPr>
            <p:spPr bwMode="auto">
              <a:xfrm>
                <a:off x="1901"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69553" name="Freeform 241"/>
              <p:cNvSpPr>
                <a:spLocks/>
              </p:cNvSpPr>
              <p:nvPr/>
            </p:nvSpPr>
            <p:spPr bwMode="auto">
              <a:xfrm>
                <a:off x="1901"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69554" name="Freeform 242"/>
              <p:cNvSpPr>
                <a:spLocks/>
              </p:cNvSpPr>
              <p:nvPr/>
            </p:nvSpPr>
            <p:spPr bwMode="auto">
              <a:xfrm>
                <a:off x="1901" y="1732"/>
                <a:ext cx="5" cy="4"/>
              </a:xfrm>
              <a:custGeom>
                <a:avLst/>
                <a:gdLst/>
                <a:ahLst/>
                <a:cxnLst>
                  <a:cxn ang="0">
                    <a:pos x="0" y="9"/>
                  </a:cxn>
                  <a:cxn ang="0">
                    <a:pos x="9" y="9"/>
                  </a:cxn>
                  <a:cxn ang="0">
                    <a:pos x="9" y="0"/>
                  </a:cxn>
                  <a:cxn ang="0">
                    <a:pos x="7" y="0"/>
                  </a:cxn>
                  <a:cxn ang="0">
                    <a:pos x="7" y="8"/>
                  </a:cxn>
                  <a:cxn ang="0">
                    <a:pos x="0" y="8"/>
                  </a:cxn>
                  <a:cxn ang="0">
                    <a:pos x="0" y="9"/>
                  </a:cxn>
                </a:cxnLst>
                <a:rect l="0" t="0" r="r" b="b"/>
                <a:pathLst>
                  <a:path w="9" h="9">
                    <a:moveTo>
                      <a:pt x="0" y="9"/>
                    </a:moveTo>
                    <a:lnTo>
                      <a:pt x="9" y="9"/>
                    </a:lnTo>
                    <a:lnTo>
                      <a:pt x="9"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555" name="Freeform 243"/>
              <p:cNvSpPr>
                <a:spLocks/>
              </p:cNvSpPr>
              <p:nvPr/>
            </p:nvSpPr>
            <p:spPr bwMode="auto">
              <a:xfrm>
                <a:off x="1901"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69556" name="Freeform 244"/>
              <p:cNvSpPr>
                <a:spLocks/>
              </p:cNvSpPr>
              <p:nvPr/>
            </p:nvSpPr>
            <p:spPr bwMode="auto">
              <a:xfrm>
                <a:off x="1901" y="1732"/>
                <a:ext cx="4"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69557" name="Freeform 245"/>
              <p:cNvSpPr>
                <a:spLocks/>
              </p:cNvSpPr>
              <p:nvPr/>
            </p:nvSpPr>
            <p:spPr bwMode="auto">
              <a:xfrm>
                <a:off x="1901" y="1732"/>
                <a:ext cx="3" cy="2"/>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558" name="Freeform 246"/>
              <p:cNvSpPr>
                <a:spLocks/>
              </p:cNvSpPr>
              <p:nvPr/>
            </p:nvSpPr>
            <p:spPr bwMode="auto">
              <a:xfrm>
                <a:off x="1901" y="1732"/>
                <a:ext cx="3"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559" name="Freeform 247"/>
              <p:cNvSpPr>
                <a:spLocks/>
              </p:cNvSpPr>
              <p:nvPr/>
            </p:nvSpPr>
            <p:spPr bwMode="auto">
              <a:xfrm>
                <a:off x="1901"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60" name="Freeform 248"/>
              <p:cNvSpPr>
                <a:spLocks/>
              </p:cNvSpPr>
              <p:nvPr/>
            </p:nvSpPr>
            <p:spPr bwMode="auto">
              <a:xfrm>
                <a:off x="1901" y="1732"/>
                <a:ext cx="2"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561" name="Freeform 249"/>
              <p:cNvSpPr>
                <a:spLocks/>
              </p:cNvSpPr>
              <p:nvPr/>
            </p:nvSpPr>
            <p:spPr bwMode="auto">
              <a:xfrm>
                <a:off x="1901"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562" name="Freeform 250"/>
              <p:cNvSpPr>
                <a:spLocks/>
              </p:cNvSpPr>
              <p:nvPr/>
            </p:nvSpPr>
            <p:spPr bwMode="auto">
              <a:xfrm>
                <a:off x="1901"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563" name="Freeform 251"/>
              <p:cNvSpPr>
                <a:spLocks/>
              </p:cNvSpPr>
              <p:nvPr/>
            </p:nvSpPr>
            <p:spPr bwMode="auto">
              <a:xfrm>
                <a:off x="1928"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64" name="Freeform 252"/>
              <p:cNvSpPr>
                <a:spLocks/>
              </p:cNvSpPr>
              <p:nvPr/>
            </p:nvSpPr>
            <p:spPr bwMode="auto">
              <a:xfrm>
                <a:off x="1928"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65" name="Freeform 253"/>
              <p:cNvSpPr>
                <a:spLocks/>
              </p:cNvSpPr>
              <p:nvPr/>
            </p:nvSpPr>
            <p:spPr bwMode="auto">
              <a:xfrm>
                <a:off x="1928" y="1744"/>
                <a:ext cx="5" cy="6"/>
              </a:xfrm>
              <a:custGeom>
                <a:avLst/>
                <a:gdLst/>
                <a:ahLst/>
                <a:cxnLst>
                  <a:cxn ang="0">
                    <a:pos x="0" y="11"/>
                  </a:cxn>
                  <a:cxn ang="0">
                    <a:pos x="11" y="11"/>
                  </a:cxn>
                  <a:cxn ang="0">
                    <a:pos x="11" y="0"/>
                  </a:cxn>
                  <a:cxn ang="0">
                    <a:pos x="9" y="0"/>
                  </a:cxn>
                  <a:cxn ang="0">
                    <a:pos x="9" y="10"/>
                  </a:cxn>
                  <a:cxn ang="0">
                    <a:pos x="0" y="10"/>
                  </a:cxn>
                  <a:cxn ang="0">
                    <a:pos x="0" y="11"/>
                  </a:cxn>
                </a:cxnLst>
                <a:rect l="0" t="0" r="r" b="b"/>
                <a:pathLst>
                  <a:path w="11" h="11">
                    <a:moveTo>
                      <a:pt x="0" y="11"/>
                    </a:moveTo>
                    <a:lnTo>
                      <a:pt x="11" y="11"/>
                    </a:lnTo>
                    <a:lnTo>
                      <a:pt x="11"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69566" name="Freeform 254"/>
              <p:cNvSpPr>
                <a:spLocks/>
              </p:cNvSpPr>
              <p:nvPr/>
            </p:nvSpPr>
            <p:spPr bwMode="auto">
              <a:xfrm>
                <a:off x="1928" y="1744"/>
                <a:ext cx="5" cy="5"/>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567" name="Freeform 255"/>
              <p:cNvSpPr>
                <a:spLocks/>
              </p:cNvSpPr>
              <p:nvPr/>
            </p:nvSpPr>
            <p:spPr bwMode="auto">
              <a:xfrm>
                <a:off x="1928" y="1744"/>
                <a:ext cx="4"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568" name="Freeform 256"/>
              <p:cNvSpPr>
                <a:spLocks/>
              </p:cNvSpPr>
              <p:nvPr/>
            </p:nvSpPr>
            <p:spPr bwMode="auto">
              <a:xfrm>
                <a:off x="1928"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69569" name="Freeform 257"/>
              <p:cNvSpPr>
                <a:spLocks/>
              </p:cNvSpPr>
              <p:nvPr/>
            </p:nvSpPr>
            <p:spPr bwMode="auto">
              <a:xfrm>
                <a:off x="1928" y="1744"/>
                <a:ext cx="3"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69570" name="Freeform 258"/>
              <p:cNvSpPr>
                <a:spLocks/>
              </p:cNvSpPr>
              <p:nvPr/>
            </p:nvSpPr>
            <p:spPr bwMode="auto">
              <a:xfrm>
                <a:off x="1927" y="1744"/>
                <a:ext cx="4"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69571" name="Freeform 259"/>
              <p:cNvSpPr>
                <a:spLocks/>
              </p:cNvSpPr>
              <p:nvPr/>
            </p:nvSpPr>
            <p:spPr bwMode="auto">
              <a:xfrm>
                <a:off x="1927" y="1744"/>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69572" name="Freeform 260"/>
              <p:cNvSpPr>
                <a:spLocks/>
              </p:cNvSpPr>
              <p:nvPr/>
            </p:nvSpPr>
            <p:spPr bwMode="auto">
              <a:xfrm>
                <a:off x="1928" y="1744"/>
                <a:ext cx="1"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73" name="Freeform 261"/>
              <p:cNvSpPr>
                <a:spLocks/>
              </p:cNvSpPr>
              <p:nvPr/>
            </p:nvSpPr>
            <p:spPr bwMode="auto">
              <a:xfrm>
                <a:off x="1927"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69574" name="Freeform 262"/>
              <p:cNvSpPr>
                <a:spLocks/>
              </p:cNvSpPr>
              <p:nvPr/>
            </p:nvSpPr>
            <p:spPr bwMode="auto">
              <a:xfrm>
                <a:off x="1927"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69575" name="Freeform 263"/>
              <p:cNvSpPr>
                <a:spLocks/>
              </p:cNvSpPr>
              <p:nvPr/>
            </p:nvSpPr>
            <p:spPr bwMode="auto">
              <a:xfrm>
                <a:off x="1928"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69576" name="Freeform 264"/>
              <p:cNvSpPr>
                <a:spLocks/>
              </p:cNvSpPr>
              <p:nvPr/>
            </p:nvSpPr>
            <p:spPr bwMode="auto">
              <a:xfrm>
                <a:off x="1928"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69577" name="Freeform 265"/>
              <p:cNvSpPr>
                <a:spLocks/>
              </p:cNvSpPr>
              <p:nvPr/>
            </p:nvSpPr>
            <p:spPr bwMode="auto">
              <a:xfrm>
                <a:off x="1928"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69578" name="Freeform 266"/>
              <p:cNvSpPr>
                <a:spLocks/>
              </p:cNvSpPr>
              <p:nvPr/>
            </p:nvSpPr>
            <p:spPr bwMode="auto">
              <a:xfrm>
                <a:off x="1928" y="1732"/>
                <a:ext cx="5" cy="5"/>
              </a:xfrm>
              <a:custGeom>
                <a:avLst/>
                <a:gdLst/>
                <a:ahLst/>
                <a:cxnLst>
                  <a:cxn ang="0">
                    <a:pos x="0" y="11"/>
                  </a:cxn>
                  <a:cxn ang="0">
                    <a:pos x="11" y="11"/>
                  </a:cxn>
                  <a:cxn ang="0">
                    <a:pos x="11" y="0"/>
                  </a:cxn>
                  <a:cxn ang="0">
                    <a:pos x="9" y="0"/>
                  </a:cxn>
                  <a:cxn ang="0">
                    <a:pos x="9" y="10"/>
                  </a:cxn>
                  <a:cxn ang="0">
                    <a:pos x="0" y="10"/>
                  </a:cxn>
                  <a:cxn ang="0">
                    <a:pos x="0" y="11"/>
                  </a:cxn>
                </a:cxnLst>
                <a:rect l="0" t="0" r="r" b="b"/>
                <a:pathLst>
                  <a:path w="11" h="11">
                    <a:moveTo>
                      <a:pt x="0" y="11"/>
                    </a:moveTo>
                    <a:lnTo>
                      <a:pt x="11" y="11"/>
                    </a:lnTo>
                    <a:lnTo>
                      <a:pt x="11"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69579" name="Freeform 267"/>
              <p:cNvSpPr>
                <a:spLocks/>
              </p:cNvSpPr>
              <p:nvPr/>
            </p:nvSpPr>
            <p:spPr bwMode="auto">
              <a:xfrm>
                <a:off x="1928" y="1732"/>
                <a:ext cx="5" cy="4"/>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69580" name="Freeform 268"/>
              <p:cNvSpPr>
                <a:spLocks/>
              </p:cNvSpPr>
              <p:nvPr/>
            </p:nvSpPr>
            <p:spPr bwMode="auto">
              <a:xfrm>
                <a:off x="1928" y="1732"/>
                <a:ext cx="4"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69581" name="Freeform 269"/>
              <p:cNvSpPr>
                <a:spLocks/>
              </p:cNvSpPr>
              <p:nvPr/>
            </p:nvSpPr>
            <p:spPr bwMode="auto">
              <a:xfrm>
                <a:off x="1928"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69582" name="Freeform 270"/>
              <p:cNvSpPr>
                <a:spLocks/>
              </p:cNvSpPr>
              <p:nvPr/>
            </p:nvSpPr>
            <p:spPr bwMode="auto">
              <a:xfrm>
                <a:off x="1928" y="1732"/>
                <a:ext cx="3"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69583" name="Freeform 271"/>
              <p:cNvSpPr>
                <a:spLocks/>
              </p:cNvSpPr>
              <p:nvPr/>
            </p:nvSpPr>
            <p:spPr bwMode="auto">
              <a:xfrm>
                <a:off x="1928" y="1732"/>
                <a:ext cx="3" cy="2"/>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69584" name="Freeform 272"/>
              <p:cNvSpPr>
                <a:spLocks/>
              </p:cNvSpPr>
              <p:nvPr/>
            </p:nvSpPr>
            <p:spPr bwMode="auto">
              <a:xfrm>
                <a:off x="1928" y="1732"/>
                <a:ext cx="2"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69585" name="Freeform 273"/>
              <p:cNvSpPr>
                <a:spLocks/>
              </p:cNvSpPr>
              <p:nvPr/>
            </p:nvSpPr>
            <p:spPr bwMode="auto">
              <a:xfrm>
                <a:off x="1928" y="1732"/>
                <a:ext cx="1"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69586" name="Freeform 274"/>
              <p:cNvSpPr>
                <a:spLocks/>
              </p:cNvSpPr>
              <p:nvPr/>
            </p:nvSpPr>
            <p:spPr bwMode="auto">
              <a:xfrm>
                <a:off x="1928"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69587" name="Freeform 275"/>
              <p:cNvSpPr>
                <a:spLocks/>
              </p:cNvSpPr>
              <p:nvPr/>
            </p:nvSpPr>
            <p:spPr bwMode="auto">
              <a:xfrm>
                <a:off x="1927"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69588" name="Freeform 276"/>
              <p:cNvSpPr>
                <a:spLocks/>
              </p:cNvSpPr>
              <p:nvPr/>
            </p:nvSpPr>
            <p:spPr bwMode="auto">
              <a:xfrm>
                <a:off x="1927"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69589" name="Freeform 277"/>
              <p:cNvSpPr>
                <a:spLocks noEditPoints="1"/>
              </p:cNvSpPr>
              <p:nvPr/>
            </p:nvSpPr>
            <p:spPr bwMode="auto">
              <a:xfrm>
                <a:off x="1742" y="1764"/>
                <a:ext cx="307" cy="20"/>
              </a:xfrm>
              <a:custGeom>
                <a:avLst/>
                <a:gdLst/>
                <a:ahLst/>
                <a:cxnLst>
                  <a:cxn ang="0">
                    <a:pos x="0" y="41"/>
                  </a:cxn>
                  <a:cxn ang="0">
                    <a:pos x="614" y="41"/>
                  </a:cxn>
                  <a:cxn ang="0">
                    <a:pos x="614" y="39"/>
                  </a:cxn>
                  <a:cxn ang="0">
                    <a:pos x="0" y="39"/>
                  </a:cxn>
                  <a:cxn ang="0">
                    <a:pos x="0" y="41"/>
                  </a:cxn>
                  <a:cxn ang="0">
                    <a:pos x="614" y="0"/>
                  </a:cxn>
                  <a:cxn ang="0">
                    <a:pos x="0" y="0"/>
                  </a:cxn>
                  <a:cxn ang="0">
                    <a:pos x="0" y="1"/>
                  </a:cxn>
                  <a:cxn ang="0">
                    <a:pos x="614" y="1"/>
                  </a:cxn>
                  <a:cxn ang="0">
                    <a:pos x="614" y="0"/>
                  </a:cxn>
                </a:cxnLst>
                <a:rect l="0" t="0" r="r" b="b"/>
                <a:pathLst>
                  <a:path w="614" h="41">
                    <a:moveTo>
                      <a:pt x="0" y="41"/>
                    </a:moveTo>
                    <a:lnTo>
                      <a:pt x="614" y="41"/>
                    </a:lnTo>
                    <a:lnTo>
                      <a:pt x="614" y="39"/>
                    </a:lnTo>
                    <a:lnTo>
                      <a:pt x="0" y="39"/>
                    </a:lnTo>
                    <a:lnTo>
                      <a:pt x="0" y="41"/>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0" name="Freeform 278"/>
              <p:cNvSpPr>
                <a:spLocks noEditPoints="1"/>
              </p:cNvSpPr>
              <p:nvPr/>
            </p:nvSpPr>
            <p:spPr bwMode="auto">
              <a:xfrm>
                <a:off x="1742" y="1764"/>
                <a:ext cx="307" cy="19"/>
              </a:xfrm>
              <a:custGeom>
                <a:avLst/>
                <a:gdLst/>
                <a:ahLst/>
                <a:cxnLst>
                  <a:cxn ang="0">
                    <a:pos x="0" y="38"/>
                  </a:cxn>
                  <a:cxn ang="0">
                    <a:pos x="614" y="38"/>
                  </a:cxn>
                  <a:cxn ang="0">
                    <a:pos x="614" y="37"/>
                  </a:cxn>
                  <a:cxn ang="0">
                    <a:pos x="0" y="37"/>
                  </a:cxn>
                  <a:cxn ang="0">
                    <a:pos x="0" y="38"/>
                  </a:cxn>
                  <a:cxn ang="0">
                    <a:pos x="614" y="0"/>
                  </a:cxn>
                  <a:cxn ang="0">
                    <a:pos x="0" y="0"/>
                  </a:cxn>
                  <a:cxn ang="0">
                    <a:pos x="0" y="1"/>
                  </a:cxn>
                  <a:cxn ang="0">
                    <a:pos x="614" y="1"/>
                  </a:cxn>
                  <a:cxn ang="0">
                    <a:pos x="614" y="0"/>
                  </a:cxn>
                </a:cxnLst>
                <a:rect l="0" t="0" r="r" b="b"/>
                <a:pathLst>
                  <a:path w="614" h="38">
                    <a:moveTo>
                      <a:pt x="0" y="38"/>
                    </a:moveTo>
                    <a:lnTo>
                      <a:pt x="614" y="38"/>
                    </a:lnTo>
                    <a:lnTo>
                      <a:pt x="614" y="37"/>
                    </a:lnTo>
                    <a:lnTo>
                      <a:pt x="0" y="37"/>
                    </a:lnTo>
                    <a:lnTo>
                      <a:pt x="0" y="38"/>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1" name="Freeform 279"/>
              <p:cNvSpPr>
                <a:spLocks noEditPoints="1"/>
              </p:cNvSpPr>
              <p:nvPr/>
            </p:nvSpPr>
            <p:spPr bwMode="auto">
              <a:xfrm>
                <a:off x="1742" y="1765"/>
                <a:ext cx="307" cy="18"/>
              </a:xfrm>
              <a:custGeom>
                <a:avLst/>
                <a:gdLst/>
                <a:ahLst/>
                <a:cxnLst>
                  <a:cxn ang="0">
                    <a:pos x="0" y="36"/>
                  </a:cxn>
                  <a:cxn ang="0">
                    <a:pos x="614" y="36"/>
                  </a:cxn>
                  <a:cxn ang="0">
                    <a:pos x="614" y="35"/>
                  </a:cxn>
                  <a:cxn ang="0">
                    <a:pos x="0" y="35"/>
                  </a:cxn>
                  <a:cxn ang="0">
                    <a:pos x="0" y="36"/>
                  </a:cxn>
                  <a:cxn ang="0">
                    <a:pos x="614" y="0"/>
                  </a:cxn>
                  <a:cxn ang="0">
                    <a:pos x="0" y="0"/>
                  </a:cxn>
                  <a:cxn ang="0">
                    <a:pos x="0" y="1"/>
                  </a:cxn>
                  <a:cxn ang="0">
                    <a:pos x="614" y="1"/>
                  </a:cxn>
                  <a:cxn ang="0">
                    <a:pos x="614" y="0"/>
                  </a:cxn>
                </a:cxnLst>
                <a:rect l="0" t="0" r="r" b="b"/>
                <a:pathLst>
                  <a:path w="614" h="36">
                    <a:moveTo>
                      <a:pt x="0" y="36"/>
                    </a:moveTo>
                    <a:lnTo>
                      <a:pt x="614" y="36"/>
                    </a:lnTo>
                    <a:lnTo>
                      <a:pt x="614" y="35"/>
                    </a:lnTo>
                    <a:lnTo>
                      <a:pt x="0" y="35"/>
                    </a:lnTo>
                    <a:lnTo>
                      <a:pt x="0" y="3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2" name="Freeform 280"/>
              <p:cNvSpPr>
                <a:spLocks noEditPoints="1"/>
              </p:cNvSpPr>
              <p:nvPr/>
            </p:nvSpPr>
            <p:spPr bwMode="auto">
              <a:xfrm>
                <a:off x="1742" y="1766"/>
                <a:ext cx="307" cy="16"/>
              </a:xfrm>
              <a:custGeom>
                <a:avLst/>
                <a:gdLst/>
                <a:ahLst/>
                <a:cxnLst>
                  <a:cxn ang="0">
                    <a:pos x="0" y="34"/>
                  </a:cxn>
                  <a:cxn ang="0">
                    <a:pos x="614" y="34"/>
                  </a:cxn>
                  <a:cxn ang="0">
                    <a:pos x="614" y="33"/>
                  </a:cxn>
                  <a:cxn ang="0">
                    <a:pos x="0" y="33"/>
                  </a:cxn>
                  <a:cxn ang="0">
                    <a:pos x="0" y="34"/>
                  </a:cxn>
                  <a:cxn ang="0">
                    <a:pos x="614" y="0"/>
                  </a:cxn>
                  <a:cxn ang="0">
                    <a:pos x="0" y="0"/>
                  </a:cxn>
                  <a:cxn ang="0">
                    <a:pos x="0" y="1"/>
                  </a:cxn>
                  <a:cxn ang="0">
                    <a:pos x="614" y="1"/>
                  </a:cxn>
                  <a:cxn ang="0">
                    <a:pos x="614" y="0"/>
                  </a:cxn>
                </a:cxnLst>
                <a:rect l="0" t="0" r="r" b="b"/>
                <a:pathLst>
                  <a:path w="614" h="34">
                    <a:moveTo>
                      <a:pt x="0" y="34"/>
                    </a:moveTo>
                    <a:lnTo>
                      <a:pt x="614" y="34"/>
                    </a:lnTo>
                    <a:lnTo>
                      <a:pt x="614" y="33"/>
                    </a:lnTo>
                    <a:lnTo>
                      <a:pt x="0" y="33"/>
                    </a:lnTo>
                    <a:lnTo>
                      <a:pt x="0" y="34"/>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3" name="Freeform 281"/>
              <p:cNvSpPr>
                <a:spLocks noEditPoints="1"/>
              </p:cNvSpPr>
              <p:nvPr/>
            </p:nvSpPr>
            <p:spPr bwMode="auto">
              <a:xfrm>
                <a:off x="1742" y="1766"/>
                <a:ext cx="307" cy="16"/>
              </a:xfrm>
              <a:custGeom>
                <a:avLst/>
                <a:gdLst/>
                <a:ahLst/>
                <a:cxnLst>
                  <a:cxn ang="0">
                    <a:pos x="0" y="32"/>
                  </a:cxn>
                  <a:cxn ang="0">
                    <a:pos x="614" y="32"/>
                  </a:cxn>
                  <a:cxn ang="0">
                    <a:pos x="614" y="30"/>
                  </a:cxn>
                  <a:cxn ang="0">
                    <a:pos x="0" y="30"/>
                  </a:cxn>
                  <a:cxn ang="0">
                    <a:pos x="0" y="32"/>
                  </a:cxn>
                  <a:cxn ang="0">
                    <a:pos x="614" y="0"/>
                  </a:cxn>
                  <a:cxn ang="0">
                    <a:pos x="0" y="0"/>
                  </a:cxn>
                  <a:cxn ang="0">
                    <a:pos x="0" y="1"/>
                  </a:cxn>
                  <a:cxn ang="0">
                    <a:pos x="614" y="1"/>
                  </a:cxn>
                  <a:cxn ang="0">
                    <a:pos x="614" y="0"/>
                  </a:cxn>
                </a:cxnLst>
                <a:rect l="0" t="0" r="r" b="b"/>
                <a:pathLst>
                  <a:path w="614" h="32">
                    <a:moveTo>
                      <a:pt x="0" y="32"/>
                    </a:moveTo>
                    <a:lnTo>
                      <a:pt x="614" y="32"/>
                    </a:lnTo>
                    <a:lnTo>
                      <a:pt x="614" y="30"/>
                    </a:lnTo>
                    <a:lnTo>
                      <a:pt x="0" y="30"/>
                    </a:lnTo>
                    <a:lnTo>
                      <a:pt x="0" y="3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4" name="Freeform 282"/>
              <p:cNvSpPr>
                <a:spLocks noEditPoints="1"/>
              </p:cNvSpPr>
              <p:nvPr/>
            </p:nvSpPr>
            <p:spPr bwMode="auto">
              <a:xfrm>
                <a:off x="1742" y="1767"/>
                <a:ext cx="307" cy="14"/>
              </a:xfrm>
              <a:custGeom>
                <a:avLst/>
                <a:gdLst/>
                <a:ahLst/>
                <a:cxnLst>
                  <a:cxn ang="0">
                    <a:pos x="0" y="29"/>
                  </a:cxn>
                  <a:cxn ang="0">
                    <a:pos x="614" y="29"/>
                  </a:cxn>
                  <a:cxn ang="0">
                    <a:pos x="614" y="28"/>
                  </a:cxn>
                  <a:cxn ang="0">
                    <a:pos x="0" y="28"/>
                  </a:cxn>
                  <a:cxn ang="0">
                    <a:pos x="0" y="29"/>
                  </a:cxn>
                  <a:cxn ang="0">
                    <a:pos x="614" y="0"/>
                  </a:cxn>
                  <a:cxn ang="0">
                    <a:pos x="0" y="0"/>
                  </a:cxn>
                  <a:cxn ang="0">
                    <a:pos x="0" y="1"/>
                  </a:cxn>
                  <a:cxn ang="0">
                    <a:pos x="614" y="1"/>
                  </a:cxn>
                  <a:cxn ang="0">
                    <a:pos x="614" y="0"/>
                  </a:cxn>
                </a:cxnLst>
                <a:rect l="0" t="0" r="r" b="b"/>
                <a:pathLst>
                  <a:path w="614" h="29">
                    <a:moveTo>
                      <a:pt x="0" y="29"/>
                    </a:moveTo>
                    <a:lnTo>
                      <a:pt x="614" y="29"/>
                    </a:lnTo>
                    <a:lnTo>
                      <a:pt x="614" y="28"/>
                    </a:lnTo>
                    <a:lnTo>
                      <a:pt x="0" y="28"/>
                    </a:lnTo>
                    <a:lnTo>
                      <a:pt x="0" y="29"/>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5" name="Freeform 283"/>
              <p:cNvSpPr>
                <a:spLocks noEditPoints="1"/>
              </p:cNvSpPr>
              <p:nvPr/>
            </p:nvSpPr>
            <p:spPr bwMode="auto">
              <a:xfrm>
                <a:off x="1742" y="1767"/>
                <a:ext cx="307" cy="14"/>
              </a:xfrm>
              <a:custGeom>
                <a:avLst/>
                <a:gdLst/>
                <a:ahLst/>
                <a:cxnLst>
                  <a:cxn ang="0">
                    <a:pos x="0" y="27"/>
                  </a:cxn>
                  <a:cxn ang="0">
                    <a:pos x="614" y="27"/>
                  </a:cxn>
                  <a:cxn ang="0">
                    <a:pos x="614" y="26"/>
                  </a:cxn>
                  <a:cxn ang="0">
                    <a:pos x="0" y="26"/>
                  </a:cxn>
                  <a:cxn ang="0">
                    <a:pos x="0" y="27"/>
                  </a:cxn>
                  <a:cxn ang="0">
                    <a:pos x="614" y="0"/>
                  </a:cxn>
                  <a:cxn ang="0">
                    <a:pos x="0" y="0"/>
                  </a:cxn>
                  <a:cxn ang="0">
                    <a:pos x="0" y="1"/>
                  </a:cxn>
                  <a:cxn ang="0">
                    <a:pos x="614" y="1"/>
                  </a:cxn>
                  <a:cxn ang="0">
                    <a:pos x="614" y="0"/>
                  </a:cxn>
                </a:cxnLst>
                <a:rect l="0" t="0" r="r" b="b"/>
                <a:pathLst>
                  <a:path w="614" h="27">
                    <a:moveTo>
                      <a:pt x="0" y="27"/>
                    </a:moveTo>
                    <a:lnTo>
                      <a:pt x="614" y="27"/>
                    </a:lnTo>
                    <a:lnTo>
                      <a:pt x="614" y="26"/>
                    </a:lnTo>
                    <a:lnTo>
                      <a:pt x="0" y="26"/>
                    </a:lnTo>
                    <a:lnTo>
                      <a:pt x="0" y="27"/>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6" name="Freeform 284"/>
              <p:cNvSpPr>
                <a:spLocks noEditPoints="1"/>
              </p:cNvSpPr>
              <p:nvPr/>
            </p:nvSpPr>
            <p:spPr bwMode="auto">
              <a:xfrm>
                <a:off x="1742" y="1768"/>
                <a:ext cx="307" cy="12"/>
              </a:xfrm>
              <a:custGeom>
                <a:avLst/>
                <a:gdLst/>
                <a:ahLst/>
                <a:cxnLst>
                  <a:cxn ang="0">
                    <a:pos x="0" y="25"/>
                  </a:cxn>
                  <a:cxn ang="0">
                    <a:pos x="614" y="25"/>
                  </a:cxn>
                  <a:cxn ang="0">
                    <a:pos x="614" y="24"/>
                  </a:cxn>
                  <a:cxn ang="0">
                    <a:pos x="0" y="24"/>
                  </a:cxn>
                  <a:cxn ang="0">
                    <a:pos x="0" y="25"/>
                  </a:cxn>
                  <a:cxn ang="0">
                    <a:pos x="614" y="0"/>
                  </a:cxn>
                  <a:cxn ang="0">
                    <a:pos x="0" y="0"/>
                  </a:cxn>
                  <a:cxn ang="0">
                    <a:pos x="0" y="2"/>
                  </a:cxn>
                  <a:cxn ang="0">
                    <a:pos x="614" y="2"/>
                  </a:cxn>
                  <a:cxn ang="0">
                    <a:pos x="614" y="0"/>
                  </a:cxn>
                </a:cxnLst>
                <a:rect l="0" t="0" r="r" b="b"/>
                <a:pathLst>
                  <a:path w="614" h="25">
                    <a:moveTo>
                      <a:pt x="0" y="25"/>
                    </a:moveTo>
                    <a:lnTo>
                      <a:pt x="614" y="25"/>
                    </a:lnTo>
                    <a:lnTo>
                      <a:pt x="614" y="24"/>
                    </a:lnTo>
                    <a:lnTo>
                      <a:pt x="0" y="24"/>
                    </a:lnTo>
                    <a:lnTo>
                      <a:pt x="0" y="25"/>
                    </a:lnTo>
                    <a:close/>
                    <a:moveTo>
                      <a:pt x="614" y="0"/>
                    </a:moveTo>
                    <a:lnTo>
                      <a:pt x="0" y="0"/>
                    </a:lnTo>
                    <a:lnTo>
                      <a:pt x="0" y="2"/>
                    </a:lnTo>
                    <a:lnTo>
                      <a:pt x="614" y="2"/>
                    </a:lnTo>
                    <a:lnTo>
                      <a:pt x="614" y="0"/>
                    </a:lnTo>
                    <a:close/>
                  </a:path>
                </a:pathLst>
              </a:custGeom>
              <a:grpFill/>
              <a:ln w="9525">
                <a:noFill/>
                <a:round/>
                <a:headEnd/>
                <a:tailEnd/>
              </a:ln>
            </p:spPr>
            <p:txBody>
              <a:bodyPr/>
              <a:lstStyle/>
              <a:p>
                <a:endParaRPr lang="en-US"/>
              </a:p>
            </p:txBody>
          </p:sp>
          <p:sp>
            <p:nvSpPr>
              <p:cNvPr id="269597" name="Freeform 285"/>
              <p:cNvSpPr>
                <a:spLocks noEditPoints="1"/>
              </p:cNvSpPr>
              <p:nvPr/>
            </p:nvSpPr>
            <p:spPr bwMode="auto">
              <a:xfrm>
                <a:off x="1742" y="1768"/>
                <a:ext cx="307" cy="12"/>
              </a:xfrm>
              <a:custGeom>
                <a:avLst/>
                <a:gdLst/>
                <a:ahLst/>
                <a:cxnLst>
                  <a:cxn ang="0">
                    <a:pos x="0" y="22"/>
                  </a:cxn>
                  <a:cxn ang="0">
                    <a:pos x="614" y="22"/>
                  </a:cxn>
                  <a:cxn ang="0">
                    <a:pos x="614" y="21"/>
                  </a:cxn>
                  <a:cxn ang="0">
                    <a:pos x="0" y="21"/>
                  </a:cxn>
                  <a:cxn ang="0">
                    <a:pos x="0" y="22"/>
                  </a:cxn>
                  <a:cxn ang="0">
                    <a:pos x="614" y="0"/>
                  </a:cxn>
                  <a:cxn ang="0">
                    <a:pos x="0" y="0"/>
                  </a:cxn>
                  <a:cxn ang="0">
                    <a:pos x="0" y="1"/>
                  </a:cxn>
                  <a:cxn ang="0">
                    <a:pos x="614" y="1"/>
                  </a:cxn>
                  <a:cxn ang="0">
                    <a:pos x="614" y="0"/>
                  </a:cxn>
                </a:cxnLst>
                <a:rect l="0" t="0" r="r" b="b"/>
                <a:pathLst>
                  <a:path w="614" h="22">
                    <a:moveTo>
                      <a:pt x="0" y="22"/>
                    </a:moveTo>
                    <a:lnTo>
                      <a:pt x="614" y="22"/>
                    </a:lnTo>
                    <a:lnTo>
                      <a:pt x="614" y="21"/>
                    </a:lnTo>
                    <a:lnTo>
                      <a:pt x="0" y="21"/>
                    </a:lnTo>
                    <a:lnTo>
                      <a:pt x="0" y="2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598" name="Freeform 286"/>
              <p:cNvSpPr>
                <a:spLocks noEditPoints="1"/>
              </p:cNvSpPr>
              <p:nvPr/>
            </p:nvSpPr>
            <p:spPr bwMode="auto">
              <a:xfrm>
                <a:off x="1741" y="1769"/>
                <a:ext cx="308" cy="10"/>
              </a:xfrm>
              <a:custGeom>
                <a:avLst/>
                <a:gdLst/>
                <a:ahLst/>
                <a:cxnLst>
                  <a:cxn ang="0">
                    <a:pos x="1" y="20"/>
                  </a:cxn>
                  <a:cxn ang="0">
                    <a:pos x="615" y="20"/>
                  </a:cxn>
                  <a:cxn ang="0">
                    <a:pos x="614" y="19"/>
                  </a:cxn>
                  <a:cxn ang="0">
                    <a:pos x="0" y="19"/>
                  </a:cxn>
                  <a:cxn ang="0">
                    <a:pos x="1" y="20"/>
                  </a:cxn>
                  <a:cxn ang="0">
                    <a:pos x="615" y="0"/>
                  </a:cxn>
                  <a:cxn ang="0">
                    <a:pos x="1" y="0"/>
                  </a:cxn>
                  <a:cxn ang="0">
                    <a:pos x="0" y="1"/>
                  </a:cxn>
                  <a:cxn ang="0">
                    <a:pos x="614" y="1"/>
                  </a:cxn>
                  <a:cxn ang="0">
                    <a:pos x="615" y="0"/>
                  </a:cxn>
                </a:cxnLst>
                <a:rect l="0" t="0" r="r" b="b"/>
                <a:pathLst>
                  <a:path w="615" h="20">
                    <a:moveTo>
                      <a:pt x="1" y="20"/>
                    </a:moveTo>
                    <a:lnTo>
                      <a:pt x="615" y="20"/>
                    </a:lnTo>
                    <a:lnTo>
                      <a:pt x="614" y="19"/>
                    </a:lnTo>
                    <a:lnTo>
                      <a:pt x="0" y="19"/>
                    </a:lnTo>
                    <a:lnTo>
                      <a:pt x="1" y="20"/>
                    </a:lnTo>
                    <a:close/>
                    <a:moveTo>
                      <a:pt x="615" y="0"/>
                    </a:moveTo>
                    <a:lnTo>
                      <a:pt x="1" y="0"/>
                    </a:lnTo>
                    <a:lnTo>
                      <a:pt x="0" y="1"/>
                    </a:lnTo>
                    <a:lnTo>
                      <a:pt x="614" y="1"/>
                    </a:lnTo>
                    <a:lnTo>
                      <a:pt x="615" y="0"/>
                    </a:lnTo>
                    <a:close/>
                  </a:path>
                </a:pathLst>
              </a:custGeom>
              <a:grpFill/>
              <a:ln w="9525">
                <a:noFill/>
                <a:round/>
                <a:headEnd/>
                <a:tailEnd/>
              </a:ln>
            </p:spPr>
            <p:txBody>
              <a:bodyPr/>
              <a:lstStyle/>
              <a:p>
                <a:endParaRPr lang="en-US"/>
              </a:p>
            </p:txBody>
          </p:sp>
          <p:sp>
            <p:nvSpPr>
              <p:cNvPr id="269599" name="Freeform 287"/>
              <p:cNvSpPr>
                <a:spLocks noEditPoints="1"/>
              </p:cNvSpPr>
              <p:nvPr/>
            </p:nvSpPr>
            <p:spPr bwMode="auto">
              <a:xfrm>
                <a:off x="1741" y="1769"/>
                <a:ext cx="308" cy="10"/>
              </a:xfrm>
              <a:custGeom>
                <a:avLst/>
                <a:gdLst/>
                <a:ahLst/>
                <a:cxnLst>
                  <a:cxn ang="0">
                    <a:pos x="0" y="18"/>
                  </a:cxn>
                  <a:cxn ang="0">
                    <a:pos x="614" y="18"/>
                  </a:cxn>
                  <a:cxn ang="0">
                    <a:pos x="615" y="17"/>
                  </a:cxn>
                  <a:cxn ang="0">
                    <a:pos x="1" y="17"/>
                  </a:cxn>
                  <a:cxn ang="0">
                    <a:pos x="0" y="18"/>
                  </a:cxn>
                  <a:cxn ang="0">
                    <a:pos x="614" y="0"/>
                  </a:cxn>
                  <a:cxn ang="0">
                    <a:pos x="0" y="0"/>
                  </a:cxn>
                  <a:cxn ang="0">
                    <a:pos x="1" y="1"/>
                  </a:cxn>
                  <a:cxn ang="0">
                    <a:pos x="615" y="1"/>
                  </a:cxn>
                  <a:cxn ang="0">
                    <a:pos x="614" y="0"/>
                  </a:cxn>
                </a:cxnLst>
                <a:rect l="0" t="0" r="r" b="b"/>
                <a:pathLst>
                  <a:path w="615" h="18">
                    <a:moveTo>
                      <a:pt x="0" y="18"/>
                    </a:moveTo>
                    <a:lnTo>
                      <a:pt x="614" y="18"/>
                    </a:lnTo>
                    <a:lnTo>
                      <a:pt x="615" y="17"/>
                    </a:lnTo>
                    <a:lnTo>
                      <a:pt x="1" y="17"/>
                    </a:lnTo>
                    <a:lnTo>
                      <a:pt x="0" y="18"/>
                    </a:lnTo>
                    <a:close/>
                    <a:moveTo>
                      <a:pt x="614" y="0"/>
                    </a:moveTo>
                    <a:lnTo>
                      <a:pt x="0" y="0"/>
                    </a:lnTo>
                    <a:lnTo>
                      <a:pt x="1" y="1"/>
                    </a:lnTo>
                    <a:lnTo>
                      <a:pt x="615" y="1"/>
                    </a:lnTo>
                    <a:lnTo>
                      <a:pt x="614" y="0"/>
                    </a:lnTo>
                    <a:close/>
                  </a:path>
                </a:pathLst>
              </a:custGeom>
              <a:grpFill/>
              <a:ln w="9525">
                <a:noFill/>
                <a:round/>
                <a:headEnd/>
                <a:tailEnd/>
              </a:ln>
            </p:spPr>
            <p:txBody>
              <a:bodyPr/>
              <a:lstStyle/>
              <a:p>
                <a:endParaRPr lang="en-US"/>
              </a:p>
            </p:txBody>
          </p:sp>
          <p:sp>
            <p:nvSpPr>
              <p:cNvPr id="269600" name="Freeform 288"/>
              <p:cNvSpPr>
                <a:spLocks noEditPoints="1"/>
              </p:cNvSpPr>
              <p:nvPr/>
            </p:nvSpPr>
            <p:spPr bwMode="auto">
              <a:xfrm>
                <a:off x="1742" y="1770"/>
                <a:ext cx="307" cy="8"/>
              </a:xfrm>
              <a:custGeom>
                <a:avLst/>
                <a:gdLst/>
                <a:ahLst/>
                <a:cxnLst>
                  <a:cxn ang="0">
                    <a:pos x="0" y="16"/>
                  </a:cxn>
                  <a:cxn ang="0">
                    <a:pos x="614" y="16"/>
                  </a:cxn>
                  <a:cxn ang="0">
                    <a:pos x="614" y="15"/>
                  </a:cxn>
                  <a:cxn ang="0">
                    <a:pos x="0" y="15"/>
                  </a:cxn>
                  <a:cxn ang="0">
                    <a:pos x="0" y="16"/>
                  </a:cxn>
                  <a:cxn ang="0">
                    <a:pos x="614" y="0"/>
                  </a:cxn>
                  <a:cxn ang="0">
                    <a:pos x="0" y="0"/>
                  </a:cxn>
                  <a:cxn ang="0">
                    <a:pos x="0" y="1"/>
                  </a:cxn>
                  <a:cxn ang="0">
                    <a:pos x="614" y="1"/>
                  </a:cxn>
                  <a:cxn ang="0">
                    <a:pos x="614" y="0"/>
                  </a:cxn>
                </a:cxnLst>
                <a:rect l="0" t="0" r="r" b="b"/>
                <a:pathLst>
                  <a:path w="614" h="16">
                    <a:moveTo>
                      <a:pt x="0" y="16"/>
                    </a:moveTo>
                    <a:lnTo>
                      <a:pt x="614" y="16"/>
                    </a:lnTo>
                    <a:lnTo>
                      <a:pt x="614" y="15"/>
                    </a:lnTo>
                    <a:lnTo>
                      <a:pt x="0" y="15"/>
                    </a:lnTo>
                    <a:lnTo>
                      <a:pt x="0" y="1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1" name="Freeform 289"/>
              <p:cNvSpPr>
                <a:spLocks noEditPoints="1"/>
              </p:cNvSpPr>
              <p:nvPr/>
            </p:nvSpPr>
            <p:spPr bwMode="auto">
              <a:xfrm>
                <a:off x="1742" y="1770"/>
                <a:ext cx="307" cy="7"/>
              </a:xfrm>
              <a:custGeom>
                <a:avLst/>
                <a:gdLst/>
                <a:ahLst/>
                <a:cxnLst>
                  <a:cxn ang="0">
                    <a:pos x="0" y="14"/>
                  </a:cxn>
                  <a:cxn ang="0">
                    <a:pos x="614" y="14"/>
                  </a:cxn>
                  <a:cxn ang="0">
                    <a:pos x="614" y="13"/>
                  </a:cxn>
                  <a:cxn ang="0">
                    <a:pos x="0" y="13"/>
                  </a:cxn>
                  <a:cxn ang="0">
                    <a:pos x="0" y="14"/>
                  </a:cxn>
                  <a:cxn ang="0">
                    <a:pos x="614" y="0"/>
                  </a:cxn>
                  <a:cxn ang="0">
                    <a:pos x="0" y="0"/>
                  </a:cxn>
                  <a:cxn ang="0">
                    <a:pos x="0" y="1"/>
                  </a:cxn>
                  <a:cxn ang="0">
                    <a:pos x="614" y="1"/>
                  </a:cxn>
                  <a:cxn ang="0">
                    <a:pos x="614" y="0"/>
                  </a:cxn>
                </a:cxnLst>
                <a:rect l="0" t="0" r="r" b="b"/>
                <a:pathLst>
                  <a:path w="614" h="14">
                    <a:moveTo>
                      <a:pt x="0" y="14"/>
                    </a:moveTo>
                    <a:lnTo>
                      <a:pt x="614" y="14"/>
                    </a:lnTo>
                    <a:lnTo>
                      <a:pt x="614" y="13"/>
                    </a:lnTo>
                    <a:lnTo>
                      <a:pt x="0" y="13"/>
                    </a:lnTo>
                    <a:lnTo>
                      <a:pt x="0" y="14"/>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2" name="Freeform 290"/>
              <p:cNvSpPr>
                <a:spLocks noEditPoints="1"/>
              </p:cNvSpPr>
              <p:nvPr/>
            </p:nvSpPr>
            <p:spPr bwMode="auto">
              <a:xfrm>
                <a:off x="1742" y="1771"/>
                <a:ext cx="307" cy="6"/>
              </a:xfrm>
              <a:custGeom>
                <a:avLst/>
                <a:gdLst/>
                <a:ahLst/>
                <a:cxnLst>
                  <a:cxn ang="0">
                    <a:pos x="0" y="12"/>
                  </a:cxn>
                  <a:cxn ang="0">
                    <a:pos x="614" y="12"/>
                  </a:cxn>
                  <a:cxn ang="0">
                    <a:pos x="614" y="11"/>
                  </a:cxn>
                  <a:cxn ang="0">
                    <a:pos x="0" y="11"/>
                  </a:cxn>
                  <a:cxn ang="0">
                    <a:pos x="0" y="12"/>
                  </a:cxn>
                  <a:cxn ang="0">
                    <a:pos x="614" y="0"/>
                  </a:cxn>
                  <a:cxn ang="0">
                    <a:pos x="0" y="0"/>
                  </a:cxn>
                  <a:cxn ang="0">
                    <a:pos x="0" y="1"/>
                  </a:cxn>
                  <a:cxn ang="0">
                    <a:pos x="614" y="1"/>
                  </a:cxn>
                  <a:cxn ang="0">
                    <a:pos x="614" y="0"/>
                  </a:cxn>
                </a:cxnLst>
                <a:rect l="0" t="0" r="r" b="b"/>
                <a:pathLst>
                  <a:path w="614" h="12">
                    <a:moveTo>
                      <a:pt x="0" y="12"/>
                    </a:moveTo>
                    <a:lnTo>
                      <a:pt x="614" y="12"/>
                    </a:lnTo>
                    <a:lnTo>
                      <a:pt x="614" y="11"/>
                    </a:lnTo>
                    <a:lnTo>
                      <a:pt x="0" y="11"/>
                    </a:lnTo>
                    <a:lnTo>
                      <a:pt x="0" y="1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3" name="Freeform 291"/>
              <p:cNvSpPr>
                <a:spLocks noEditPoints="1"/>
              </p:cNvSpPr>
              <p:nvPr/>
            </p:nvSpPr>
            <p:spPr bwMode="auto">
              <a:xfrm>
                <a:off x="1742" y="1771"/>
                <a:ext cx="307" cy="5"/>
              </a:xfrm>
              <a:custGeom>
                <a:avLst/>
                <a:gdLst/>
                <a:ahLst/>
                <a:cxnLst>
                  <a:cxn ang="0">
                    <a:pos x="0" y="10"/>
                  </a:cxn>
                  <a:cxn ang="0">
                    <a:pos x="614" y="10"/>
                  </a:cxn>
                  <a:cxn ang="0">
                    <a:pos x="614" y="9"/>
                  </a:cxn>
                  <a:cxn ang="0">
                    <a:pos x="0" y="9"/>
                  </a:cxn>
                  <a:cxn ang="0">
                    <a:pos x="0" y="10"/>
                  </a:cxn>
                  <a:cxn ang="0">
                    <a:pos x="614" y="0"/>
                  </a:cxn>
                  <a:cxn ang="0">
                    <a:pos x="0" y="0"/>
                  </a:cxn>
                  <a:cxn ang="0">
                    <a:pos x="0" y="1"/>
                  </a:cxn>
                  <a:cxn ang="0">
                    <a:pos x="614" y="1"/>
                  </a:cxn>
                  <a:cxn ang="0">
                    <a:pos x="614" y="0"/>
                  </a:cxn>
                </a:cxnLst>
                <a:rect l="0" t="0" r="r" b="b"/>
                <a:pathLst>
                  <a:path w="614" h="10">
                    <a:moveTo>
                      <a:pt x="0" y="10"/>
                    </a:moveTo>
                    <a:lnTo>
                      <a:pt x="614" y="10"/>
                    </a:lnTo>
                    <a:lnTo>
                      <a:pt x="614" y="9"/>
                    </a:lnTo>
                    <a:lnTo>
                      <a:pt x="0" y="9"/>
                    </a:lnTo>
                    <a:lnTo>
                      <a:pt x="0" y="10"/>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4" name="Freeform 292"/>
              <p:cNvSpPr>
                <a:spLocks noEditPoints="1"/>
              </p:cNvSpPr>
              <p:nvPr/>
            </p:nvSpPr>
            <p:spPr bwMode="auto">
              <a:xfrm>
                <a:off x="1742" y="1772"/>
                <a:ext cx="307" cy="4"/>
              </a:xfrm>
              <a:custGeom>
                <a:avLst/>
                <a:gdLst/>
                <a:ahLst/>
                <a:cxnLst>
                  <a:cxn ang="0">
                    <a:pos x="0" y="8"/>
                  </a:cxn>
                  <a:cxn ang="0">
                    <a:pos x="614" y="8"/>
                  </a:cxn>
                  <a:cxn ang="0">
                    <a:pos x="614" y="7"/>
                  </a:cxn>
                  <a:cxn ang="0">
                    <a:pos x="0" y="7"/>
                  </a:cxn>
                  <a:cxn ang="0">
                    <a:pos x="0" y="8"/>
                  </a:cxn>
                  <a:cxn ang="0">
                    <a:pos x="614" y="0"/>
                  </a:cxn>
                  <a:cxn ang="0">
                    <a:pos x="0" y="0"/>
                  </a:cxn>
                  <a:cxn ang="0">
                    <a:pos x="0" y="1"/>
                  </a:cxn>
                  <a:cxn ang="0">
                    <a:pos x="614" y="1"/>
                  </a:cxn>
                  <a:cxn ang="0">
                    <a:pos x="614" y="0"/>
                  </a:cxn>
                </a:cxnLst>
                <a:rect l="0" t="0" r="r" b="b"/>
                <a:pathLst>
                  <a:path w="614" h="8">
                    <a:moveTo>
                      <a:pt x="0" y="8"/>
                    </a:moveTo>
                    <a:lnTo>
                      <a:pt x="614" y="8"/>
                    </a:lnTo>
                    <a:lnTo>
                      <a:pt x="614" y="7"/>
                    </a:lnTo>
                    <a:lnTo>
                      <a:pt x="0" y="7"/>
                    </a:lnTo>
                    <a:lnTo>
                      <a:pt x="0" y="8"/>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5" name="Freeform 293"/>
              <p:cNvSpPr>
                <a:spLocks noEditPoints="1"/>
              </p:cNvSpPr>
              <p:nvPr/>
            </p:nvSpPr>
            <p:spPr bwMode="auto">
              <a:xfrm>
                <a:off x="1742" y="1773"/>
                <a:ext cx="307" cy="2"/>
              </a:xfrm>
              <a:custGeom>
                <a:avLst/>
                <a:gdLst/>
                <a:ahLst/>
                <a:cxnLst>
                  <a:cxn ang="0">
                    <a:pos x="0" y="6"/>
                  </a:cxn>
                  <a:cxn ang="0">
                    <a:pos x="614" y="6"/>
                  </a:cxn>
                  <a:cxn ang="0">
                    <a:pos x="614" y="4"/>
                  </a:cxn>
                  <a:cxn ang="0">
                    <a:pos x="0" y="4"/>
                  </a:cxn>
                  <a:cxn ang="0">
                    <a:pos x="0" y="6"/>
                  </a:cxn>
                  <a:cxn ang="0">
                    <a:pos x="614" y="0"/>
                  </a:cxn>
                  <a:cxn ang="0">
                    <a:pos x="0" y="0"/>
                  </a:cxn>
                  <a:cxn ang="0">
                    <a:pos x="0" y="1"/>
                  </a:cxn>
                  <a:cxn ang="0">
                    <a:pos x="614" y="1"/>
                  </a:cxn>
                  <a:cxn ang="0">
                    <a:pos x="614" y="0"/>
                  </a:cxn>
                </a:cxnLst>
                <a:rect l="0" t="0" r="r" b="b"/>
                <a:pathLst>
                  <a:path w="614" h="6">
                    <a:moveTo>
                      <a:pt x="0" y="6"/>
                    </a:moveTo>
                    <a:lnTo>
                      <a:pt x="614" y="6"/>
                    </a:lnTo>
                    <a:lnTo>
                      <a:pt x="614" y="4"/>
                    </a:lnTo>
                    <a:lnTo>
                      <a:pt x="0" y="4"/>
                    </a:lnTo>
                    <a:lnTo>
                      <a:pt x="0" y="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69606" name="Freeform 294"/>
              <p:cNvSpPr>
                <a:spLocks noEditPoints="1"/>
              </p:cNvSpPr>
              <p:nvPr/>
            </p:nvSpPr>
            <p:spPr bwMode="auto">
              <a:xfrm>
                <a:off x="1741" y="1773"/>
                <a:ext cx="308" cy="2"/>
              </a:xfrm>
              <a:custGeom>
                <a:avLst/>
                <a:gdLst/>
                <a:ahLst/>
                <a:cxnLst>
                  <a:cxn ang="0">
                    <a:pos x="1" y="3"/>
                  </a:cxn>
                  <a:cxn ang="0">
                    <a:pos x="615" y="3"/>
                  </a:cxn>
                  <a:cxn ang="0">
                    <a:pos x="614" y="2"/>
                  </a:cxn>
                  <a:cxn ang="0">
                    <a:pos x="0" y="2"/>
                  </a:cxn>
                  <a:cxn ang="0">
                    <a:pos x="1" y="3"/>
                  </a:cxn>
                  <a:cxn ang="0">
                    <a:pos x="615" y="0"/>
                  </a:cxn>
                  <a:cxn ang="0">
                    <a:pos x="1" y="0"/>
                  </a:cxn>
                  <a:cxn ang="0">
                    <a:pos x="0" y="1"/>
                  </a:cxn>
                  <a:cxn ang="0">
                    <a:pos x="614" y="1"/>
                  </a:cxn>
                  <a:cxn ang="0">
                    <a:pos x="615" y="0"/>
                  </a:cxn>
                </a:cxnLst>
                <a:rect l="0" t="0" r="r" b="b"/>
                <a:pathLst>
                  <a:path w="615" h="3">
                    <a:moveTo>
                      <a:pt x="1" y="3"/>
                    </a:moveTo>
                    <a:lnTo>
                      <a:pt x="615" y="3"/>
                    </a:lnTo>
                    <a:lnTo>
                      <a:pt x="614" y="2"/>
                    </a:lnTo>
                    <a:lnTo>
                      <a:pt x="0" y="2"/>
                    </a:lnTo>
                    <a:lnTo>
                      <a:pt x="1" y="3"/>
                    </a:lnTo>
                    <a:close/>
                    <a:moveTo>
                      <a:pt x="615" y="0"/>
                    </a:moveTo>
                    <a:lnTo>
                      <a:pt x="1" y="0"/>
                    </a:lnTo>
                    <a:lnTo>
                      <a:pt x="0" y="1"/>
                    </a:lnTo>
                    <a:lnTo>
                      <a:pt x="614" y="1"/>
                    </a:lnTo>
                    <a:lnTo>
                      <a:pt x="615" y="0"/>
                    </a:lnTo>
                    <a:close/>
                  </a:path>
                </a:pathLst>
              </a:custGeom>
              <a:grpFill/>
              <a:ln w="9525">
                <a:noFill/>
                <a:round/>
                <a:headEnd/>
                <a:tailEnd/>
              </a:ln>
            </p:spPr>
            <p:txBody>
              <a:bodyPr/>
              <a:lstStyle/>
              <a:p>
                <a:endParaRPr lang="en-US"/>
              </a:p>
            </p:txBody>
          </p:sp>
          <p:sp>
            <p:nvSpPr>
              <p:cNvPr id="269607" name="Freeform 295"/>
              <p:cNvSpPr>
                <a:spLocks noEditPoints="1"/>
              </p:cNvSpPr>
              <p:nvPr/>
            </p:nvSpPr>
            <p:spPr bwMode="auto">
              <a:xfrm>
                <a:off x="1741" y="1774"/>
                <a:ext cx="308" cy="1"/>
              </a:xfrm>
              <a:custGeom>
                <a:avLst/>
                <a:gdLst/>
                <a:ahLst/>
                <a:cxnLst>
                  <a:cxn ang="0">
                    <a:pos x="0" y="1"/>
                  </a:cxn>
                  <a:cxn ang="0">
                    <a:pos x="614" y="1"/>
                  </a:cxn>
                  <a:cxn ang="0">
                    <a:pos x="615" y="1"/>
                  </a:cxn>
                  <a:cxn ang="0">
                    <a:pos x="1" y="1"/>
                  </a:cxn>
                  <a:cxn ang="0">
                    <a:pos x="0" y="1"/>
                  </a:cxn>
                  <a:cxn ang="0">
                    <a:pos x="614" y="0"/>
                  </a:cxn>
                  <a:cxn ang="0">
                    <a:pos x="0" y="0"/>
                  </a:cxn>
                  <a:cxn ang="0">
                    <a:pos x="1" y="1"/>
                  </a:cxn>
                  <a:cxn ang="0">
                    <a:pos x="615" y="1"/>
                  </a:cxn>
                  <a:cxn ang="0">
                    <a:pos x="614" y="0"/>
                  </a:cxn>
                </a:cxnLst>
                <a:rect l="0" t="0" r="r" b="b"/>
                <a:pathLst>
                  <a:path w="615" h="1">
                    <a:moveTo>
                      <a:pt x="0" y="1"/>
                    </a:moveTo>
                    <a:lnTo>
                      <a:pt x="614" y="1"/>
                    </a:lnTo>
                    <a:lnTo>
                      <a:pt x="615" y="1"/>
                    </a:lnTo>
                    <a:lnTo>
                      <a:pt x="1" y="1"/>
                    </a:lnTo>
                    <a:lnTo>
                      <a:pt x="0" y="1"/>
                    </a:lnTo>
                    <a:close/>
                    <a:moveTo>
                      <a:pt x="614" y="0"/>
                    </a:moveTo>
                    <a:lnTo>
                      <a:pt x="0" y="0"/>
                    </a:lnTo>
                    <a:lnTo>
                      <a:pt x="1" y="1"/>
                    </a:lnTo>
                    <a:lnTo>
                      <a:pt x="615" y="1"/>
                    </a:lnTo>
                    <a:lnTo>
                      <a:pt x="614" y="0"/>
                    </a:lnTo>
                    <a:close/>
                  </a:path>
                </a:pathLst>
              </a:custGeom>
              <a:grpFill/>
              <a:ln w="9525">
                <a:noFill/>
                <a:round/>
                <a:headEnd/>
                <a:tailEnd/>
              </a:ln>
            </p:spPr>
            <p:txBody>
              <a:bodyPr/>
              <a:lstStyle/>
              <a:p>
                <a:endParaRPr lang="en-US"/>
              </a:p>
            </p:txBody>
          </p:sp>
          <p:sp>
            <p:nvSpPr>
              <p:cNvPr id="269608" name="Freeform 296"/>
              <p:cNvSpPr>
                <a:spLocks/>
              </p:cNvSpPr>
              <p:nvPr/>
            </p:nvSpPr>
            <p:spPr bwMode="auto">
              <a:xfrm>
                <a:off x="2003" y="1764"/>
                <a:ext cx="46" cy="20"/>
              </a:xfrm>
              <a:custGeom>
                <a:avLst/>
                <a:gdLst/>
                <a:ahLst/>
                <a:cxnLst>
                  <a:cxn ang="0">
                    <a:pos x="9" y="41"/>
                  </a:cxn>
                  <a:cxn ang="0">
                    <a:pos x="80" y="41"/>
                  </a:cxn>
                  <a:cxn ang="0">
                    <a:pos x="91" y="0"/>
                  </a:cxn>
                  <a:cxn ang="0">
                    <a:pos x="0" y="0"/>
                  </a:cxn>
                  <a:cxn ang="0">
                    <a:pos x="9" y="41"/>
                  </a:cxn>
                </a:cxnLst>
                <a:rect l="0" t="0" r="r" b="b"/>
                <a:pathLst>
                  <a:path w="91" h="41">
                    <a:moveTo>
                      <a:pt x="9" y="41"/>
                    </a:moveTo>
                    <a:lnTo>
                      <a:pt x="80" y="41"/>
                    </a:lnTo>
                    <a:lnTo>
                      <a:pt x="91" y="0"/>
                    </a:lnTo>
                    <a:lnTo>
                      <a:pt x="0" y="0"/>
                    </a:lnTo>
                    <a:lnTo>
                      <a:pt x="9" y="41"/>
                    </a:lnTo>
                  </a:path>
                </a:pathLst>
              </a:custGeom>
              <a:grpFill/>
              <a:ln w="1588">
                <a:solidFill>
                  <a:srgbClr val="000000"/>
                </a:solidFill>
                <a:prstDash val="solid"/>
                <a:round/>
                <a:headEnd/>
                <a:tailEnd/>
              </a:ln>
            </p:spPr>
            <p:txBody>
              <a:bodyPr/>
              <a:lstStyle/>
              <a:p>
                <a:endParaRPr lang="en-US"/>
              </a:p>
            </p:txBody>
          </p:sp>
          <p:sp>
            <p:nvSpPr>
              <p:cNvPr id="269609" name="Freeform 297"/>
              <p:cNvSpPr>
                <a:spLocks/>
              </p:cNvSpPr>
              <p:nvPr/>
            </p:nvSpPr>
            <p:spPr bwMode="auto">
              <a:xfrm>
                <a:off x="1977" y="1764"/>
                <a:ext cx="13" cy="19"/>
              </a:xfrm>
              <a:custGeom>
                <a:avLst/>
                <a:gdLst/>
                <a:ahLst/>
                <a:cxnLst>
                  <a:cxn ang="0">
                    <a:pos x="5" y="27"/>
                  </a:cxn>
                  <a:cxn ang="0">
                    <a:pos x="5" y="37"/>
                  </a:cxn>
                  <a:cxn ang="0">
                    <a:pos x="21" y="37"/>
                  </a:cxn>
                  <a:cxn ang="0">
                    <a:pos x="21" y="27"/>
                  </a:cxn>
                  <a:cxn ang="0">
                    <a:pos x="27" y="27"/>
                  </a:cxn>
                  <a:cxn ang="0">
                    <a:pos x="27" y="0"/>
                  </a:cxn>
                  <a:cxn ang="0">
                    <a:pos x="0" y="0"/>
                  </a:cxn>
                  <a:cxn ang="0">
                    <a:pos x="0" y="27"/>
                  </a:cxn>
                  <a:cxn ang="0">
                    <a:pos x="5" y="27"/>
                  </a:cxn>
                </a:cxnLst>
                <a:rect l="0" t="0" r="r" b="b"/>
                <a:pathLst>
                  <a:path w="27" h="37">
                    <a:moveTo>
                      <a:pt x="5" y="27"/>
                    </a:moveTo>
                    <a:lnTo>
                      <a:pt x="5" y="37"/>
                    </a:lnTo>
                    <a:lnTo>
                      <a:pt x="21" y="37"/>
                    </a:lnTo>
                    <a:lnTo>
                      <a:pt x="21" y="27"/>
                    </a:lnTo>
                    <a:lnTo>
                      <a:pt x="27" y="27"/>
                    </a:lnTo>
                    <a:lnTo>
                      <a:pt x="27"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0" name="Freeform 298"/>
              <p:cNvSpPr>
                <a:spLocks/>
              </p:cNvSpPr>
              <p:nvPr/>
            </p:nvSpPr>
            <p:spPr bwMode="auto">
              <a:xfrm>
                <a:off x="1951"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1" name="Freeform 299"/>
              <p:cNvSpPr>
                <a:spLocks/>
              </p:cNvSpPr>
              <p:nvPr/>
            </p:nvSpPr>
            <p:spPr bwMode="auto">
              <a:xfrm>
                <a:off x="1925" y="1764"/>
                <a:ext cx="13" cy="19"/>
              </a:xfrm>
              <a:custGeom>
                <a:avLst/>
                <a:gdLst/>
                <a:ahLst/>
                <a:cxnLst>
                  <a:cxn ang="0">
                    <a:pos x="6" y="27"/>
                  </a:cxn>
                  <a:cxn ang="0">
                    <a:pos x="6" y="37"/>
                  </a:cxn>
                  <a:cxn ang="0">
                    <a:pos x="22" y="37"/>
                  </a:cxn>
                  <a:cxn ang="0">
                    <a:pos x="22" y="27"/>
                  </a:cxn>
                  <a:cxn ang="0">
                    <a:pos x="27" y="27"/>
                  </a:cxn>
                  <a:cxn ang="0">
                    <a:pos x="27" y="0"/>
                  </a:cxn>
                  <a:cxn ang="0">
                    <a:pos x="0" y="0"/>
                  </a:cxn>
                  <a:cxn ang="0">
                    <a:pos x="0" y="27"/>
                  </a:cxn>
                  <a:cxn ang="0">
                    <a:pos x="6" y="27"/>
                  </a:cxn>
                </a:cxnLst>
                <a:rect l="0" t="0" r="r" b="b"/>
                <a:pathLst>
                  <a:path w="27" h="37">
                    <a:moveTo>
                      <a:pt x="6" y="27"/>
                    </a:moveTo>
                    <a:lnTo>
                      <a:pt x="6" y="37"/>
                    </a:lnTo>
                    <a:lnTo>
                      <a:pt x="22" y="37"/>
                    </a:lnTo>
                    <a:lnTo>
                      <a:pt x="22" y="27"/>
                    </a:lnTo>
                    <a:lnTo>
                      <a:pt x="27" y="27"/>
                    </a:lnTo>
                    <a:lnTo>
                      <a:pt x="27" y="0"/>
                    </a:lnTo>
                    <a:lnTo>
                      <a:pt x="0" y="0"/>
                    </a:lnTo>
                    <a:lnTo>
                      <a:pt x="0" y="27"/>
                    </a:lnTo>
                    <a:lnTo>
                      <a:pt x="6" y="27"/>
                    </a:lnTo>
                  </a:path>
                </a:pathLst>
              </a:custGeom>
              <a:grpFill/>
              <a:ln w="1588">
                <a:solidFill>
                  <a:srgbClr val="000000"/>
                </a:solidFill>
                <a:prstDash val="solid"/>
                <a:round/>
                <a:headEnd/>
                <a:tailEnd/>
              </a:ln>
            </p:spPr>
            <p:txBody>
              <a:bodyPr/>
              <a:lstStyle/>
              <a:p>
                <a:endParaRPr lang="en-US"/>
              </a:p>
            </p:txBody>
          </p:sp>
          <p:sp>
            <p:nvSpPr>
              <p:cNvPr id="269612" name="Freeform 300"/>
              <p:cNvSpPr>
                <a:spLocks/>
              </p:cNvSpPr>
              <p:nvPr/>
            </p:nvSpPr>
            <p:spPr bwMode="auto">
              <a:xfrm>
                <a:off x="1899" y="1764"/>
                <a:ext cx="13" cy="19"/>
              </a:xfrm>
              <a:custGeom>
                <a:avLst/>
                <a:gdLst/>
                <a:ahLst/>
                <a:cxnLst>
                  <a:cxn ang="0">
                    <a:pos x="5" y="27"/>
                  </a:cxn>
                  <a:cxn ang="0">
                    <a:pos x="5" y="37"/>
                  </a:cxn>
                  <a:cxn ang="0">
                    <a:pos x="20" y="37"/>
                  </a:cxn>
                  <a:cxn ang="0">
                    <a:pos x="20" y="27"/>
                  </a:cxn>
                  <a:cxn ang="0">
                    <a:pos x="25" y="27"/>
                  </a:cxn>
                  <a:cxn ang="0">
                    <a:pos x="25" y="0"/>
                  </a:cxn>
                  <a:cxn ang="0">
                    <a:pos x="0" y="0"/>
                  </a:cxn>
                  <a:cxn ang="0">
                    <a:pos x="0" y="27"/>
                  </a:cxn>
                  <a:cxn ang="0">
                    <a:pos x="5" y="27"/>
                  </a:cxn>
                </a:cxnLst>
                <a:rect l="0" t="0" r="r" b="b"/>
                <a:pathLst>
                  <a:path w="25" h="37">
                    <a:moveTo>
                      <a:pt x="5" y="27"/>
                    </a:moveTo>
                    <a:lnTo>
                      <a:pt x="5" y="37"/>
                    </a:lnTo>
                    <a:lnTo>
                      <a:pt x="20" y="37"/>
                    </a:lnTo>
                    <a:lnTo>
                      <a:pt x="20" y="27"/>
                    </a:lnTo>
                    <a:lnTo>
                      <a:pt x="25" y="27"/>
                    </a:lnTo>
                    <a:lnTo>
                      <a:pt x="25"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3" name="Freeform 301"/>
              <p:cNvSpPr>
                <a:spLocks/>
              </p:cNvSpPr>
              <p:nvPr/>
            </p:nvSpPr>
            <p:spPr bwMode="auto">
              <a:xfrm>
                <a:off x="1872" y="1764"/>
                <a:ext cx="14" cy="19"/>
              </a:xfrm>
              <a:custGeom>
                <a:avLst/>
                <a:gdLst/>
                <a:ahLst/>
                <a:cxnLst>
                  <a:cxn ang="0">
                    <a:pos x="5" y="27"/>
                  </a:cxn>
                  <a:cxn ang="0">
                    <a:pos x="5" y="37"/>
                  </a:cxn>
                  <a:cxn ang="0">
                    <a:pos x="21" y="37"/>
                  </a:cxn>
                  <a:cxn ang="0">
                    <a:pos x="21" y="27"/>
                  </a:cxn>
                  <a:cxn ang="0">
                    <a:pos x="27" y="27"/>
                  </a:cxn>
                  <a:cxn ang="0">
                    <a:pos x="27" y="0"/>
                  </a:cxn>
                  <a:cxn ang="0">
                    <a:pos x="0" y="0"/>
                  </a:cxn>
                  <a:cxn ang="0">
                    <a:pos x="0" y="27"/>
                  </a:cxn>
                  <a:cxn ang="0">
                    <a:pos x="5" y="27"/>
                  </a:cxn>
                </a:cxnLst>
                <a:rect l="0" t="0" r="r" b="b"/>
                <a:pathLst>
                  <a:path w="27" h="37">
                    <a:moveTo>
                      <a:pt x="5" y="27"/>
                    </a:moveTo>
                    <a:lnTo>
                      <a:pt x="5" y="37"/>
                    </a:lnTo>
                    <a:lnTo>
                      <a:pt x="21" y="37"/>
                    </a:lnTo>
                    <a:lnTo>
                      <a:pt x="21" y="27"/>
                    </a:lnTo>
                    <a:lnTo>
                      <a:pt x="27" y="27"/>
                    </a:lnTo>
                    <a:lnTo>
                      <a:pt x="27"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4" name="Freeform 302"/>
              <p:cNvSpPr>
                <a:spLocks/>
              </p:cNvSpPr>
              <p:nvPr/>
            </p:nvSpPr>
            <p:spPr bwMode="auto">
              <a:xfrm>
                <a:off x="1847" y="1764"/>
                <a:ext cx="12" cy="19"/>
              </a:xfrm>
              <a:custGeom>
                <a:avLst/>
                <a:gdLst/>
                <a:ahLst/>
                <a:cxnLst>
                  <a:cxn ang="0">
                    <a:pos x="5" y="27"/>
                  </a:cxn>
                  <a:cxn ang="0">
                    <a:pos x="5" y="37"/>
                  </a:cxn>
                  <a:cxn ang="0">
                    <a:pos x="20" y="37"/>
                  </a:cxn>
                  <a:cxn ang="0">
                    <a:pos x="20" y="27"/>
                  </a:cxn>
                  <a:cxn ang="0">
                    <a:pos x="26" y="27"/>
                  </a:cxn>
                  <a:cxn ang="0">
                    <a:pos x="26" y="0"/>
                  </a:cxn>
                  <a:cxn ang="0">
                    <a:pos x="0" y="0"/>
                  </a:cxn>
                  <a:cxn ang="0">
                    <a:pos x="0" y="27"/>
                  </a:cxn>
                  <a:cxn ang="0">
                    <a:pos x="5" y="27"/>
                  </a:cxn>
                </a:cxnLst>
                <a:rect l="0" t="0" r="r" b="b"/>
                <a:pathLst>
                  <a:path w="26" h="37">
                    <a:moveTo>
                      <a:pt x="5" y="27"/>
                    </a:moveTo>
                    <a:lnTo>
                      <a:pt x="5" y="37"/>
                    </a:lnTo>
                    <a:lnTo>
                      <a:pt x="20" y="37"/>
                    </a:lnTo>
                    <a:lnTo>
                      <a:pt x="20"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5" name="Freeform 303"/>
              <p:cNvSpPr>
                <a:spLocks/>
              </p:cNvSpPr>
              <p:nvPr/>
            </p:nvSpPr>
            <p:spPr bwMode="auto">
              <a:xfrm>
                <a:off x="1821"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6" name="Freeform 304"/>
              <p:cNvSpPr>
                <a:spLocks/>
              </p:cNvSpPr>
              <p:nvPr/>
            </p:nvSpPr>
            <p:spPr bwMode="auto">
              <a:xfrm>
                <a:off x="1794" y="1764"/>
                <a:ext cx="13" cy="19"/>
              </a:xfrm>
              <a:custGeom>
                <a:avLst/>
                <a:gdLst/>
                <a:ahLst/>
                <a:cxnLst>
                  <a:cxn ang="0">
                    <a:pos x="6" y="27"/>
                  </a:cxn>
                  <a:cxn ang="0">
                    <a:pos x="6" y="37"/>
                  </a:cxn>
                  <a:cxn ang="0">
                    <a:pos x="21" y="37"/>
                  </a:cxn>
                  <a:cxn ang="0">
                    <a:pos x="21" y="27"/>
                  </a:cxn>
                  <a:cxn ang="0">
                    <a:pos x="26" y="27"/>
                  </a:cxn>
                  <a:cxn ang="0">
                    <a:pos x="26" y="0"/>
                  </a:cxn>
                  <a:cxn ang="0">
                    <a:pos x="0" y="0"/>
                  </a:cxn>
                  <a:cxn ang="0">
                    <a:pos x="0" y="27"/>
                  </a:cxn>
                  <a:cxn ang="0">
                    <a:pos x="6" y="27"/>
                  </a:cxn>
                </a:cxnLst>
                <a:rect l="0" t="0" r="r" b="b"/>
                <a:pathLst>
                  <a:path w="26" h="37">
                    <a:moveTo>
                      <a:pt x="6" y="27"/>
                    </a:moveTo>
                    <a:lnTo>
                      <a:pt x="6" y="37"/>
                    </a:lnTo>
                    <a:lnTo>
                      <a:pt x="21" y="37"/>
                    </a:lnTo>
                    <a:lnTo>
                      <a:pt x="21" y="27"/>
                    </a:lnTo>
                    <a:lnTo>
                      <a:pt x="26" y="27"/>
                    </a:lnTo>
                    <a:lnTo>
                      <a:pt x="26" y="0"/>
                    </a:lnTo>
                    <a:lnTo>
                      <a:pt x="0" y="0"/>
                    </a:lnTo>
                    <a:lnTo>
                      <a:pt x="0" y="27"/>
                    </a:lnTo>
                    <a:lnTo>
                      <a:pt x="6" y="27"/>
                    </a:lnTo>
                  </a:path>
                </a:pathLst>
              </a:custGeom>
              <a:grpFill/>
              <a:ln w="1588">
                <a:solidFill>
                  <a:srgbClr val="000000"/>
                </a:solidFill>
                <a:prstDash val="solid"/>
                <a:round/>
                <a:headEnd/>
                <a:tailEnd/>
              </a:ln>
            </p:spPr>
            <p:txBody>
              <a:bodyPr/>
              <a:lstStyle/>
              <a:p>
                <a:endParaRPr lang="en-US"/>
              </a:p>
            </p:txBody>
          </p:sp>
          <p:sp>
            <p:nvSpPr>
              <p:cNvPr id="269617" name="Freeform 305"/>
              <p:cNvSpPr>
                <a:spLocks/>
              </p:cNvSpPr>
              <p:nvPr/>
            </p:nvSpPr>
            <p:spPr bwMode="auto">
              <a:xfrm>
                <a:off x="1768" y="1764"/>
                <a:ext cx="13" cy="19"/>
              </a:xfrm>
              <a:custGeom>
                <a:avLst/>
                <a:gdLst/>
                <a:ahLst/>
                <a:cxnLst>
                  <a:cxn ang="0">
                    <a:pos x="4" y="27"/>
                  </a:cxn>
                  <a:cxn ang="0">
                    <a:pos x="4" y="37"/>
                  </a:cxn>
                  <a:cxn ang="0">
                    <a:pos x="20" y="37"/>
                  </a:cxn>
                  <a:cxn ang="0">
                    <a:pos x="20" y="27"/>
                  </a:cxn>
                  <a:cxn ang="0">
                    <a:pos x="26" y="27"/>
                  </a:cxn>
                  <a:cxn ang="0">
                    <a:pos x="26" y="0"/>
                  </a:cxn>
                  <a:cxn ang="0">
                    <a:pos x="0" y="0"/>
                  </a:cxn>
                  <a:cxn ang="0">
                    <a:pos x="0" y="27"/>
                  </a:cxn>
                  <a:cxn ang="0">
                    <a:pos x="4" y="27"/>
                  </a:cxn>
                </a:cxnLst>
                <a:rect l="0" t="0" r="r" b="b"/>
                <a:pathLst>
                  <a:path w="26" h="37">
                    <a:moveTo>
                      <a:pt x="4" y="27"/>
                    </a:moveTo>
                    <a:lnTo>
                      <a:pt x="4" y="37"/>
                    </a:lnTo>
                    <a:lnTo>
                      <a:pt x="20" y="37"/>
                    </a:lnTo>
                    <a:lnTo>
                      <a:pt x="20" y="27"/>
                    </a:lnTo>
                    <a:lnTo>
                      <a:pt x="26" y="27"/>
                    </a:lnTo>
                    <a:lnTo>
                      <a:pt x="26" y="0"/>
                    </a:lnTo>
                    <a:lnTo>
                      <a:pt x="0" y="0"/>
                    </a:lnTo>
                    <a:lnTo>
                      <a:pt x="0" y="27"/>
                    </a:lnTo>
                    <a:lnTo>
                      <a:pt x="4" y="27"/>
                    </a:lnTo>
                  </a:path>
                </a:pathLst>
              </a:custGeom>
              <a:grpFill/>
              <a:ln w="1588">
                <a:solidFill>
                  <a:srgbClr val="000000"/>
                </a:solidFill>
                <a:prstDash val="solid"/>
                <a:round/>
                <a:headEnd/>
                <a:tailEnd/>
              </a:ln>
            </p:spPr>
            <p:txBody>
              <a:bodyPr/>
              <a:lstStyle/>
              <a:p>
                <a:endParaRPr lang="en-US"/>
              </a:p>
            </p:txBody>
          </p:sp>
          <p:sp>
            <p:nvSpPr>
              <p:cNvPr id="269618" name="Freeform 306"/>
              <p:cNvSpPr>
                <a:spLocks/>
              </p:cNvSpPr>
              <p:nvPr/>
            </p:nvSpPr>
            <p:spPr bwMode="auto">
              <a:xfrm>
                <a:off x="1742"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69619" name="Freeform 307"/>
              <p:cNvSpPr>
                <a:spLocks/>
              </p:cNvSpPr>
              <p:nvPr/>
            </p:nvSpPr>
            <p:spPr bwMode="auto">
              <a:xfrm>
                <a:off x="1723" y="1675"/>
                <a:ext cx="382" cy="128"/>
              </a:xfrm>
              <a:custGeom>
                <a:avLst/>
                <a:gdLst/>
                <a:ahLst/>
                <a:cxnLst>
                  <a:cxn ang="0">
                    <a:pos x="22" y="256"/>
                  </a:cxn>
                  <a:cxn ang="0">
                    <a:pos x="22" y="234"/>
                  </a:cxn>
                  <a:cxn ang="0">
                    <a:pos x="0" y="234"/>
                  </a:cxn>
                  <a:cxn ang="0">
                    <a:pos x="0" y="85"/>
                  </a:cxn>
                  <a:cxn ang="0">
                    <a:pos x="85" y="0"/>
                  </a:cxn>
                  <a:cxn ang="0">
                    <a:pos x="764" y="0"/>
                  </a:cxn>
                  <a:cxn ang="0">
                    <a:pos x="764" y="149"/>
                  </a:cxn>
                  <a:cxn ang="0">
                    <a:pos x="658" y="256"/>
                  </a:cxn>
                  <a:cxn ang="0">
                    <a:pos x="22" y="256"/>
                  </a:cxn>
                </a:cxnLst>
                <a:rect l="0" t="0" r="r" b="b"/>
                <a:pathLst>
                  <a:path w="764" h="256">
                    <a:moveTo>
                      <a:pt x="22" y="256"/>
                    </a:moveTo>
                    <a:lnTo>
                      <a:pt x="22" y="234"/>
                    </a:lnTo>
                    <a:lnTo>
                      <a:pt x="0" y="234"/>
                    </a:lnTo>
                    <a:lnTo>
                      <a:pt x="0" y="85"/>
                    </a:lnTo>
                    <a:lnTo>
                      <a:pt x="85" y="0"/>
                    </a:lnTo>
                    <a:lnTo>
                      <a:pt x="764" y="0"/>
                    </a:lnTo>
                    <a:lnTo>
                      <a:pt x="764" y="149"/>
                    </a:lnTo>
                    <a:lnTo>
                      <a:pt x="658" y="256"/>
                    </a:lnTo>
                    <a:lnTo>
                      <a:pt x="22" y="256"/>
                    </a:lnTo>
                  </a:path>
                </a:pathLst>
              </a:custGeom>
              <a:grpFill/>
              <a:ln w="4763">
                <a:solidFill>
                  <a:srgbClr val="000000"/>
                </a:solidFill>
                <a:prstDash val="solid"/>
                <a:round/>
                <a:headEnd/>
                <a:tailEnd/>
              </a:ln>
            </p:spPr>
            <p:txBody>
              <a:bodyPr/>
              <a:lstStyle/>
              <a:p>
                <a:endParaRPr lang="en-US"/>
              </a:p>
            </p:txBody>
          </p:sp>
        </p:grpSp>
        <p:sp>
          <p:nvSpPr>
            <p:cNvPr id="269620" name="Text Box 308"/>
            <p:cNvSpPr txBox="1">
              <a:spLocks noChangeArrowheads="1"/>
            </p:cNvSpPr>
            <p:nvPr/>
          </p:nvSpPr>
          <p:spPr bwMode="auto">
            <a:xfrm>
              <a:off x="1152" y="2160"/>
              <a:ext cx="795" cy="212"/>
            </a:xfrm>
            <a:prstGeom prst="rect">
              <a:avLst/>
            </a:prstGeom>
            <a:grpFill/>
            <a:ln w="9525">
              <a:noFill/>
              <a:miter lim="800000"/>
              <a:headEnd/>
              <a:tailEnd/>
            </a:ln>
            <a:effectLst/>
          </p:spPr>
          <p:txBody>
            <a:bodyPr>
              <a:spAutoFit/>
            </a:bodyPr>
            <a:lstStyle/>
            <a:p>
              <a:pPr algn="ctr">
                <a:spcBef>
                  <a:spcPct val="0"/>
                </a:spcBef>
                <a:buClrTx/>
                <a:buSzTx/>
                <a:buFontTx/>
                <a:buNone/>
              </a:pPr>
              <a:r>
                <a:rPr lang="en-US" sz="1600" b="1">
                  <a:solidFill>
                    <a:srgbClr val="000000"/>
                  </a:solidFill>
                  <a:latin typeface="Arial" charset="0"/>
                </a:rPr>
                <a:t>Switch</a:t>
              </a:r>
            </a:p>
          </p:txBody>
        </p:sp>
        <p:cxnSp>
          <p:nvCxnSpPr>
            <p:cNvPr id="269621" name="AutoShape 309"/>
            <p:cNvCxnSpPr>
              <a:cxnSpLocks noChangeShapeType="1"/>
              <a:stCxn id="0" idx="3"/>
              <a:endCxn id="269619" idx="4"/>
            </p:cNvCxnSpPr>
            <p:nvPr/>
          </p:nvCxnSpPr>
          <p:spPr bwMode="auto">
            <a:xfrm flipV="1">
              <a:off x="1156" y="1968"/>
              <a:ext cx="262" cy="830"/>
            </a:xfrm>
            <a:prstGeom prst="curvedConnector3">
              <a:avLst>
                <a:gd name="adj1" fmla="val 45037"/>
              </a:avLst>
            </a:prstGeom>
            <a:grpFill/>
            <a:ln w="9525">
              <a:solidFill>
                <a:schemeClr val="bg2"/>
              </a:solidFill>
              <a:round/>
              <a:headEnd/>
              <a:tailEnd/>
            </a:ln>
            <a:effectLst/>
          </p:spPr>
        </p:cxnSp>
        <p:cxnSp>
          <p:nvCxnSpPr>
            <p:cNvPr id="269622" name="AutoShape 310"/>
            <p:cNvCxnSpPr>
              <a:cxnSpLocks noChangeShapeType="1"/>
              <a:stCxn id="0" idx="3"/>
              <a:endCxn id="269619" idx="4"/>
            </p:cNvCxnSpPr>
            <p:nvPr/>
          </p:nvCxnSpPr>
          <p:spPr bwMode="auto">
            <a:xfrm flipV="1">
              <a:off x="721" y="1968"/>
              <a:ext cx="697" cy="253"/>
            </a:xfrm>
            <a:prstGeom prst="curvedConnector3">
              <a:avLst>
                <a:gd name="adj1" fmla="val 48065"/>
              </a:avLst>
            </a:prstGeom>
            <a:grpFill/>
            <a:ln w="9525">
              <a:solidFill>
                <a:schemeClr val="bg2"/>
              </a:solidFill>
              <a:round/>
              <a:headEnd/>
              <a:tailEnd/>
            </a:ln>
            <a:effectLst/>
          </p:spPr>
        </p:cxnSp>
        <p:cxnSp>
          <p:nvCxnSpPr>
            <p:cNvPr id="269623" name="AutoShape 311"/>
            <p:cNvCxnSpPr>
              <a:cxnSpLocks noChangeShapeType="1"/>
              <a:stCxn id="0" idx="3"/>
              <a:endCxn id="269619" idx="3"/>
            </p:cNvCxnSpPr>
            <p:nvPr/>
          </p:nvCxnSpPr>
          <p:spPr bwMode="auto">
            <a:xfrm>
              <a:off x="1014" y="1527"/>
              <a:ext cx="378" cy="480"/>
            </a:xfrm>
            <a:prstGeom prst="curvedConnector3">
              <a:avLst>
                <a:gd name="adj1" fmla="val 50000"/>
              </a:avLst>
            </a:prstGeom>
            <a:grpFill/>
            <a:ln w="9525">
              <a:solidFill>
                <a:schemeClr val="bg2"/>
              </a:solidFill>
              <a:round/>
              <a:headEnd/>
              <a:tailEnd/>
            </a:ln>
            <a:effectLst/>
          </p:spPr>
        </p:cxnSp>
        <p:grpSp>
          <p:nvGrpSpPr>
            <p:cNvPr id="4" name="Group 988"/>
            <p:cNvGrpSpPr>
              <a:grpSpLocks/>
            </p:cNvGrpSpPr>
            <p:nvPr/>
          </p:nvGrpSpPr>
          <p:grpSpPr bwMode="auto">
            <a:xfrm>
              <a:off x="1872" y="1248"/>
              <a:ext cx="1117" cy="1835"/>
              <a:chOff x="1776" y="1488"/>
              <a:chExt cx="1117" cy="1835"/>
            </a:xfrm>
            <a:grpFill/>
          </p:grpSpPr>
          <p:sp>
            <p:nvSpPr>
              <p:cNvPr id="269626" name="Freeform 314"/>
              <p:cNvSpPr>
                <a:spLocks/>
              </p:cNvSpPr>
              <p:nvPr/>
            </p:nvSpPr>
            <p:spPr bwMode="auto">
              <a:xfrm>
                <a:off x="1966" y="2369"/>
                <a:ext cx="66" cy="103"/>
              </a:xfrm>
              <a:custGeom>
                <a:avLst/>
                <a:gdLst/>
                <a:ahLst/>
                <a:cxnLst>
                  <a:cxn ang="0">
                    <a:pos x="0" y="103"/>
                  </a:cxn>
                  <a:cxn ang="0">
                    <a:pos x="116" y="15"/>
                  </a:cxn>
                  <a:cxn ang="0">
                    <a:pos x="116" y="0"/>
                  </a:cxn>
                  <a:cxn ang="0">
                    <a:pos x="0" y="88"/>
                  </a:cxn>
                  <a:cxn ang="0">
                    <a:pos x="0" y="103"/>
                  </a:cxn>
                </a:cxnLst>
                <a:rect l="0" t="0" r="r" b="b"/>
                <a:pathLst>
                  <a:path w="116" h="103">
                    <a:moveTo>
                      <a:pt x="0" y="103"/>
                    </a:moveTo>
                    <a:lnTo>
                      <a:pt x="116" y="15"/>
                    </a:lnTo>
                    <a:lnTo>
                      <a:pt x="116" y="0"/>
                    </a:lnTo>
                    <a:lnTo>
                      <a:pt x="0" y="88"/>
                    </a:lnTo>
                    <a:lnTo>
                      <a:pt x="0" y="103"/>
                    </a:lnTo>
                    <a:close/>
                  </a:path>
                </a:pathLst>
              </a:custGeom>
              <a:grpFill/>
              <a:ln w="9525">
                <a:noFill/>
                <a:round/>
                <a:headEnd/>
                <a:tailEnd/>
              </a:ln>
            </p:spPr>
            <p:txBody>
              <a:bodyPr/>
              <a:lstStyle/>
              <a:p>
                <a:endParaRPr lang="en-US"/>
              </a:p>
            </p:txBody>
          </p:sp>
          <p:sp>
            <p:nvSpPr>
              <p:cNvPr id="269627" name="Freeform 315"/>
              <p:cNvSpPr>
                <a:spLocks/>
              </p:cNvSpPr>
              <p:nvPr/>
            </p:nvSpPr>
            <p:spPr bwMode="auto">
              <a:xfrm>
                <a:off x="1790" y="1728"/>
                <a:ext cx="246" cy="82"/>
              </a:xfrm>
              <a:custGeom>
                <a:avLst/>
                <a:gdLst/>
                <a:ahLst/>
                <a:cxnLst>
                  <a:cxn ang="0">
                    <a:pos x="0" y="82"/>
                  </a:cxn>
                  <a:cxn ang="0">
                    <a:pos x="108" y="0"/>
                  </a:cxn>
                  <a:cxn ang="0">
                    <a:pos x="431" y="0"/>
                  </a:cxn>
                  <a:cxn ang="0">
                    <a:pos x="323" y="82"/>
                  </a:cxn>
                  <a:cxn ang="0">
                    <a:pos x="0" y="82"/>
                  </a:cxn>
                </a:cxnLst>
                <a:rect l="0" t="0" r="r" b="b"/>
                <a:pathLst>
                  <a:path w="431" h="82">
                    <a:moveTo>
                      <a:pt x="0" y="82"/>
                    </a:moveTo>
                    <a:lnTo>
                      <a:pt x="108" y="0"/>
                    </a:lnTo>
                    <a:lnTo>
                      <a:pt x="431" y="0"/>
                    </a:lnTo>
                    <a:lnTo>
                      <a:pt x="323" y="82"/>
                    </a:lnTo>
                    <a:lnTo>
                      <a:pt x="0" y="82"/>
                    </a:lnTo>
                    <a:close/>
                  </a:path>
                </a:pathLst>
              </a:custGeom>
              <a:grpFill/>
              <a:ln w="9525">
                <a:noFill/>
                <a:round/>
                <a:headEnd/>
                <a:tailEnd/>
              </a:ln>
            </p:spPr>
            <p:txBody>
              <a:bodyPr/>
              <a:lstStyle/>
              <a:p>
                <a:endParaRPr lang="en-US"/>
              </a:p>
            </p:txBody>
          </p:sp>
          <p:sp>
            <p:nvSpPr>
              <p:cNvPr id="269628" name="Freeform 316"/>
              <p:cNvSpPr>
                <a:spLocks/>
              </p:cNvSpPr>
              <p:nvPr/>
            </p:nvSpPr>
            <p:spPr bwMode="auto">
              <a:xfrm>
                <a:off x="1974" y="1728"/>
                <a:ext cx="62" cy="728"/>
              </a:xfrm>
              <a:custGeom>
                <a:avLst/>
                <a:gdLst/>
                <a:ahLst/>
                <a:cxnLst>
                  <a:cxn ang="0">
                    <a:pos x="0" y="82"/>
                  </a:cxn>
                  <a:cxn ang="0">
                    <a:pos x="108" y="0"/>
                  </a:cxn>
                  <a:cxn ang="0">
                    <a:pos x="108" y="644"/>
                  </a:cxn>
                  <a:cxn ang="0">
                    <a:pos x="0" y="726"/>
                  </a:cxn>
                  <a:cxn ang="0">
                    <a:pos x="0" y="82"/>
                  </a:cxn>
                </a:cxnLst>
                <a:rect l="0" t="0" r="r" b="b"/>
                <a:pathLst>
                  <a:path w="108" h="726">
                    <a:moveTo>
                      <a:pt x="0" y="82"/>
                    </a:moveTo>
                    <a:lnTo>
                      <a:pt x="108" y="0"/>
                    </a:lnTo>
                    <a:lnTo>
                      <a:pt x="108" y="644"/>
                    </a:lnTo>
                    <a:lnTo>
                      <a:pt x="0" y="726"/>
                    </a:lnTo>
                    <a:lnTo>
                      <a:pt x="0" y="82"/>
                    </a:lnTo>
                    <a:close/>
                  </a:path>
                </a:pathLst>
              </a:custGeom>
              <a:grpFill/>
              <a:ln w="9525">
                <a:noFill/>
                <a:round/>
                <a:headEnd/>
                <a:tailEnd/>
              </a:ln>
            </p:spPr>
            <p:txBody>
              <a:bodyPr/>
              <a:lstStyle/>
              <a:p>
                <a:endParaRPr lang="en-US"/>
              </a:p>
            </p:txBody>
          </p:sp>
          <p:sp>
            <p:nvSpPr>
              <p:cNvPr id="269629" name="Rectangle 317"/>
              <p:cNvSpPr>
                <a:spLocks noChangeArrowheads="1"/>
              </p:cNvSpPr>
              <p:nvPr/>
            </p:nvSpPr>
            <p:spPr bwMode="auto">
              <a:xfrm>
                <a:off x="1790" y="1810"/>
                <a:ext cx="184" cy="646"/>
              </a:xfrm>
              <a:prstGeom prst="rect">
                <a:avLst/>
              </a:prstGeom>
              <a:grpFill/>
              <a:ln w="1588">
                <a:solidFill>
                  <a:srgbClr val="000000"/>
                </a:solidFill>
                <a:miter lim="800000"/>
                <a:headEnd/>
                <a:tailEnd/>
              </a:ln>
            </p:spPr>
            <p:txBody>
              <a:bodyPr/>
              <a:lstStyle/>
              <a:p>
                <a:endParaRPr lang="en-US"/>
              </a:p>
            </p:txBody>
          </p:sp>
          <p:sp>
            <p:nvSpPr>
              <p:cNvPr id="269630" name="Freeform 318"/>
              <p:cNvSpPr>
                <a:spLocks/>
              </p:cNvSpPr>
              <p:nvPr/>
            </p:nvSpPr>
            <p:spPr bwMode="auto">
              <a:xfrm>
                <a:off x="1813" y="1841"/>
                <a:ext cx="138" cy="394"/>
              </a:xfrm>
              <a:custGeom>
                <a:avLst/>
                <a:gdLst/>
                <a:ahLst/>
                <a:cxnLst>
                  <a:cxn ang="0">
                    <a:pos x="243" y="0"/>
                  </a:cxn>
                  <a:cxn ang="0">
                    <a:pos x="0" y="0"/>
                  </a:cxn>
                  <a:cxn ang="0">
                    <a:pos x="0" y="391"/>
                  </a:cxn>
                  <a:cxn ang="0">
                    <a:pos x="4" y="391"/>
                  </a:cxn>
                  <a:cxn ang="0">
                    <a:pos x="4" y="8"/>
                  </a:cxn>
                  <a:cxn ang="0">
                    <a:pos x="243" y="8"/>
                  </a:cxn>
                  <a:cxn ang="0">
                    <a:pos x="243" y="0"/>
                  </a:cxn>
                </a:cxnLst>
                <a:rect l="0" t="0" r="r" b="b"/>
                <a:pathLst>
                  <a:path w="243" h="391">
                    <a:moveTo>
                      <a:pt x="243" y="0"/>
                    </a:moveTo>
                    <a:lnTo>
                      <a:pt x="0" y="0"/>
                    </a:lnTo>
                    <a:lnTo>
                      <a:pt x="0" y="391"/>
                    </a:lnTo>
                    <a:lnTo>
                      <a:pt x="4" y="391"/>
                    </a:lnTo>
                    <a:lnTo>
                      <a:pt x="4" y="8"/>
                    </a:lnTo>
                    <a:lnTo>
                      <a:pt x="243" y="8"/>
                    </a:lnTo>
                    <a:lnTo>
                      <a:pt x="243" y="0"/>
                    </a:lnTo>
                    <a:close/>
                  </a:path>
                </a:pathLst>
              </a:custGeom>
              <a:grpFill/>
              <a:ln w="9525">
                <a:noFill/>
                <a:round/>
                <a:headEnd/>
                <a:tailEnd/>
              </a:ln>
            </p:spPr>
            <p:txBody>
              <a:bodyPr/>
              <a:lstStyle/>
              <a:p>
                <a:endParaRPr lang="en-US"/>
              </a:p>
            </p:txBody>
          </p:sp>
          <p:sp>
            <p:nvSpPr>
              <p:cNvPr id="269631" name="Freeform 319"/>
              <p:cNvSpPr>
                <a:spLocks/>
              </p:cNvSpPr>
              <p:nvPr/>
            </p:nvSpPr>
            <p:spPr bwMode="auto">
              <a:xfrm>
                <a:off x="1815" y="1849"/>
                <a:ext cx="136" cy="386"/>
              </a:xfrm>
              <a:custGeom>
                <a:avLst/>
                <a:gdLst/>
                <a:ahLst/>
                <a:cxnLst>
                  <a:cxn ang="0">
                    <a:pos x="239" y="0"/>
                  </a:cxn>
                  <a:cxn ang="0">
                    <a:pos x="0" y="0"/>
                  </a:cxn>
                  <a:cxn ang="0">
                    <a:pos x="0" y="383"/>
                  </a:cxn>
                  <a:cxn ang="0">
                    <a:pos x="5" y="383"/>
                  </a:cxn>
                  <a:cxn ang="0">
                    <a:pos x="5" y="8"/>
                  </a:cxn>
                  <a:cxn ang="0">
                    <a:pos x="239" y="8"/>
                  </a:cxn>
                  <a:cxn ang="0">
                    <a:pos x="239" y="0"/>
                  </a:cxn>
                </a:cxnLst>
                <a:rect l="0" t="0" r="r" b="b"/>
                <a:pathLst>
                  <a:path w="239" h="383">
                    <a:moveTo>
                      <a:pt x="239" y="0"/>
                    </a:moveTo>
                    <a:lnTo>
                      <a:pt x="0" y="0"/>
                    </a:lnTo>
                    <a:lnTo>
                      <a:pt x="0" y="383"/>
                    </a:lnTo>
                    <a:lnTo>
                      <a:pt x="5" y="383"/>
                    </a:lnTo>
                    <a:lnTo>
                      <a:pt x="5" y="8"/>
                    </a:lnTo>
                    <a:lnTo>
                      <a:pt x="239" y="8"/>
                    </a:lnTo>
                    <a:lnTo>
                      <a:pt x="239" y="0"/>
                    </a:lnTo>
                    <a:close/>
                  </a:path>
                </a:pathLst>
              </a:custGeom>
              <a:grpFill/>
              <a:ln w="9525">
                <a:noFill/>
                <a:round/>
                <a:headEnd/>
                <a:tailEnd/>
              </a:ln>
            </p:spPr>
            <p:txBody>
              <a:bodyPr/>
              <a:lstStyle/>
              <a:p>
                <a:endParaRPr lang="en-US"/>
              </a:p>
            </p:txBody>
          </p:sp>
          <p:sp>
            <p:nvSpPr>
              <p:cNvPr id="269632" name="Freeform 320"/>
              <p:cNvSpPr>
                <a:spLocks/>
              </p:cNvSpPr>
              <p:nvPr/>
            </p:nvSpPr>
            <p:spPr bwMode="auto">
              <a:xfrm>
                <a:off x="1817" y="1857"/>
                <a:ext cx="134" cy="378"/>
              </a:xfrm>
              <a:custGeom>
                <a:avLst/>
                <a:gdLst/>
                <a:ahLst/>
                <a:cxnLst>
                  <a:cxn ang="0">
                    <a:pos x="234" y="0"/>
                  </a:cxn>
                  <a:cxn ang="0">
                    <a:pos x="0" y="0"/>
                  </a:cxn>
                  <a:cxn ang="0">
                    <a:pos x="0" y="375"/>
                  </a:cxn>
                  <a:cxn ang="0">
                    <a:pos x="5" y="375"/>
                  </a:cxn>
                  <a:cxn ang="0">
                    <a:pos x="5" y="7"/>
                  </a:cxn>
                  <a:cxn ang="0">
                    <a:pos x="234" y="7"/>
                  </a:cxn>
                  <a:cxn ang="0">
                    <a:pos x="234" y="0"/>
                  </a:cxn>
                </a:cxnLst>
                <a:rect l="0" t="0" r="r" b="b"/>
                <a:pathLst>
                  <a:path w="234" h="375">
                    <a:moveTo>
                      <a:pt x="234" y="0"/>
                    </a:moveTo>
                    <a:lnTo>
                      <a:pt x="0" y="0"/>
                    </a:lnTo>
                    <a:lnTo>
                      <a:pt x="0" y="375"/>
                    </a:lnTo>
                    <a:lnTo>
                      <a:pt x="5" y="375"/>
                    </a:lnTo>
                    <a:lnTo>
                      <a:pt x="5" y="7"/>
                    </a:lnTo>
                    <a:lnTo>
                      <a:pt x="234" y="7"/>
                    </a:lnTo>
                    <a:lnTo>
                      <a:pt x="234" y="0"/>
                    </a:lnTo>
                    <a:close/>
                  </a:path>
                </a:pathLst>
              </a:custGeom>
              <a:grpFill/>
              <a:ln w="9525">
                <a:noFill/>
                <a:round/>
                <a:headEnd/>
                <a:tailEnd/>
              </a:ln>
            </p:spPr>
            <p:txBody>
              <a:bodyPr/>
              <a:lstStyle/>
              <a:p>
                <a:endParaRPr lang="en-US"/>
              </a:p>
            </p:txBody>
          </p:sp>
          <p:sp>
            <p:nvSpPr>
              <p:cNvPr id="269633" name="Freeform 321"/>
              <p:cNvSpPr>
                <a:spLocks/>
              </p:cNvSpPr>
              <p:nvPr/>
            </p:nvSpPr>
            <p:spPr bwMode="auto">
              <a:xfrm>
                <a:off x="1821" y="1865"/>
                <a:ext cx="130" cy="370"/>
              </a:xfrm>
              <a:custGeom>
                <a:avLst/>
                <a:gdLst/>
                <a:ahLst/>
                <a:cxnLst>
                  <a:cxn ang="0">
                    <a:pos x="229" y="0"/>
                  </a:cxn>
                  <a:cxn ang="0">
                    <a:pos x="0" y="0"/>
                  </a:cxn>
                  <a:cxn ang="0">
                    <a:pos x="0" y="368"/>
                  </a:cxn>
                  <a:cxn ang="0">
                    <a:pos x="4" y="368"/>
                  </a:cxn>
                  <a:cxn ang="0">
                    <a:pos x="4" y="8"/>
                  </a:cxn>
                  <a:cxn ang="0">
                    <a:pos x="229" y="8"/>
                  </a:cxn>
                  <a:cxn ang="0">
                    <a:pos x="229" y="0"/>
                  </a:cxn>
                </a:cxnLst>
                <a:rect l="0" t="0" r="r" b="b"/>
                <a:pathLst>
                  <a:path w="229" h="368">
                    <a:moveTo>
                      <a:pt x="229" y="0"/>
                    </a:moveTo>
                    <a:lnTo>
                      <a:pt x="0" y="0"/>
                    </a:lnTo>
                    <a:lnTo>
                      <a:pt x="0" y="368"/>
                    </a:lnTo>
                    <a:lnTo>
                      <a:pt x="4" y="368"/>
                    </a:lnTo>
                    <a:lnTo>
                      <a:pt x="4" y="8"/>
                    </a:lnTo>
                    <a:lnTo>
                      <a:pt x="229" y="8"/>
                    </a:lnTo>
                    <a:lnTo>
                      <a:pt x="229" y="0"/>
                    </a:lnTo>
                    <a:close/>
                  </a:path>
                </a:pathLst>
              </a:custGeom>
              <a:grpFill/>
              <a:ln w="9525">
                <a:noFill/>
                <a:round/>
                <a:headEnd/>
                <a:tailEnd/>
              </a:ln>
            </p:spPr>
            <p:txBody>
              <a:bodyPr/>
              <a:lstStyle/>
              <a:p>
                <a:endParaRPr lang="en-US"/>
              </a:p>
            </p:txBody>
          </p:sp>
          <p:sp>
            <p:nvSpPr>
              <p:cNvPr id="269634" name="Freeform 322"/>
              <p:cNvSpPr>
                <a:spLocks/>
              </p:cNvSpPr>
              <p:nvPr/>
            </p:nvSpPr>
            <p:spPr bwMode="auto">
              <a:xfrm>
                <a:off x="1823" y="1871"/>
                <a:ext cx="128" cy="364"/>
              </a:xfrm>
              <a:custGeom>
                <a:avLst/>
                <a:gdLst/>
                <a:ahLst/>
                <a:cxnLst>
                  <a:cxn ang="0">
                    <a:pos x="225" y="0"/>
                  </a:cxn>
                  <a:cxn ang="0">
                    <a:pos x="0" y="0"/>
                  </a:cxn>
                  <a:cxn ang="0">
                    <a:pos x="0" y="360"/>
                  </a:cxn>
                  <a:cxn ang="0">
                    <a:pos x="5" y="360"/>
                  </a:cxn>
                  <a:cxn ang="0">
                    <a:pos x="5" y="7"/>
                  </a:cxn>
                  <a:cxn ang="0">
                    <a:pos x="225" y="7"/>
                  </a:cxn>
                  <a:cxn ang="0">
                    <a:pos x="225" y="0"/>
                  </a:cxn>
                </a:cxnLst>
                <a:rect l="0" t="0" r="r" b="b"/>
                <a:pathLst>
                  <a:path w="225" h="360">
                    <a:moveTo>
                      <a:pt x="225" y="0"/>
                    </a:moveTo>
                    <a:lnTo>
                      <a:pt x="0" y="0"/>
                    </a:lnTo>
                    <a:lnTo>
                      <a:pt x="0" y="360"/>
                    </a:lnTo>
                    <a:lnTo>
                      <a:pt x="5" y="360"/>
                    </a:lnTo>
                    <a:lnTo>
                      <a:pt x="5" y="7"/>
                    </a:lnTo>
                    <a:lnTo>
                      <a:pt x="225" y="7"/>
                    </a:lnTo>
                    <a:lnTo>
                      <a:pt x="225" y="0"/>
                    </a:lnTo>
                    <a:close/>
                  </a:path>
                </a:pathLst>
              </a:custGeom>
              <a:grpFill/>
              <a:ln w="9525">
                <a:noFill/>
                <a:round/>
                <a:headEnd/>
                <a:tailEnd/>
              </a:ln>
            </p:spPr>
            <p:txBody>
              <a:bodyPr/>
              <a:lstStyle/>
              <a:p>
                <a:endParaRPr lang="en-US"/>
              </a:p>
            </p:txBody>
          </p:sp>
          <p:sp>
            <p:nvSpPr>
              <p:cNvPr id="269635" name="Freeform 323"/>
              <p:cNvSpPr>
                <a:spLocks/>
              </p:cNvSpPr>
              <p:nvPr/>
            </p:nvSpPr>
            <p:spPr bwMode="auto">
              <a:xfrm>
                <a:off x="1825" y="1879"/>
                <a:ext cx="126" cy="356"/>
              </a:xfrm>
              <a:custGeom>
                <a:avLst/>
                <a:gdLst/>
                <a:ahLst/>
                <a:cxnLst>
                  <a:cxn ang="0">
                    <a:pos x="220" y="0"/>
                  </a:cxn>
                  <a:cxn ang="0">
                    <a:pos x="0" y="0"/>
                  </a:cxn>
                  <a:cxn ang="0">
                    <a:pos x="0" y="353"/>
                  </a:cxn>
                  <a:cxn ang="0">
                    <a:pos x="5" y="353"/>
                  </a:cxn>
                  <a:cxn ang="0">
                    <a:pos x="5" y="8"/>
                  </a:cxn>
                  <a:cxn ang="0">
                    <a:pos x="220" y="8"/>
                  </a:cxn>
                  <a:cxn ang="0">
                    <a:pos x="220" y="0"/>
                  </a:cxn>
                </a:cxnLst>
                <a:rect l="0" t="0" r="r" b="b"/>
                <a:pathLst>
                  <a:path w="220" h="353">
                    <a:moveTo>
                      <a:pt x="220" y="0"/>
                    </a:moveTo>
                    <a:lnTo>
                      <a:pt x="0" y="0"/>
                    </a:lnTo>
                    <a:lnTo>
                      <a:pt x="0" y="353"/>
                    </a:lnTo>
                    <a:lnTo>
                      <a:pt x="5" y="353"/>
                    </a:lnTo>
                    <a:lnTo>
                      <a:pt x="5" y="8"/>
                    </a:lnTo>
                    <a:lnTo>
                      <a:pt x="220" y="8"/>
                    </a:lnTo>
                    <a:lnTo>
                      <a:pt x="220" y="0"/>
                    </a:lnTo>
                    <a:close/>
                  </a:path>
                </a:pathLst>
              </a:custGeom>
              <a:grpFill/>
              <a:ln w="9525">
                <a:noFill/>
                <a:round/>
                <a:headEnd/>
                <a:tailEnd/>
              </a:ln>
            </p:spPr>
            <p:txBody>
              <a:bodyPr/>
              <a:lstStyle/>
              <a:p>
                <a:endParaRPr lang="en-US"/>
              </a:p>
            </p:txBody>
          </p:sp>
          <p:sp>
            <p:nvSpPr>
              <p:cNvPr id="269636" name="Freeform 324"/>
              <p:cNvSpPr>
                <a:spLocks/>
              </p:cNvSpPr>
              <p:nvPr/>
            </p:nvSpPr>
            <p:spPr bwMode="auto">
              <a:xfrm>
                <a:off x="1829" y="1887"/>
                <a:ext cx="122" cy="348"/>
              </a:xfrm>
              <a:custGeom>
                <a:avLst/>
                <a:gdLst/>
                <a:ahLst/>
                <a:cxnLst>
                  <a:cxn ang="0">
                    <a:pos x="215" y="0"/>
                  </a:cxn>
                  <a:cxn ang="0">
                    <a:pos x="0" y="0"/>
                  </a:cxn>
                  <a:cxn ang="0">
                    <a:pos x="0" y="345"/>
                  </a:cxn>
                  <a:cxn ang="0">
                    <a:pos x="4" y="345"/>
                  </a:cxn>
                  <a:cxn ang="0">
                    <a:pos x="4" y="7"/>
                  </a:cxn>
                  <a:cxn ang="0">
                    <a:pos x="215" y="7"/>
                  </a:cxn>
                  <a:cxn ang="0">
                    <a:pos x="215" y="0"/>
                  </a:cxn>
                </a:cxnLst>
                <a:rect l="0" t="0" r="r" b="b"/>
                <a:pathLst>
                  <a:path w="215" h="345">
                    <a:moveTo>
                      <a:pt x="215" y="0"/>
                    </a:moveTo>
                    <a:lnTo>
                      <a:pt x="0" y="0"/>
                    </a:lnTo>
                    <a:lnTo>
                      <a:pt x="0" y="345"/>
                    </a:lnTo>
                    <a:lnTo>
                      <a:pt x="4" y="345"/>
                    </a:lnTo>
                    <a:lnTo>
                      <a:pt x="4" y="7"/>
                    </a:lnTo>
                    <a:lnTo>
                      <a:pt x="215" y="7"/>
                    </a:lnTo>
                    <a:lnTo>
                      <a:pt x="215" y="0"/>
                    </a:lnTo>
                    <a:close/>
                  </a:path>
                </a:pathLst>
              </a:custGeom>
              <a:grpFill/>
              <a:ln w="9525">
                <a:noFill/>
                <a:round/>
                <a:headEnd/>
                <a:tailEnd/>
              </a:ln>
            </p:spPr>
            <p:txBody>
              <a:bodyPr/>
              <a:lstStyle/>
              <a:p>
                <a:endParaRPr lang="en-US"/>
              </a:p>
            </p:txBody>
          </p:sp>
          <p:sp>
            <p:nvSpPr>
              <p:cNvPr id="269637" name="Freeform 325"/>
              <p:cNvSpPr>
                <a:spLocks/>
              </p:cNvSpPr>
              <p:nvPr/>
            </p:nvSpPr>
            <p:spPr bwMode="auto">
              <a:xfrm>
                <a:off x="1831" y="1895"/>
                <a:ext cx="120" cy="340"/>
              </a:xfrm>
              <a:custGeom>
                <a:avLst/>
                <a:gdLst/>
                <a:ahLst/>
                <a:cxnLst>
                  <a:cxn ang="0">
                    <a:pos x="211" y="0"/>
                  </a:cxn>
                  <a:cxn ang="0">
                    <a:pos x="0" y="0"/>
                  </a:cxn>
                  <a:cxn ang="0">
                    <a:pos x="0" y="338"/>
                  </a:cxn>
                  <a:cxn ang="0">
                    <a:pos x="6" y="338"/>
                  </a:cxn>
                  <a:cxn ang="0">
                    <a:pos x="6" y="8"/>
                  </a:cxn>
                  <a:cxn ang="0">
                    <a:pos x="211" y="8"/>
                  </a:cxn>
                  <a:cxn ang="0">
                    <a:pos x="211" y="0"/>
                  </a:cxn>
                </a:cxnLst>
                <a:rect l="0" t="0" r="r" b="b"/>
                <a:pathLst>
                  <a:path w="211" h="338">
                    <a:moveTo>
                      <a:pt x="211" y="0"/>
                    </a:moveTo>
                    <a:lnTo>
                      <a:pt x="0" y="0"/>
                    </a:lnTo>
                    <a:lnTo>
                      <a:pt x="0" y="338"/>
                    </a:lnTo>
                    <a:lnTo>
                      <a:pt x="6" y="338"/>
                    </a:lnTo>
                    <a:lnTo>
                      <a:pt x="6" y="8"/>
                    </a:lnTo>
                    <a:lnTo>
                      <a:pt x="211" y="8"/>
                    </a:lnTo>
                    <a:lnTo>
                      <a:pt x="211" y="0"/>
                    </a:lnTo>
                    <a:close/>
                  </a:path>
                </a:pathLst>
              </a:custGeom>
              <a:grpFill/>
              <a:ln w="9525">
                <a:noFill/>
                <a:round/>
                <a:headEnd/>
                <a:tailEnd/>
              </a:ln>
            </p:spPr>
            <p:txBody>
              <a:bodyPr/>
              <a:lstStyle/>
              <a:p>
                <a:endParaRPr lang="en-US"/>
              </a:p>
            </p:txBody>
          </p:sp>
          <p:sp>
            <p:nvSpPr>
              <p:cNvPr id="269638" name="Freeform 326"/>
              <p:cNvSpPr>
                <a:spLocks/>
              </p:cNvSpPr>
              <p:nvPr/>
            </p:nvSpPr>
            <p:spPr bwMode="auto">
              <a:xfrm>
                <a:off x="1833" y="1901"/>
                <a:ext cx="118" cy="334"/>
              </a:xfrm>
              <a:custGeom>
                <a:avLst/>
                <a:gdLst/>
                <a:ahLst/>
                <a:cxnLst>
                  <a:cxn ang="0">
                    <a:pos x="205" y="0"/>
                  </a:cxn>
                  <a:cxn ang="0">
                    <a:pos x="0" y="0"/>
                  </a:cxn>
                  <a:cxn ang="0">
                    <a:pos x="0" y="330"/>
                  </a:cxn>
                  <a:cxn ang="0">
                    <a:pos x="4" y="330"/>
                  </a:cxn>
                  <a:cxn ang="0">
                    <a:pos x="4" y="8"/>
                  </a:cxn>
                  <a:cxn ang="0">
                    <a:pos x="205" y="8"/>
                  </a:cxn>
                  <a:cxn ang="0">
                    <a:pos x="205" y="0"/>
                  </a:cxn>
                </a:cxnLst>
                <a:rect l="0" t="0" r="r" b="b"/>
                <a:pathLst>
                  <a:path w="205" h="330">
                    <a:moveTo>
                      <a:pt x="205" y="0"/>
                    </a:moveTo>
                    <a:lnTo>
                      <a:pt x="0" y="0"/>
                    </a:lnTo>
                    <a:lnTo>
                      <a:pt x="0" y="330"/>
                    </a:lnTo>
                    <a:lnTo>
                      <a:pt x="4" y="330"/>
                    </a:lnTo>
                    <a:lnTo>
                      <a:pt x="4" y="8"/>
                    </a:lnTo>
                    <a:lnTo>
                      <a:pt x="205" y="8"/>
                    </a:lnTo>
                    <a:lnTo>
                      <a:pt x="205" y="0"/>
                    </a:lnTo>
                    <a:close/>
                  </a:path>
                </a:pathLst>
              </a:custGeom>
              <a:grpFill/>
              <a:ln w="9525">
                <a:noFill/>
                <a:round/>
                <a:headEnd/>
                <a:tailEnd/>
              </a:ln>
            </p:spPr>
            <p:txBody>
              <a:bodyPr/>
              <a:lstStyle/>
              <a:p>
                <a:endParaRPr lang="en-US"/>
              </a:p>
            </p:txBody>
          </p:sp>
          <p:sp>
            <p:nvSpPr>
              <p:cNvPr id="269639" name="Freeform 327"/>
              <p:cNvSpPr>
                <a:spLocks/>
              </p:cNvSpPr>
              <p:nvPr/>
            </p:nvSpPr>
            <p:spPr bwMode="auto">
              <a:xfrm>
                <a:off x="1837" y="1909"/>
                <a:ext cx="114" cy="326"/>
              </a:xfrm>
              <a:custGeom>
                <a:avLst/>
                <a:gdLst/>
                <a:ahLst/>
                <a:cxnLst>
                  <a:cxn ang="0">
                    <a:pos x="201" y="0"/>
                  </a:cxn>
                  <a:cxn ang="0">
                    <a:pos x="0" y="0"/>
                  </a:cxn>
                  <a:cxn ang="0">
                    <a:pos x="0" y="322"/>
                  </a:cxn>
                  <a:cxn ang="0">
                    <a:pos x="5" y="322"/>
                  </a:cxn>
                  <a:cxn ang="0">
                    <a:pos x="5" y="8"/>
                  </a:cxn>
                  <a:cxn ang="0">
                    <a:pos x="201" y="8"/>
                  </a:cxn>
                  <a:cxn ang="0">
                    <a:pos x="201" y="0"/>
                  </a:cxn>
                </a:cxnLst>
                <a:rect l="0" t="0" r="r" b="b"/>
                <a:pathLst>
                  <a:path w="201" h="322">
                    <a:moveTo>
                      <a:pt x="201" y="0"/>
                    </a:moveTo>
                    <a:lnTo>
                      <a:pt x="0" y="0"/>
                    </a:lnTo>
                    <a:lnTo>
                      <a:pt x="0" y="322"/>
                    </a:lnTo>
                    <a:lnTo>
                      <a:pt x="5" y="322"/>
                    </a:lnTo>
                    <a:lnTo>
                      <a:pt x="5" y="8"/>
                    </a:lnTo>
                    <a:lnTo>
                      <a:pt x="201" y="8"/>
                    </a:lnTo>
                    <a:lnTo>
                      <a:pt x="201" y="0"/>
                    </a:lnTo>
                    <a:close/>
                  </a:path>
                </a:pathLst>
              </a:custGeom>
              <a:grpFill/>
              <a:ln w="9525">
                <a:noFill/>
                <a:round/>
                <a:headEnd/>
                <a:tailEnd/>
              </a:ln>
            </p:spPr>
            <p:txBody>
              <a:bodyPr/>
              <a:lstStyle/>
              <a:p>
                <a:endParaRPr lang="en-US"/>
              </a:p>
            </p:txBody>
          </p:sp>
          <p:sp>
            <p:nvSpPr>
              <p:cNvPr id="269640" name="Freeform 328"/>
              <p:cNvSpPr>
                <a:spLocks/>
              </p:cNvSpPr>
              <p:nvPr/>
            </p:nvSpPr>
            <p:spPr bwMode="auto">
              <a:xfrm>
                <a:off x="1839" y="1919"/>
                <a:ext cx="112" cy="316"/>
              </a:xfrm>
              <a:custGeom>
                <a:avLst/>
                <a:gdLst/>
                <a:ahLst/>
                <a:cxnLst>
                  <a:cxn ang="0">
                    <a:pos x="196" y="0"/>
                  </a:cxn>
                  <a:cxn ang="0">
                    <a:pos x="0" y="0"/>
                  </a:cxn>
                  <a:cxn ang="0">
                    <a:pos x="0" y="314"/>
                  </a:cxn>
                  <a:cxn ang="0">
                    <a:pos x="6" y="314"/>
                  </a:cxn>
                  <a:cxn ang="0">
                    <a:pos x="6" y="9"/>
                  </a:cxn>
                  <a:cxn ang="0">
                    <a:pos x="196" y="9"/>
                  </a:cxn>
                  <a:cxn ang="0">
                    <a:pos x="196" y="0"/>
                  </a:cxn>
                </a:cxnLst>
                <a:rect l="0" t="0" r="r" b="b"/>
                <a:pathLst>
                  <a:path w="196" h="314">
                    <a:moveTo>
                      <a:pt x="196" y="0"/>
                    </a:moveTo>
                    <a:lnTo>
                      <a:pt x="0" y="0"/>
                    </a:lnTo>
                    <a:lnTo>
                      <a:pt x="0" y="314"/>
                    </a:lnTo>
                    <a:lnTo>
                      <a:pt x="6" y="314"/>
                    </a:lnTo>
                    <a:lnTo>
                      <a:pt x="6" y="9"/>
                    </a:lnTo>
                    <a:lnTo>
                      <a:pt x="196" y="9"/>
                    </a:lnTo>
                    <a:lnTo>
                      <a:pt x="196" y="0"/>
                    </a:lnTo>
                    <a:close/>
                  </a:path>
                </a:pathLst>
              </a:custGeom>
              <a:grpFill/>
              <a:ln w="9525">
                <a:noFill/>
                <a:round/>
                <a:headEnd/>
                <a:tailEnd/>
              </a:ln>
            </p:spPr>
            <p:txBody>
              <a:bodyPr/>
              <a:lstStyle/>
              <a:p>
                <a:endParaRPr lang="en-US"/>
              </a:p>
            </p:txBody>
          </p:sp>
          <p:sp>
            <p:nvSpPr>
              <p:cNvPr id="269641" name="Freeform 329"/>
              <p:cNvSpPr>
                <a:spLocks/>
              </p:cNvSpPr>
              <p:nvPr/>
            </p:nvSpPr>
            <p:spPr bwMode="auto">
              <a:xfrm>
                <a:off x="1842" y="1927"/>
                <a:ext cx="109" cy="308"/>
              </a:xfrm>
              <a:custGeom>
                <a:avLst/>
                <a:gdLst/>
                <a:ahLst/>
                <a:cxnLst>
                  <a:cxn ang="0">
                    <a:pos x="190" y="0"/>
                  </a:cxn>
                  <a:cxn ang="0">
                    <a:pos x="0" y="0"/>
                  </a:cxn>
                  <a:cxn ang="0">
                    <a:pos x="0" y="305"/>
                  </a:cxn>
                  <a:cxn ang="0">
                    <a:pos x="5" y="305"/>
                  </a:cxn>
                  <a:cxn ang="0">
                    <a:pos x="5" y="10"/>
                  </a:cxn>
                  <a:cxn ang="0">
                    <a:pos x="190" y="10"/>
                  </a:cxn>
                  <a:cxn ang="0">
                    <a:pos x="190" y="0"/>
                  </a:cxn>
                </a:cxnLst>
                <a:rect l="0" t="0" r="r" b="b"/>
                <a:pathLst>
                  <a:path w="190" h="305">
                    <a:moveTo>
                      <a:pt x="190" y="0"/>
                    </a:moveTo>
                    <a:lnTo>
                      <a:pt x="0" y="0"/>
                    </a:lnTo>
                    <a:lnTo>
                      <a:pt x="0" y="305"/>
                    </a:lnTo>
                    <a:lnTo>
                      <a:pt x="5" y="305"/>
                    </a:lnTo>
                    <a:lnTo>
                      <a:pt x="5" y="10"/>
                    </a:lnTo>
                    <a:lnTo>
                      <a:pt x="190" y="10"/>
                    </a:lnTo>
                    <a:lnTo>
                      <a:pt x="190" y="0"/>
                    </a:lnTo>
                    <a:close/>
                  </a:path>
                </a:pathLst>
              </a:custGeom>
              <a:grpFill/>
              <a:ln w="9525">
                <a:noFill/>
                <a:round/>
                <a:headEnd/>
                <a:tailEnd/>
              </a:ln>
            </p:spPr>
            <p:txBody>
              <a:bodyPr/>
              <a:lstStyle/>
              <a:p>
                <a:endParaRPr lang="en-US"/>
              </a:p>
            </p:txBody>
          </p:sp>
          <p:sp>
            <p:nvSpPr>
              <p:cNvPr id="269642" name="Freeform 330"/>
              <p:cNvSpPr>
                <a:spLocks/>
              </p:cNvSpPr>
              <p:nvPr/>
            </p:nvSpPr>
            <p:spPr bwMode="auto">
              <a:xfrm>
                <a:off x="1846" y="1937"/>
                <a:ext cx="105" cy="298"/>
              </a:xfrm>
              <a:custGeom>
                <a:avLst/>
                <a:gdLst/>
                <a:ahLst/>
                <a:cxnLst>
                  <a:cxn ang="0">
                    <a:pos x="185" y="0"/>
                  </a:cxn>
                  <a:cxn ang="0">
                    <a:pos x="0" y="0"/>
                  </a:cxn>
                  <a:cxn ang="0">
                    <a:pos x="0" y="295"/>
                  </a:cxn>
                  <a:cxn ang="0">
                    <a:pos x="7" y="295"/>
                  </a:cxn>
                  <a:cxn ang="0">
                    <a:pos x="7" y="9"/>
                  </a:cxn>
                  <a:cxn ang="0">
                    <a:pos x="185" y="9"/>
                  </a:cxn>
                  <a:cxn ang="0">
                    <a:pos x="185" y="0"/>
                  </a:cxn>
                </a:cxnLst>
                <a:rect l="0" t="0" r="r" b="b"/>
                <a:pathLst>
                  <a:path w="185" h="295">
                    <a:moveTo>
                      <a:pt x="185" y="0"/>
                    </a:moveTo>
                    <a:lnTo>
                      <a:pt x="0" y="0"/>
                    </a:lnTo>
                    <a:lnTo>
                      <a:pt x="0" y="295"/>
                    </a:lnTo>
                    <a:lnTo>
                      <a:pt x="7" y="295"/>
                    </a:lnTo>
                    <a:lnTo>
                      <a:pt x="7" y="9"/>
                    </a:lnTo>
                    <a:lnTo>
                      <a:pt x="185" y="9"/>
                    </a:lnTo>
                    <a:lnTo>
                      <a:pt x="185" y="0"/>
                    </a:lnTo>
                    <a:close/>
                  </a:path>
                </a:pathLst>
              </a:custGeom>
              <a:grpFill/>
              <a:ln w="9525">
                <a:noFill/>
                <a:round/>
                <a:headEnd/>
                <a:tailEnd/>
              </a:ln>
            </p:spPr>
            <p:txBody>
              <a:bodyPr/>
              <a:lstStyle/>
              <a:p>
                <a:endParaRPr lang="en-US"/>
              </a:p>
            </p:txBody>
          </p:sp>
          <p:sp>
            <p:nvSpPr>
              <p:cNvPr id="269643" name="Freeform 331"/>
              <p:cNvSpPr>
                <a:spLocks/>
              </p:cNvSpPr>
              <p:nvPr/>
            </p:nvSpPr>
            <p:spPr bwMode="auto">
              <a:xfrm>
                <a:off x="1849" y="1947"/>
                <a:ext cx="102" cy="288"/>
              </a:xfrm>
              <a:custGeom>
                <a:avLst/>
                <a:gdLst/>
                <a:ahLst/>
                <a:cxnLst>
                  <a:cxn ang="0">
                    <a:pos x="178" y="0"/>
                  </a:cxn>
                  <a:cxn ang="0">
                    <a:pos x="0" y="0"/>
                  </a:cxn>
                  <a:cxn ang="0">
                    <a:pos x="0" y="286"/>
                  </a:cxn>
                  <a:cxn ang="0">
                    <a:pos x="5" y="286"/>
                  </a:cxn>
                  <a:cxn ang="0">
                    <a:pos x="5" y="10"/>
                  </a:cxn>
                  <a:cxn ang="0">
                    <a:pos x="178" y="10"/>
                  </a:cxn>
                  <a:cxn ang="0">
                    <a:pos x="178" y="0"/>
                  </a:cxn>
                </a:cxnLst>
                <a:rect l="0" t="0" r="r" b="b"/>
                <a:pathLst>
                  <a:path w="178" h="286">
                    <a:moveTo>
                      <a:pt x="178" y="0"/>
                    </a:moveTo>
                    <a:lnTo>
                      <a:pt x="0" y="0"/>
                    </a:lnTo>
                    <a:lnTo>
                      <a:pt x="0" y="286"/>
                    </a:lnTo>
                    <a:lnTo>
                      <a:pt x="5" y="286"/>
                    </a:lnTo>
                    <a:lnTo>
                      <a:pt x="5" y="10"/>
                    </a:lnTo>
                    <a:lnTo>
                      <a:pt x="178" y="10"/>
                    </a:lnTo>
                    <a:lnTo>
                      <a:pt x="178" y="0"/>
                    </a:lnTo>
                    <a:close/>
                  </a:path>
                </a:pathLst>
              </a:custGeom>
              <a:grpFill/>
              <a:ln w="9525">
                <a:noFill/>
                <a:round/>
                <a:headEnd/>
                <a:tailEnd/>
              </a:ln>
            </p:spPr>
            <p:txBody>
              <a:bodyPr/>
              <a:lstStyle/>
              <a:p>
                <a:endParaRPr lang="en-US"/>
              </a:p>
            </p:txBody>
          </p:sp>
          <p:sp>
            <p:nvSpPr>
              <p:cNvPr id="269644" name="Freeform 332"/>
              <p:cNvSpPr>
                <a:spLocks/>
              </p:cNvSpPr>
              <p:nvPr/>
            </p:nvSpPr>
            <p:spPr bwMode="auto">
              <a:xfrm>
                <a:off x="1853" y="1955"/>
                <a:ext cx="98" cy="280"/>
              </a:xfrm>
              <a:custGeom>
                <a:avLst/>
                <a:gdLst/>
                <a:ahLst/>
                <a:cxnLst>
                  <a:cxn ang="0">
                    <a:pos x="173" y="0"/>
                  </a:cxn>
                  <a:cxn ang="0">
                    <a:pos x="0" y="0"/>
                  </a:cxn>
                  <a:cxn ang="0">
                    <a:pos x="0" y="276"/>
                  </a:cxn>
                  <a:cxn ang="0">
                    <a:pos x="7" y="276"/>
                  </a:cxn>
                  <a:cxn ang="0">
                    <a:pos x="7" y="10"/>
                  </a:cxn>
                  <a:cxn ang="0">
                    <a:pos x="173" y="10"/>
                  </a:cxn>
                  <a:cxn ang="0">
                    <a:pos x="173" y="0"/>
                  </a:cxn>
                </a:cxnLst>
                <a:rect l="0" t="0" r="r" b="b"/>
                <a:pathLst>
                  <a:path w="173" h="276">
                    <a:moveTo>
                      <a:pt x="173" y="0"/>
                    </a:moveTo>
                    <a:lnTo>
                      <a:pt x="0" y="0"/>
                    </a:lnTo>
                    <a:lnTo>
                      <a:pt x="0" y="276"/>
                    </a:lnTo>
                    <a:lnTo>
                      <a:pt x="7" y="276"/>
                    </a:lnTo>
                    <a:lnTo>
                      <a:pt x="7" y="10"/>
                    </a:lnTo>
                    <a:lnTo>
                      <a:pt x="173" y="10"/>
                    </a:lnTo>
                    <a:lnTo>
                      <a:pt x="173" y="0"/>
                    </a:lnTo>
                    <a:close/>
                  </a:path>
                </a:pathLst>
              </a:custGeom>
              <a:grpFill/>
              <a:ln w="9525">
                <a:noFill/>
                <a:round/>
                <a:headEnd/>
                <a:tailEnd/>
              </a:ln>
            </p:spPr>
            <p:txBody>
              <a:bodyPr/>
              <a:lstStyle/>
              <a:p>
                <a:endParaRPr lang="en-US"/>
              </a:p>
            </p:txBody>
          </p:sp>
          <p:sp>
            <p:nvSpPr>
              <p:cNvPr id="269645" name="Freeform 333"/>
              <p:cNvSpPr>
                <a:spLocks/>
              </p:cNvSpPr>
              <p:nvPr/>
            </p:nvSpPr>
            <p:spPr bwMode="auto">
              <a:xfrm>
                <a:off x="1856" y="1965"/>
                <a:ext cx="95" cy="270"/>
              </a:xfrm>
              <a:custGeom>
                <a:avLst/>
                <a:gdLst/>
                <a:ahLst/>
                <a:cxnLst>
                  <a:cxn ang="0">
                    <a:pos x="166" y="0"/>
                  </a:cxn>
                  <a:cxn ang="0">
                    <a:pos x="0" y="0"/>
                  </a:cxn>
                  <a:cxn ang="0">
                    <a:pos x="0" y="266"/>
                  </a:cxn>
                  <a:cxn ang="0">
                    <a:pos x="6" y="266"/>
                  </a:cxn>
                  <a:cxn ang="0">
                    <a:pos x="6" y="10"/>
                  </a:cxn>
                  <a:cxn ang="0">
                    <a:pos x="166" y="10"/>
                  </a:cxn>
                  <a:cxn ang="0">
                    <a:pos x="166" y="0"/>
                  </a:cxn>
                </a:cxnLst>
                <a:rect l="0" t="0" r="r" b="b"/>
                <a:pathLst>
                  <a:path w="166" h="266">
                    <a:moveTo>
                      <a:pt x="166" y="0"/>
                    </a:moveTo>
                    <a:lnTo>
                      <a:pt x="0" y="0"/>
                    </a:lnTo>
                    <a:lnTo>
                      <a:pt x="0" y="266"/>
                    </a:lnTo>
                    <a:lnTo>
                      <a:pt x="6" y="266"/>
                    </a:lnTo>
                    <a:lnTo>
                      <a:pt x="6" y="10"/>
                    </a:lnTo>
                    <a:lnTo>
                      <a:pt x="166" y="10"/>
                    </a:lnTo>
                    <a:lnTo>
                      <a:pt x="166" y="0"/>
                    </a:lnTo>
                    <a:close/>
                  </a:path>
                </a:pathLst>
              </a:custGeom>
              <a:grpFill/>
              <a:ln w="9525">
                <a:noFill/>
                <a:round/>
                <a:headEnd/>
                <a:tailEnd/>
              </a:ln>
            </p:spPr>
            <p:txBody>
              <a:bodyPr/>
              <a:lstStyle/>
              <a:p>
                <a:endParaRPr lang="en-US"/>
              </a:p>
            </p:txBody>
          </p:sp>
          <p:sp>
            <p:nvSpPr>
              <p:cNvPr id="269646" name="Freeform 334"/>
              <p:cNvSpPr>
                <a:spLocks/>
              </p:cNvSpPr>
              <p:nvPr/>
            </p:nvSpPr>
            <p:spPr bwMode="auto">
              <a:xfrm>
                <a:off x="1860" y="1977"/>
                <a:ext cx="91" cy="258"/>
              </a:xfrm>
              <a:custGeom>
                <a:avLst/>
                <a:gdLst/>
                <a:ahLst/>
                <a:cxnLst>
                  <a:cxn ang="0">
                    <a:pos x="160" y="0"/>
                  </a:cxn>
                  <a:cxn ang="0">
                    <a:pos x="0" y="0"/>
                  </a:cxn>
                  <a:cxn ang="0">
                    <a:pos x="0" y="256"/>
                  </a:cxn>
                  <a:cxn ang="0">
                    <a:pos x="8" y="256"/>
                  </a:cxn>
                  <a:cxn ang="0">
                    <a:pos x="8" y="11"/>
                  </a:cxn>
                  <a:cxn ang="0">
                    <a:pos x="160" y="11"/>
                  </a:cxn>
                  <a:cxn ang="0">
                    <a:pos x="160" y="0"/>
                  </a:cxn>
                </a:cxnLst>
                <a:rect l="0" t="0" r="r" b="b"/>
                <a:pathLst>
                  <a:path w="160" h="256">
                    <a:moveTo>
                      <a:pt x="160" y="0"/>
                    </a:moveTo>
                    <a:lnTo>
                      <a:pt x="0" y="0"/>
                    </a:lnTo>
                    <a:lnTo>
                      <a:pt x="0" y="256"/>
                    </a:lnTo>
                    <a:lnTo>
                      <a:pt x="8" y="256"/>
                    </a:lnTo>
                    <a:lnTo>
                      <a:pt x="8" y="11"/>
                    </a:lnTo>
                    <a:lnTo>
                      <a:pt x="160" y="11"/>
                    </a:lnTo>
                    <a:lnTo>
                      <a:pt x="160" y="0"/>
                    </a:lnTo>
                    <a:close/>
                  </a:path>
                </a:pathLst>
              </a:custGeom>
              <a:grpFill/>
              <a:ln w="9525">
                <a:noFill/>
                <a:round/>
                <a:headEnd/>
                <a:tailEnd/>
              </a:ln>
            </p:spPr>
            <p:txBody>
              <a:bodyPr/>
              <a:lstStyle/>
              <a:p>
                <a:endParaRPr lang="en-US"/>
              </a:p>
            </p:txBody>
          </p:sp>
          <p:sp>
            <p:nvSpPr>
              <p:cNvPr id="269647" name="Freeform 335"/>
              <p:cNvSpPr>
                <a:spLocks/>
              </p:cNvSpPr>
              <p:nvPr/>
            </p:nvSpPr>
            <p:spPr bwMode="auto">
              <a:xfrm>
                <a:off x="1864" y="1987"/>
                <a:ext cx="87" cy="248"/>
              </a:xfrm>
              <a:custGeom>
                <a:avLst/>
                <a:gdLst/>
                <a:ahLst/>
                <a:cxnLst>
                  <a:cxn ang="0">
                    <a:pos x="152" y="0"/>
                  </a:cxn>
                  <a:cxn ang="0">
                    <a:pos x="0" y="0"/>
                  </a:cxn>
                  <a:cxn ang="0">
                    <a:pos x="0" y="245"/>
                  </a:cxn>
                  <a:cxn ang="0">
                    <a:pos x="6" y="245"/>
                  </a:cxn>
                  <a:cxn ang="0">
                    <a:pos x="6" y="12"/>
                  </a:cxn>
                  <a:cxn ang="0">
                    <a:pos x="152" y="12"/>
                  </a:cxn>
                  <a:cxn ang="0">
                    <a:pos x="152" y="0"/>
                  </a:cxn>
                </a:cxnLst>
                <a:rect l="0" t="0" r="r" b="b"/>
                <a:pathLst>
                  <a:path w="152" h="245">
                    <a:moveTo>
                      <a:pt x="152" y="0"/>
                    </a:moveTo>
                    <a:lnTo>
                      <a:pt x="0" y="0"/>
                    </a:lnTo>
                    <a:lnTo>
                      <a:pt x="0" y="245"/>
                    </a:lnTo>
                    <a:lnTo>
                      <a:pt x="6" y="245"/>
                    </a:lnTo>
                    <a:lnTo>
                      <a:pt x="6" y="12"/>
                    </a:lnTo>
                    <a:lnTo>
                      <a:pt x="152" y="12"/>
                    </a:lnTo>
                    <a:lnTo>
                      <a:pt x="152" y="0"/>
                    </a:lnTo>
                    <a:close/>
                  </a:path>
                </a:pathLst>
              </a:custGeom>
              <a:grpFill/>
              <a:ln w="9525">
                <a:noFill/>
                <a:round/>
                <a:headEnd/>
                <a:tailEnd/>
              </a:ln>
            </p:spPr>
            <p:txBody>
              <a:bodyPr/>
              <a:lstStyle/>
              <a:p>
                <a:endParaRPr lang="en-US"/>
              </a:p>
            </p:txBody>
          </p:sp>
          <p:sp>
            <p:nvSpPr>
              <p:cNvPr id="269648" name="Freeform 336"/>
              <p:cNvSpPr>
                <a:spLocks/>
              </p:cNvSpPr>
              <p:nvPr/>
            </p:nvSpPr>
            <p:spPr bwMode="auto">
              <a:xfrm>
                <a:off x="1868" y="1999"/>
                <a:ext cx="83" cy="236"/>
              </a:xfrm>
              <a:custGeom>
                <a:avLst/>
                <a:gdLst/>
                <a:ahLst/>
                <a:cxnLst>
                  <a:cxn ang="0">
                    <a:pos x="146" y="0"/>
                  </a:cxn>
                  <a:cxn ang="0">
                    <a:pos x="0" y="0"/>
                  </a:cxn>
                  <a:cxn ang="0">
                    <a:pos x="0" y="233"/>
                  </a:cxn>
                  <a:cxn ang="0">
                    <a:pos x="8" y="233"/>
                  </a:cxn>
                  <a:cxn ang="0">
                    <a:pos x="8" y="12"/>
                  </a:cxn>
                  <a:cxn ang="0">
                    <a:pos x="146" y="12"/>
                  </a:cxn>
                  <a:cxn ang="0">
                    <a:pos x="146" y="0"/>
                  </a:cxn>
                </a:cxnLst>
                <a:rect l="0" t="0" r="r" b="b"/>
                <a:pathLst>
                  <a:path w="146" h="233">
                    <a:moveTo>
                      <a:pt x="146" y="0"/>
                    </a:moveTo>
                    <a:lnTo>
                      <a:pt x="0" y="0"/>
                    </a:lnTo>
                    <a:lnTo>
                      <a:pt x="0" y="233"/>
                    </a:lnTo>
                    <a:lnTo>
                      <a:pt x="8" y="233"/>
                    </a:lnTo>
                    <a:lnTo>
                      <a:pt x="8" y="12"/>
                    </a:lnTo>
                    <a:lnTo>
                      <a:pt x="146" y="12"/>
                    </a:lnTo>
                    <a:lnTo>
                      <a:pt x="146" y="0"/>
                    </a:lnTo>
                    <a:close/>
                  </a:path>
                </a:pathLst>
              </a:custGeom>
              <a:grpFill/>
              <a:ln w="9525">
                <a:noFill/>
                <a:round/>
                <a:headEnd/>
                <a:tailEnd/>
              </a:ln>
            </p:spPr>
            <p:txBody>
              <a:bodyPr/>
              <a:lstStyle/>
              <a:p>
                <a:endParaRPr lang="en-US"/>
              </a:p>
            </p:txBody>
          </p:sp>
          <p:sp>
            <p:nvSpPr>
              <p:cNvPr id="269649" name="Freeform 337"/>
              <p:cNvSpPr>
                <a:spLocks/>
              </p:cNvSpPr>
              <p:nvPr/>
            </p:nvSpPr>
            <p:spPr bwMode="auto">
              <a:xfrm>
                <a:off x="1872" y="2011"/>
                <a:ext cx="79" cy="224"/>
              </a:xfrm>
              <a:custGeom>
                <a:avLst/>
                <a:gdLst/>
                <a:ahLst/>
                <a:cxnLst>
                  <a:cxn ang="0">
                    <a:pos x="138" y="0"/>
                  </a:cxn>
                  <a:cxn ang="0">
                    <a:pos x="0" y="0"/>
                  </a:cxn>
                  <a:cxn ang="0">
                    <a:pos x="0" y="221"/>
                  </a:cxn>
                  <a:cxn ang="0">
                    <a:pos x="8" y="221"/>
                  </a:cxn>
                  <a:cxn ang="0">
                    <a:pos x="8" y="13"/>
                  </a:cxn>
                  <a:cxn ang="0">
                    <a:pos x="138" y="13"/>
                  </a:cxn>
                  <a:cxn ang="0">
                    <a:pos x="138" y="0"/>
                  </a:cxn>
                </a:cxnLst>
                <a:rect l="0" t="0" r="r" b="b"/>
                <a:pathLst>
                  <a:path w="138" h="221">
                    <a:moveTo>
                      <a:pt x="138" y="0"/>
                    </a:moveTo>
                    <a:lnTo>
                      <a:pt x="0" y="0"/>
                    </a:lnTo>
                    <a:lnTo>
                      <a:pt x="0" y="221"/>
                    </a:lnTo>
                    <a:lnTo>
                      <a:pt x="8" y="221"/>
                    </a:lnTo>
                    <a:lnTo>
                      <a:pt x="8" y="13"/>
                    </a:lnTo>
                    <a:lnTo>
                      <a:pt x="138" y="13"/>
                    </a:lnTo>
                    <a:lnTo>
                      <a:pt x="138" y="0"/>
                    </a:lnTo>
                    <a:close/>
                  </a:path>
                </a:pathLst>
              </a:custGeom>
              <a:grpFill/>
              <a:ln w="9525">
                <a:noFill/>
                <a:round/>
                <a:headEnd/>
                <a:tailEnd/>
              </a:ln>
            </p:spPr>
            <p:txBody>
              <a:bodyPr/>
              <a:lstStyle/>
              <a:p>
                <a:endParaRPr lang="en-US"/>
              </a:p>
            </p:txBody>
          </p:sp>
          <p:sp>
            <p:nvSpPr>
              <p:cNvPr id="269650" name="Freeform 338"/>
              <p:cNvSpPr>
                <a:spLocks/>
              </p:cNvSpPr>
              <p:nvPr/>
            </p:nvSpPr>
            <p:spPr bwMode="auto">
              <a:xfrm>
                <a:off x="1877" y="2024"/>
                <a:ext cx="74" cy="211"/>
              </a:xfrm>
              <a:custGeom>
                <a:avLst/>
                <a:gdLst/>
                <a:ahLst/>
                <a:cxnLst>
                  <a:cxn ang="0">
                    <a:pos x="130" y="0"/>
                  </a:cxn>
                  <a:cxn ang="0">
                    <a:pos x="0" y="0"/>
                  </a:cxn>
                  <a:cxn ang="0">
                    <a:pos x="0" y="208"/>
                  </a:cxn>
                  <a:cxn ang="0">
                    <a:pos x="8" y="208"/>
                  </a:cxn>
                  <a:cxn ang="0">
                    <a:pos x="8" y="13"/>
                  </a:cxn>
                  <a:cxn ang="0">
                    <a:pos x="130" y="13"/>
                  </a:cxn>
                  <a:cxn ang="0">
                    <a:pos x="130" y="0"/>
                  </a:cxn>
                </a:cxnLst>
                <a:rect l="0" t="0" r="r" b="b"/>
                <a:pathLst>
                  <a:path w="130" h="208">
                    <a:moveTo>
                      <a:pt x="130" y="0"/>
                    </a:moveTo>
                    <a:lnTo>
                      <a:pt x="0" y="0"/>
                    </a:lnTo>
                    <a:lnTo>
                      <a:pt x="0" y="208"/>
                    </a:lnTo>
                    <a:lnTo>
                      <a:pt x="8" y="208"/>
                    </a:lnTo>
                    <a:lnTo>
                      <a:pt x="8" y="13"/>
                    </a:lnTo>
                    <a:lnTo>
                      <a:pt x="130" y="13"/>
                    </a:lnTo>
                    <a:lnTo>
                      <a:pt x="130" y="0"/>
                    </a:lnTo>
                    <a:close/>
                  </a:path>
                </a:pathLst>
              </a:custGeom>
              <a:grpFill/>
              <a:ln w="9525">
                <a:noFill/>
                <a:round/>
                <a:headEnd/>
                <a:tailEnd/>
              </a:ln>
            </p:spPr>
            <p:txBody>
              <a:bodyPr/>
              <a:lstStyle/>
              <a:p>
                <a:endParaRPr lang="en-US"/>
              </a:p>
            </p:txBody>
          </p:sp>
          <p:sp>
            <p:nvSpPr>
              <p:cNvPr id="269651" name="Freeform 339"/>
              <p:cNvSpPr>
                <a:spLocks/>
              </p:cNvSpPr>
              <p:nvPr/>
            </p:nvSpPr>
            <p:spPr bwMode="auto">
              <a:xfrm>
                <a:off x="1881" y="2038"/>
                <a:ext cx="70" cy="197"/>
              </a:xfrm>
              <a:custGeom>
                <a:avLst/>
                <a:gdLst/>
                <a:ahLst/>
                <a:cxnLst>
                  <a:cxn ang="0">
                    <a:pos x="122" y="0"/>
                  </a:cxn>
                  <a:cxn ang="0">
                    <a:pos x="0" y="0"/>
                  </a:cxn>
                  <a:cxn ang="0">
                    <a:pos x="0" y="195"/>
                  </a:cxn>
                  <a:cxn ang="0">
                    <a:pos x="8" y="194"/>
                  </a:cxn>
                  <a:cxn ang="0">
                    <a:pos x="8" y="14"/>
                  </a:cxn>
                  <a:cxn ang="0">
                    <a:pos x="120" y="14"/>
                  </a:cxn>
                  <a:cxn ang="0">
                    <a:pos x="122" y="0"/>
                  </a:cxn>
                </a:cxnLst>
                <a:rect l="0" t="0" r="r" b="b"/>
                <a:pathLst>
                  <a:path w="122" h="195">
                    <a:moveTo>
                      <a:pt x="122" y="0"/>
                    </a:moveTo>
                    <a:lnTo>
                      <a:pt x="0" y="0"/>
                    </a:lnTo>
                    <a:lnTo>
                      <a:pt x="0" y="195"/>
                    </a:lnTo>
                    <a:lnTo>
                      <a:pt x="8" y="194"/>
                    </a:lnTo>
                    <a:lnTo>
                      <a:pt x="8" y="14"/>
                    </a:lnTo>
                    <a:lnTo>
                      <a:pt x="120" y="14"/>
                    </a:lnTo>
                    <a:lnTo>
                      <a:pt x="122" y="0"/>
                    </a:lnTo>
                    <a:close/>
                  </a:path>
                </a:pathLst>
              </a:custGeom>
              <a:grpFill/>
              <a:ln w="9525">
                <a:noFill/>
                <a:round/>
                <a:headEnd/>
                <a:tailEnd/>
              </a:ln>
            </p:spPr>
            <p:txBody>
              <a:bodyPr/>
              <a:lstStyle/>
              <a:p>
                <a:endParaRPr lang="en-US"/>
              </a:p>
            </p:txBody>
          </p:sp>
          <p:sp>
            <p:nvSpPr>
              <p:cNvPr id="269652" name="Freeform 340"/>
              <p:cNvSpPr>
                <a:spLocks/>
              </p:cNvSpPr>
              <p:nvPr/>
            </p:nvSpPr>
            <p:spPr bwMode="auto">
              <a:xfrm>
                <a:off x="1886" y="2052"/>
                <a:ext cx="65" cy="183"/>
              </a:xfrm>
              <a:custGeom>
                <a:avLst/>
                <a:gdLst/>
                <a:ahLst/>
                <a:cxnLst>
                  <a:cxn ang="0">
                    <a:pos x="112" y="0"/>
                  </a:cxn>
                  <a:cxn ang="0">
                    <a:pos x="0" y="0"/>
                  </a:cxn>
                  <a:cxn ang="0">
                    <a:pos x="0" y="180"/>
                  </a:cxn>
                  <a:cxn ang="0">
                    <a:pos x="9" y="181"/>
                  </a:cxn>
                  <a:cxn ang="0">
                    <a:pos x="9" y="14"/>
                  </a:cxn>
                  <a:cxn ang="0">
                    <a:pos x="114" y="14"/>
                  </a:cxn>
                  <a:cxn ang="0">
                    <a:pos x="112" y="0"/>
                  </a:cxn>
                </a:cxnLst>
                <a:rect l="0" t="0" r="r" b="b"/>
                <a:pathLst>
                  <a:path w="114" h="181">
                    <a:moveTo>
                      <a:pt x="112" y="0"/>
                    </a:moveTo>
                    <a:lnTo>
                      <a:pt x="0" y="0"/>
                    </a:lnTo>
                    <a:lnTo>
                      <a:pt x="0" y="180"/>
                    </a:lnTo>
                    <a:lnTo>
                      <a:pt x="9" y="181"/>
                    </a:lnTo>
                    <a:lnTo>
                      <a:pt x="9" y="14"/>
                    </a:lnTo>
                    <a:lnTo>
                      <a:pt x="114" y="14"/>
                    </a:lnTo>
                    <a:lnTo>
                      <a:pt x="112" y="0"/>
                    </a:lnTo>
                    <a:close/>
                  </a:path>
                </a:pathLst>
              </a:custGeom>
              <a:grpFill/>
              <a:ln w="9525">
                <a:noFill/>
                <a:round/>
                <a:headEnd/>
                <a:tailEnd/>
              </a:ln>
            </p:spPr>
            <p:txBody>
              <a:bodyPr/>
              <a:lstStyle/>
              <a:p>
                <a:endParaRPr lang="en-US"/>
              </a:p>
            </p:txBody>
          </p:sp>
          <p:sp>
            <p:nvSpPr>
              <p:cNvPr id="269653" name="Freeform 341"/>
              <p:cNvSpPr>
                <a:spLocks/>
              </p:cNvSpPr>
              <p:nvPr/>
            </p:nvSpPr>
            <p:spPr bwMode="auto">
              <a:xfrm>
                <a:off x="1890" y="2066"/>
                <a:ext cx="61" cy="169"/>
              </a:xfrm>
              <a:custGeom>
                <a:avLst/>
                <a:gdLst/>
                <a:ahLst/>
                <a:cxnLst>
                  <a:cxn ang="0">
                    <a:pos x="105" y="0"/>
                  </a:cxn>
                  <a:cxn ang="0">
                    <a:pos x="0" y="0"/>
                  </a:cxn>
                  <a:cxn ang="0">
                    <a:pos x="0" y="167"/>
                  </a:cxn>
                  <a:cxn ang="0">
                    <a:pos x="10" y="167"/>
                  </a:cxn>
                  <a:cxn ang="0">
                    <a:pos x="10" y="15"/>
                  </a:cxn>
                  <a:cxn ang="0">
                    <a:pos x="105" y="15"/>
                  </a:cxn>
                  <a:cxn ang="0">
                    <a:pos x="105" y="0"/>
                  </a:cxn>
                </a:cxnLst>
                <a:rect l="0" t="0" r="r" b="b"/>
                <a:pathLst>
                  <a:path w="105" h="167">
                    <a:moveTo>
                      <a:pt x="105" y="0"/>
                    </a:moveTo>
                    <a:lnTo>
                      <a:pt x="0" y="0"/>
                    </a:lnTo>
                    <a:lnTo>
                      <a:pt x="0" y="167"/>
                    </a:lnTo>
                    <a:lnTo>
                      <a:pt x="10" y="167"/>
                    </a:lnTo>
                    <a:lnTo>
                      <a:pt x="10" y="15"/>
                    </a:lnTo>
                    <a:lnTo>
                      <a:pt x="105" y="15"/>
                    </a:lnTo>
                    <a:lnTo>
                      <a:pt x="105" y="0"/>
                    </a:lnTo>
                    <a:close/>
                  </a:path>
                </a:pathLst>
              </a:custGeom>
              <a:grpFill/>
              <a:ln w="9525">
                <a:noFill/>
                <a:round/>
                <a:headEnd/>
                <a:tailEnd/>
              </a:ln>
            </p:spPr>
            <p:txBody>
              <a:bodyPr/>
              <a:lstStyle/>
              <a:p>
                <a:endParaRPr lang="en-US"/>
              </a:p>
            </p:txBody>
          </p:sp>
          <p:sp>
            <p:nvSpPr>
              <p:cNvPr id="269654" name="Freeform 342"/>
              <p:cNvSpPr>
                <a:spLocks/>
              </p:cNvSpPr>
              <p:nvPr/>
            </p:nvSpPr>
            <p:spPr bwMode="auto">
              <a:xfrm>
                <a:off x="1896" y="2082"/>
                <a:ext cx="55" cy="153"/>
              </a:xfrm>
              <a:custGeom>
                <a:avLst/>
                <a:gdLst/>
                <a:ahLst/>
                <a:cxnLst>
                  <a:cxn ang="0">
                    <a:pos x="95" y="0"/>
                  </a:cxn>
                  <a:cxn ang="0">
                    <a:pos x="0" y="0"/>
                  </a:cxn>
                  <a:cxn ang="0">
                    <a:pos x="0" y="152"/>
                  </a:cxn>
                  <a:cxn ang="0">
                    <a:pos x="9" y="152"/>
                  </a:cxn>
                  <a:cxn ang="0">
                    <a:pos x="9" y="16"/>
                  </a:cxn>
                  <a:cxn ang="0">
                    <a:pos x="95" y="16"/>
                  </a:cxn>
                  <a:cxn ang="0">
                    <a:pos x="95" y="0"/>
                  </a:cxn>
                </a:cxnLst>
                <a:rect l="0" t="0" r="r" b="b"/>
                <a:pathLst>
                  <a:path w="95" h="152">
                    <a:moveTo>
                      <a:pt x="95" y="0"/>
                    </a:moveTo>
                    <a:lnTo>
                      <a:pt x="0" y="0"/>
                    </a:lnTo>
                    <a:lnTo>
                      <a:pt x="0" y="152"/>
                    </a:lnTo>
                    <a:lnTo>
                      <a:pt x="9" y="152"/>
                    </a:lnTo>
                    <a:lnTo>
                      <a:pt x="9" y="16"/>
                    </a:lnTo>
                    <a:lnTo>
                      <a:pt x="95" y="16"/>
                    </a:lnTo>
                    <a:lnTo>
                      <a:pt x="95" y="0"/>
                    </a:lnTo>
                    <a:close/>
                  </a:path>
                </a:pathLst>
              </a:custGeom>
              <a:grpFill/>
              <a:ln w="9525">
                <a:noFill/>
                <a:round/>
                <a:headEnd/>
                <a:tailEnd/>
              </a:ln>
            </p:spPr>
            <p:txBody>
              <a:bodyPr/>
              <a:lstStyle/>
              <a:p>
                <a:endParaRPr lang="en-US"/>
              </a:p>
            </p:txBody>
          </p:sp>
          <p:sp>
            <p:nvSpPr>
              <p:cNvPr id="269655" name="Freeform 343"/>
              <p:cNvSpPr>
                <a:spLocks/>
              </p:cNvSpPr>
              <p:nvPr/>
            </p:nvSpPr>
            <p:spPr bwMode="auto">
              <a:xfrm>
                <a:off x="1902" y="2098"/>
                <a:ext cx="49" cy="137"/>
              </a:xfrm>
              <a:custGeom>
                <a:avLst/>
                <a:gdLst/>
                <a:ahLst/>
                <a:cxnLst>
                  <a:cxn ang="0">
                    <a:pos x="86" y="0"/>
                  </a:cxn>
                  <a:cxn ang="0">
                    <a:pos x="0" y="0"/>
                  </a:cxn>
                  <a:cxn ang="0">
                    <a:pos x="0" y="136"/>
                  </a:cxn>
                  <a:cxn ang="0">
                    <a:pos x="11" y="136"/>
                  </a:cxn>
                  <a:cxn ang="0">
                    <a:pos x="11" y="17"/>
                  </a:cxn>
                  <a:cxn ang="0">
                    <a:pos x="86" y="17"/>
                  </a:cxn>
                  <a:cxn ang="0">
                    <a:pos x="86" y="0"/>
                  </a:cxn>
                </a:cxnLst>
                <a:rect l="0" t="0" r="r" b="b"/>
                <a:pathLst>
                  <a:path w="86" h="136">
                    <a:moveTo>
                      <a:pt x="86" y="0"/>
                    </a:moveTo>
                    <a:lnTo>
                      <a:pt x="0" y="0"/>
                    </a:lnTo>
                    <a:lnTo>
                      <a:pt x="0" y="136"/>
                    </a:lnTo>
                    <a:lnTo>
                      <a:pt x="11" y="136"/>
                    </a:lnTo>
                    <a:lnTo>
                      <a:pt x="11" y="17"/>
                    </a:lnTo>
                    <a:lnTo>
                      <a:pt x="86" y="17"/>
                    </a:lnTo>
                    <a:lnTo>
                      <a:pt x="86" y="0"/>
                    </a:lnTo>
                    <a:close/>
                  </a:path>
                </a:pathLst>
              </a:custGeom>
              <a:grpFill/>
              <a:ln w="9525">
                <a:noFill/>
                <a:round/>
                <a:headEnd/>
                <a:tailEnd/>
              </a:ln>
            </p:spPr>
            <p:txBody>
              <a:bodyPr/>
              <a:lstStyle/>
              <a:p>
                <a:endParaRPr lang="en-US"/>
              </a:p>
            </p:txBody>
          </p:sp>
          <p:sp>
            <p:nvSpPr>
              <p:cNvPr id="269656" name="Freeform 344"/>
              <p:cNvSpPr>
                <a:spLocks/>
              </p:cNvSpPr>
              <p:nvPr/>
            </p:nvSpPr>
            <p:spPr bwMode="auto">
              <a:xfrm>
                <a:off x="1909" y="2114"/>
                <a:ext cx="42" cy="121"/>
              </a:xfrm>
              <a:custGeom>
                <a:avLst/>
                <a:gdLst/>
                <a:ahLst/>
                <a:cxnLst>
                  <a:cxn ang="0">
                    <a:pos x="75" y="0"/>
                  </a:cxn>
                  <a:cxn ang="0">
                    <a:pos x="0" y="0"/>
                  </a:cxn>
                  <a:cxn ang="0">
                    <a:pos x="0" y="119"/>
                  </a:cxn>
                  <a:cxn ang="0">
                    <a:pos x="11" y="119"/>
                  </a:cxn>
                  <a:cxn ang="0">
                    <a:pos x="11" y="17"/>
                  </a:cxn>
                  <a:cxn ang="0">
                    <a:pos x="75" y="17"/>
                  </a:cxn>
                  <a:cxn ang="0">
                    <a:pos x="75" y="0"/>
                  </a:cxn>
                </a:cxnLst>
                <a:rect l="0" t="0" r="r" b="b"/>
                <a:pathLst>
                  <a:path w="75" h="119">
                    <a:moveTo>
                      <a:pt x="75" y="0"/>
                    </a:moveTo>
                    <a:lnTo>
                      <a:pt x="0" y="0"/>
                    </a:lnTo>
                    <a:lnTo>
                      <a:pt x="0" y="119"/>
                    </a:lnTo>
                    <a:lnTo>
                      <a:pt x="11" y="119"/>
                    </a:lnTo>
                    <a:lnTo>
                      <a:pt x="11" y="17"/>
                    </a:lnTo>
                    <a:lnTo>
                      <a:pt x="75" y="17"/>
                    </a:lnTo>
                    <a:lnTo>
                      <a:pt x="75" y="0"/>
                    </a:lnTo>
                    <a:close/>
                  </a:path>
                </a:pathLst>
              </a:custGeom>
              <a:grpFill/>
              <a:ln w="9525">
                <a:noFill/>
                <a:round/>
                <a:headEnd/>
                <a:tailEnd/>
              </a:ln>
            </p:spPr>
            <p:txBody>
              <a:bodyPr/>
              <a:lstStyle/>
              <a:p>
                <a:endParaRPr lang="en-US"/>
              </a:p>
            </p:txBody>
          </p:sp>
          <p:sp>
            <p:nvSpPr>
              <p:cNvPr id="269657" name="Freeform 345"/>
              <p:cNvSpPr>
                <a:spLocks/>
              </p:cNvSpPr>
              <p:nvPr/>
            </p:nvSpPr>
            <p:spPr bwMode="auto">
              <a:xfrm>
                <a:off x="1915" y="2130"/>
                <a:ext cx="36" cy="105"/>
              </a:xfrm>
              <a:custGeom>
                <a:avLst/>
                <a:gdLst/>
                <a:ahLst/>
                <a:cxnLst>
                  <a:cxn ang="0">
                    <a:pos x="64" y="0"/>
                  </a:cxn>
                  <a:cxn ang="0">
                    <a:pos x="0" y="0"/>
                  </a:cxn>
                  <a:cxn ang="0">
                    <a:pos x="0" y="102"/>
                  </a:cxn>
                  <a:cxn ang="0">
                    <a:pos x="12" y="102"/>
                  </a:cxn>
                  <a:cxn ang="0">
                    <a:pos x="12" y="18"/>
                  </a:cxn>
                  <a:cxn ang="0">
                    <a:pos x="64" y="18"/>
                  </a:cxn>
                  <a:cxn ang="0">
                    <a:pos x="64" y="0"/>
                  </a:cxn>
                </a:cxnLst>
                <a:rect l="0" t="0" r="r" b="b"/>
                <a:pathLst>
                  <a:path w="64" h="102">
                    <a:moveTo>
                      <a:pt x="64" y="0"/>
                    </a:moveTo>
                    <a:lnTo>
                      <a:pt x="0" y="0"/>
                    </a:lnTo>
                    <a:lnTo>
                      <a:pt x="0" y="102"/>
                    </a:lnTo>
                    <a:lnTo>
                      <a:pt x="12" y="102"/>
                    </a:lnTo>
                    <a:lnTo>
                      <a:pt x="12" y="18"/>
                    </a:lnTo>
                    <a:lnTo>
                      <a:pt x="64" y="18"/>
                    </a:lnTo>
                    <a:lnTo>
                      <a:pt x="64" y="0"/>
                    </a:lnTo>
                    <a:close/>
                  </a:path>
                </a:pathLst>
              </a:custGeom>
              <a:grpFill/>
              <a:ln w="9525">
                <a:noFill/>
                <a:round/>
                <a:headEnd/>
                <a:tailEnd/>
              </a:ln>
            </p:spPr>
            <p:txBody>
              <a:bodyPr/>
              <a:lstStyle/>
              <a:p>
                <a:endParaRPr lang="en-US"/>
              </a:p>
            </p:txBody>
          </p:sp>
          <p:sp>
            <p:nvSpPr>
              <p:cNvPr id="269658" name="Freeform 346"/>
              <p:cNvSpPr>
                <a:spLocks/>
              </p:cNvSpPr>
              <p:nvPr/>
            </p:nvSpPr>
            <p:spPr bwMode="auto">
              <a:xfrm>
                <a:off x="1921" y="2150"/>
                <a:ext cx="30" cy="85"/>
              </a:xfrm>
              <a:custGeom>
                <a:avLst/>
                <a:gdLst/>
                <a:ahLst/>
                <a:cxnLst>
                  <a:cxn ang="0">
                    <a:pos x="52" y="0"/>
                  </a:cxn>
                  <a:cxn ang="0">
                    <a:pos x="0" y="0"/>
                  </a:cxn>
                  <a:cxn ang="0">
                    <a:pos x="0" y="84"/>
                  </a:cxn>
                  <a:cxn ang="0">
                    <a:pos x="12" y="83"/>
                  </a:cxn>
                  <a:cxn ang="0">
                    <a:pos x="12" y="20"/>
                  </a:cxn>
                  <a:cxn ang="0">
                    <a:pos x="50" y="20"/>
                  </a:cxn>
                  <a:cxn ang="0">
                    <a:pos x="52" y="0"/>
                  </a:cxn>
                </a:cxnLst>
                <a:rect l="0" t="0" r="r" b="b"/>
                <a:pathLst>
                  <a:path w="52" h="84">
                    <a:moveTo>
                      <a:pt x="52" y="0"/>
                    </a:moveTo>
                    <a:lnTo>
                      <a:pt x="0" y="0"/>
                    </a:lnTo>
                    <a:lnTo>
                      <a:pt x="0" y="84"/>
                    </a:lnTo>
                    <a:lnTo>
                      <a:pt x="12" y="83"/>
                    </a:lnTo>
                    <a:lnTo>
                      <a:pt x="12" y="20"/>
                    </a:lnTo>
                    <a:lnTo>
                      <a:pt x="50" y="20"/>
                    </a:lnTo>
                    <a:lnTo>
                      <a:pt x="52" y="0"/>
                    </a:lnTo>
                    <a:close/>
                  </a:path>
                </a:pathLst>
              </a:custGeom>
              <a:grpFill/>
              <a:ln w="9525">
                <a:noFill/>
                <a:round/>
                <a:headEnd/>
                <a:tailEnd/>
              </a:ln>
            </p:spPr>
            <p:txBody>
              <a:bodyPr/>
              <a:lstStyle/>
              <a:p>
                <a:endParaRPr lang="en-US"/>
              </a:p>
            </p:txBody>
          </p:sp>
          <p:sp>
            <p:nvSpPr>
              <p:cNvPr id="269659" name="Freeform 347"/>
              <p:cNvSpPr>
                <a:spLocks/>
              </p:cNvSpPr>
              <p:nvPr/>
            </p:nvSpPr>
            <p:spPr bwMode="auto">
              <a:xfrm>
                <a:off x="1928" y="2168"/>
                <a:ext cx="22" cy="65"/>
              </a:xfrm>
              <a:custGeom>
                <a:avLst/>
                <a:gdLst/>
                <a:ahLst/>
                <a:cxnLst>
                  <a:cxn ang="0">
                    <a:pos x="38" y="0"/>
                  </a:cxn>
                  <a:cxn ang="0">
                    <a:pos x="0" y="0"/>
                  </a:cxn>
                  <a:cxn ang="0">
                    <a:pos x="0" y="63"/>
                  </a:cxn>
                  <a:cxn ang="0">
                    <a:pos x="13" y="63"/>
                  </a:cxn>
                  <a:cxn ang="0">
                    <a:pos x="13" y="21"/>
                  </a:cxn>
                  <a:cxn ang="0">
                    <a:pos x="38" y="21"/>
                  </a:cxn>
                  <a:cxn ang="0">
                    <a:pos x="38" y="0"/>
                  </a:cxn>
                </a:cxnLst>
                <a:rect l="0" t="0" r="r" b="b"/>
                <a:pathLst>
                  <a:path w="38" h="63">
                    <a:moveTo>
                      <a:pt x="38" y="0"/>
                    </a:moveTo>
                    <a:lnTo>
                      <a:pt x="0" y="0"/>
                    </a:lnTo>
                    <a:lnTo>
                      <a:pt x="0" y="63"/>
                    </a:lnTo>
                    <a:lnTo>
                      <a:pt x="13" y="63"/>
                    </a:lnTo>
                    <a:lnTo>
                      <a:pt x="13" y="21"/>
                    </a:lnTo>
                    <a:lnTo>
                      <a:pt x="38" y="21"/>
                    </a:lnTo>
                    <a:lnTo>
                      <a:pt x="38" y="0"/>
                    </a:lnTo>
                    <a:close/>
                  </a:path>
                </a:pathLst>
              </a:custGeom>
              <a:grpFill/>
              <a:ln w="9525">
                <a:noFill/>
                <a:round/>
                <a:headEnd/>
                <a:tailEnd/>
              </a:ln>
            </p:spPr>
            <p:txBody>
              <a:bodyPr/>
              <a:lstStyle/>
              <a:p>
                <a:endParaRPr lang="en-US"/>
              </a:p>
            </p:txBody>
          </p:sp>
          <p:sp>
            <p:nvSpPr>
              <p:cNvPr id="269660" name="Freeform 348"/>
              <p:cNvSpPr>
                <a:spLocks/>
              </p:cNvSpPr>
              <p:nvPr/>
            </p:nvSpPr>
            <p:spPr bwMode="auto">
              <a:xfrm>
                <a:off x="1935" y="2190"/>
                <a:ext cx="16" cy="45"/>
              </a:xfrm>
              <a:custGeom>
                <a:avLst/>
                <a:gdLst/>
                <a:ahLst/>
                <a:cxnLst>
                  <a:cxn ang="0">
                    <a:pos x="25" y="0"/>
                  </a:cxn>
                  <a:cxn ang="0">
                    <a:pos x="0" y="0"/>
                  </a:cxn>
                  <a:cxn ang="0">
                    <a:pos x="0" y="42"/>
                  </a:cxn>
                  <a:cxn ang="0">
                    <a:pos x="13" y="43"/>
                  </a:cxn>
                  <a:cxn ang="0">
                    <a:pos x="13" y="22"/>
                  </a:cxn>
                  <a:cxn ang="0">
                    <a:pos x="27" y="22"/>
                  </a:cxn>
                  <a:cxn ang="0">
                    <a:pos x="25" y="0"/>
                  </a:cxn>
                </a:cxnLst>
                <a:rect l="0" t="0" r="r" b="b"/>
                <a:pathLst>
                  <a:path w="27" h="43">
                    <a:moveTo>
                      <a:pt x="25" y="0"/>
                    </a:moveTo>
                    <a:lnTo>
                      <a:pt x="0" y="0"/>
                    </a:lnTo>
                    <a:lnTo>
                      <a:pt x="0" y="42"/>
                    </a:lnTo>
                    <a:lnTo>
                      <a:pt x="13" y="43"/>
                    </a:lnTo>
                    <a:lnTo>
                      <a:pt x="13" y="22"/>
                    </a:lnTo>
                    <a:lnTo>
                      <a:pt x="27" y="22"/>
                    </a:lnTo>
                    <a:lnTo>
                      <a:pt x="25" y="0"/>
                    </a:lnTo>
                    <a:close/>
                  </a:path>
                </a:pathLst>
              </a:custGeom>
              <a:grpFill/>
              <a:ln w="9525">
                <a:noFill/>
                <a:round/>
                <a:headEnd/>
                <a:tailEnd/>
              </a:ln>
            </p:spPr>
            <p:txBody>
              <a:bodyPr/>
              <a:lstStyle/>
              <a:p>
                <a:endParaRPr lang="en-US"/>
              </a:p>
            </p:txBody>
          </p:sp>
          <p:sp>
            <p:nvSpPr>
              <p:cNvPr id="269661" name="Freeform 349"/>
              <p:cNvSpPr>
                <a:spLocks/>
              </p:cNvSpPr>
              <p:nvPr/>
            </p:nvSpPr>
            <p:spPr bwMode="auto">
              <a:xfrm>
                <a:off x="1943" y="2213"/>
                <a:ext cx="8" cy="22"/>
              </a:xfrm>
              <a:custGeom>
                <a:avLst/>
                <a:gdLst/>
                <a:ahLst/>
                <a:cxnLst>
                  <a:cxn ang="0">
                    <a:pos x="14" y="0"/>
                  </a:cxn>
                  <a:cxn ang="0">
                    <a:pos x="0" y="0"/>
                  </a:cxn>
                  <a:cxn ang="0">
                    <a:pos x="0" y="21"/>
                  </a:cxn>
                  <a:cxn ang="0">
                    <a:pos x="14" y="21"/>
                  </a:cxn>
                  <a:cxn ang="0">
                    <a:pos x="14" y="21"/>
                  </a:cxn>
                  <a:cxn ang="0">
                    <a:pos x="14" y="21"/>
                  </a:cxn>
                  <a:cxn ang="0">
                    <a:pos x="14" y="0"/>
                  </a:cxn>
                </a:cxnLst>
                <a:rect l="0" t="0" r="r" b="b"/>
                <a:pathLst>
                  <a:path w="14" h="21">
                    <a:moveTo>
                      <a:pt x="14" y="0"/>
                    </a:moveTo>
                    <a:lnTo>
                      <a:pt x="0" y="0"/>
                    </a:lnTo>
                    <a:lnTo>
                      <a:pt x="0" y="21"/>
                    </a:lnTo>
                    <a:lnTo>
                      <a:pt x="14" y="21"/>
                    </a:lnTo>
                    <a:lnTo>
                      <a:pt x="14" y="21"/>
                    </a:lnTo>
                    <a:lnTo>
                      <a:pt x="14" y="21"/>
                    </a:lnTo>
                    <a:lnTo>
                      <a:pt x="14" y="0"/>
                    </a:lnTo>
                    <a:close/>
                  </a:path>
                </a:pathLst>
              </a:custGeom>
              <a:grpFill/>
              <a:ln w="9525">
                <a:noFill/>
                <a:round/>
                <a:headEnd/>
                <a:tailEnd/>
              </a:ln>
            </p:spPr>
            <p:txBody>
              <a:bodyPr/>
              <a:lstStyle/>
              <a:p>
                <a:endParaRPr lang="en-US"/>
              </a:p>
            </p:txBody>
          </p:sp>
          <p:sp>
            <p:nvSpPr>
              <p:cNvPr id="269662" name="Rectangle 350"/>
              <p:cNvSpPr>
                <a:spLocks noChangeArrowheads="1"/>
              </p:cNvSpPr>
              <p:nvPr/>
            </p:nvSpPr>
            <p:spPr bwMode="auto">
              <a:xfrm>
                <a:off x="1813" y="1841"/>
                <a:ext cx="138" cy="394"/>
              </a:xfrm>
              <a:prstGeom prst="rect">
                <a:avLst/>
              </a:prstGeom>
              <a:grpFill/>
              <a:ln w="1588">
                <a:solidFill>
                  <a:srgbClr val="000000"/>
                </a:solidFill>
                <a:miter lim="800000"/>
                <a:headEnd/>
                <a:tailEnd/>
              </a:ln>
            </p:spPr>
            <p:txBody>
              <a:bodyPr/>
              <a:lstStyle/>
              <a:p>
                <a:endParaRPr lang="en-US"/>
              </a:p>
            </p:txBody>
          </p:sp>
          <p:sp>
            <p:nvSpPr>
              <p:cNvPr id="269663" name="Freeform 351"/>
              <p:cNvSpPr>
                <a:spLocks noEditPoints="1"/>
              </p:cNvSpPr>
              <p:nvPr/>
            </p:nvSpPr>
            <p:spPr bwMode="auto">
              <a:xfrm>
                <a:off x="1829" y="1861"/>
                <a:ext cx="105" cy="337"/>
              </a:xfrm>
              <a:custGeom>
                <a:avLst/>
                <a:gdLst/>
                <a:ahLst/>
                <a:cxnLst>
                  <a:cxn ang="0">
                    <a:pos x="0" y="302"/>
                  </a:cxn>
                  <a:cxn ang="0">
                    <a:pos x="184" y="302"/>
                  </a:cxn>
                  <a:cxn ang="0">
                    <a:pos x="184" y="336"/>
                  </a:cxn>
                  <a:cxn ang="0">
                    <a:pos x="0" y="336"/>
                  </a:cxn>
                  <a:cxn ang="0">
                    <a:pos x="0" y="302"/>
                  </a:cxn>
                  <a:cxn ang="0">
                    <a:pos x="0" y="251"/>
                  </a:cxn>
                  <a:cxn ang="0">
                    <a:pos x="184" y="251"/>
                  </a:cxn>
                  <a:cxn ang="0">
                    <a:pos x="184" y="284"/>
                  </a:cxn>
                  <a:cxn ang="0">
                    <a:pos x="0" y="284"/>
                  </a:cxn>
                  <a:cxn ang="0">
                    <a:pos x="0" y="251"/>
                  </a:cxn>
                  <a:cxn ang="0">
                    <a:pos x="0" y="200"/>
                  </a:cxn>
                  <a:cxn ang="0">
                    <a:pos x="184" y="200"/>
                  </a:cxn>
                  <a:cxn ang="0">
                    <a:pos x="184" y="233"/>
                  </a:cxn>
                  <a:cxn ang="0">
                    <a:pos x="0" y="233"/>
                  </a:cxn>
                  <a:cxn ang="0">
                    <a:pos x="0" y="200"/>
                  </a:cxn>
                  <a:cxn ang="0">
                    <a:pos x="0" y="148"/>
                  </a:cxn>
                  <a:cxn ang="0">
                    <a:pos x="184" y="148"/>
                  </a:cxn>
                  <a:cxn ang="0">
                    <a:pos x="184" y="181"/>
                  </a:cxn>
                  <a:cxn ang="0">
                    <a:pos x="0" y="181"/>
                  </a:cxn>
                  <a:cxn ang="0">
                    <a:pos x="0" y="148"/>
                  </a:cxn>
                  <a:cxn ang="0">
                    <a:pos x="0" y="75"/>
                  </a:cxn>
                  <a:cxn ang="0">
                    <a:pos x="184" y="75"/>
                  </a:cxn>
                  <a:cxn ang="0">
                    <a:pos x="184" y="131"/>
                  </a:cxn>
                  <a:cxn ang="0">
                    <a:pos x="0" y="131"/>
                  </a:cxn>
                  <a:cxn ang="0">
                    <a:pos x="0" y="75"/>
                  </a:cxn>
                  <a:cxn ang="0">
                    <a:pos x="0" y="0"/>
                  </a:cxn>
                  <a:cxn ang="0">
                    <a:pos x="184" y="0"/>
                  </a:cxn>
                  <a:cxn ang="0">
                    <a:pos x="184" y="56"/>
                  </a:cxn>
                  <a:cxn ang="0">
                    <a:pos x="0" y="56"/>
                  </a:cxn>
                  <a:cxn ang="0">
                    <a:pos x="0" y="0"/>
                  </a:cxn>
                </a:cxnLst>
                <a:rect l="0" t="0" r="r" b="b"/>
                <a:pathLst>
                  <a:path w="184" h="336">
                    <a:moveTo>
                      <a:pt x="0" y="302"/>
                    </a:moveTo>
                    <a:lnTo>
                      <a:pt x="184" y="302"/>
                    </a:lnTo>
                    <a:lnTo>
                      <a:pt x="184" y="336"/>
                    </a:lnTo>
                    <a:lnTo>
                      <a:pt x="0" y="336"/>
                    </a:lnTo>
                    <a:lnTo>
                      <a:pt x="0" y="302"/>
                    </a:lnTo>
                    <a:close/>
                    <a:moveTo>
                      <a:pt x="0" y="251"/>
                    </a:moveTo>
                    <a:lnTo>
                      <a:pt x="184" y="251"/>
                    </a:lnTo>
                    <a:lnTo>
                      <a:pt x="184" y="284"/>
                    </a:lnTo>
                    <a:lnTo>
                      <a:pt x="0" y="284"/>
                    </a:lnTo>
                    <a:lnTo>
                      <a:pt x="0" y="251"/>
                    </a:lnTo>
                    <a:close/>
                    <a:moveTo>
                      <a:pt x="0" y="200"/>
                    </a:moveTo>
                    <a:lnTo>
                      <a:pt x="184" y="200"/>
                    </a:lnTo>
                    <a:lnTo>
                      <a:pt x="184" y="233"/>
                    </a:lnTo>
                    <a:lnTo>
                      <a:pt x="0" y="233"/>
                    </a:lnTo>
                    <a:lnTo>
                      <a:pt x="0" y="200"/>
                    </a:lnTo>
                    <a:close/>
                    <a:moveTo>
                      <a:pt x="0" y="148"/>
                    </a:moveTo>
                    <a:lnTo>
                      <a:pt x="184" y="148"/>
                    </a:lnTo>
                    <a:lnTo>
                      <a:pt x="184" y="181"/>
                    </a:lnTo>
                    <a:lnTo>
                      <a:pt x="0" y="181"/>
                    </a:lnTo>
                    <a:lnTo>
                      <a:pt x="0" y="148"/>
                    </a:lnTo>
                    <a:close/>
                    <a:moveTo>
                      <a:pt x="0" y="75"/>
                    </a:moveTo>
                    <a:lnTo>
                      <a:pt x="184" y="75"/>
                    </a:lnTo>
                    <a:lnTo>
                      <a:pt x="184" y="131"/>
                    </a:lnTo>
                    <a:lnTo>
                      <a:pt x="0" y="131"/>
                    </a:lnTo>
                    <a:lnTo>
                      <a:pt x="0" y="75"/>
                    </a:lnTo>
                    <a:close/>
                    <a:moveTo>
                      <a:pt x="0" y="0"/>
                    </a:moveTo>
                    <a:lnTo>
                      <a:pt x="184" y="0"/>
                    </a:lnTo>
                    <a:lnTo>
                      <a:pt x="184" y="56"/>
                    </a:lnTo>
                    <a:lnTo>
                      <a:pt x="0" y="56"/>
                    </a:lnTo>
                    <a:lnTo>
                      <a:pt x="0" y="0"/>
                    </a:lnTo>
                    <a:close/>
                  </a:path>
                </a:pathLst>
              </a:custGeom>
              <a:grpFill/>
              <a:ln w="1588">
                <a:solidFill>
                  <a:srgbClr val="000000"/>
                </a:solidFill>
                <a:prstDash val="solid"/>
                <a:round/>
                <a:headEnd/>
                <a:tailEnd/>
              </a:ln>
            </p:spPr>
            <p:txBody>
              <a:bodyPr/>
              <a:lstStyle/>
              <a:p>
                <a:endParaRPr lang="en-US"/>
              </a:p>
            </p:txBody>
          </p:sp>
          <p:sp>
            <p:nvSpPr>
              <p:cNvPr id="269664" name="Rectangle 352"/>
              <p:cNvSpPr>
                <a:spLocks noChangeArrowheads="1"/>
              </p:cNvSpPr>
              <p:nvPr/>
            </p:nvSpPr>
            <p:spPr bwMode="auto">
              <a:xfrm>
                <a:off x="1797" y="2456"/>
                <a:ext cx="169" cy="16"/>
              </a:xfrm>
              <a:prstGeom prst="rect">
                <a:avLst/>
              </a:prstGeom>
              <a:grpFill/>
              <a:ln w="9525">
                <a:noFill/>
                <a:miter lim="800000"/>
                <a:headEnd/>
                <a:tailEnd/>
              </a:ln>
            </p:spPr>
            <p:txBody>
              <a:bodyPr/>
              <a:lstStyle/>
              <a:p>
                <a:endParaRPr lang="en-US"/>
              </a:p>
            </p:txBody>
          </p:sp>
          <p:sp>
            <p:nvSpPr>
              <p:cNvPr id="269665" name="Freeform 353"/>
              <p:cNvSpPr>
                <a:spLocks/>
              </p:cNvSpPr>
              <p:nvPr/>
            </p:nvSpPr>
            <p:spPr bwMode="auto">
              <a:xfrm>
                <a:off x="1869" y="2273"/>
                <a:ext cx="25" cy="32"/>
              </a:xfrm>
              <a:custGeom>
                <a:avLst/>
                <a:gdLst/>
                <a:ahLst/>
                <a:cxnLst>
                  <a:cxn ang="0">
                    <a:pos x="0" y="34"/>
                  </a:cxn>
                  <a:cxn ang="0">
                    <a:pos x="0" y="0"/>
                  </a:cxn>
                  <a:cxn ang="0">
                    <a:pos x="44" y="0"/>
                  </a:cxn>
                  <a:cxn ang="0">
                    <a:pos x="44" y="1"/>
                  </a:cxn>
                  <a:cxn ang="0">
                    <a:pos x="31" y="2"/>
                  </a:cxn>
                  <a:cxn ang="0">
                    <a:pos x="20" y="8"/>
                  </a:cxn>
                  <a:cxn ang="0">
                    <a:pos x="10" y="14"/>
                  </a:cxn>
                  <a:cxn ang="0">
                    <a:pos x="3" y="24"/>
                  </a:cxn>
                  <a:cxn ang="0">
                    <a:pos x="1" y="34"/>
                  </a:cxn>
                  <a:cxn ang="0">
                    <a:pos x="0" y="34"/>
                  </a:cxn>
                </a:cxnLst>
                <a:rect l="0" t="0" r="r" b="b"/>
                <a:pathLst>
                  <a:path w="44" h="34">
                    <a:moveTo>
                      <a:pt x="0" y="34"/>
                    </a:moveTo>
                    <a:lnTo>
                      <a:pt x="0" y="0"/>
                    </a:lnTo>
                    <a:lnTo>
                      <a:pt x="44" y="0"/>
                    </a:lnTo>
                    <a:lnTo>
                      <a:pt x="44" y="1"/>
                    </a:lnTo>
                    <a:lnTo>
                      <a:pt x="31" y="2"/>
                    </a:lnTo>
                    <a:lnTo>
                      <a:pt x="20" y="8"/>
                    </a:lnTo>
                    <a:lnTo>
                      <a:pt x="10" y="14"/>
                    </a:lnTo>
                    <a:lnTo>
                      <a:pt x="3" y="24"/>
                    </a:lnTo>
                    <a:lnTo>
                      <a:pt x="1" y="34"/>
                    </a:lnTo>
                    <a:lnTo>
                      <a:pt x="0" y="34"/>
                    </a:lnTo>
                    <a:close/>
                  </a:path>
                </a:pathLst>
              </a:custGeom>
              <a:grpFill/>
              <a:ln w="9525">
                <a:noFill/>
                <a:round/>
                <a:headEnd/>
                <a:tailEnd/>
              </a:ln>
            </p:spPr>
            <p:txBody>
              <a:bodyPr/>
              <a:lstStyle/>
              <a:p>
                <a:endParaRPr lang="en-US"/>
              </a:p>
            </p:txBody>
          </p:sp>
          <p:sp>
            <p:nvSpPr>
              <p:cNvPr id="269666" name="Freeform 354"/>
              <p:cNvSpPr>
                <a:spLocks/>
              </p:cNvSpPr>
              <p:nvPr/>
            </p:nvSpPr>
            <p:spPr bwMode="auto">
              <a:xfrm>
                <a:off x="1870" y="2273"/>
                <a:ext cx="24" cy="32"/>
              </a:xfrm>
              <a:custGeom>
                <a:avLst/>
                <a:gdLst/>
                <a:ahLst/>
                <a:cxnLst>
                  <a:cxn ang="0">
                    <a:pos x="43" y="0"/>
                  </a:cxn>
                  <a:cxn ang="0">
                    <a:pos x="30" y="1"/>
                  </a:cxn>
                  <a:cxn ang="0">
                    <a:pos x="19" y="7"/>
                  </a:cxn>
                  <a:cxn ang="0">
                    <a:pos x="9" y="13"/>
                  </a:cxn>
                  <a:cxn ang="0">
                    <a:pos x="2" y="23"/>
                  </a:cxn>
                  <a:cxn ang="0">
                    <a:pos x="0" y="33"/>
                  </a:cxn>
                  <a:cxn ang="0">
                    <a:pos x="1" y="33"/>
                  </a:cxn>
                  <a:cxn ang="0">
                    <a:pos x="3" y="23"/>
                  </a:cxn>
                  <a:cxn ang="0">
                    <a:pos x="10" y="14"/>
                  </a:cxn>
                  <a:cxn ang="0">
                    <a:pos x="19" y="7"/>
                  </a:cxn>
                  <a:cxn ang="0">
                    <a:pos x="30" y="2"/>
                  </a:cxn>
                  <a:cxn ang="0">
                    <a:pos x="43" y="1"/>
                  </a:cxn>
                  <a:cxn ang="0">
                    <a:pos x="43" y="0"/>
                  </a:cxn>
                </a:cxnLst>
                <a:rect l="0" t="0" r="r" b="b"/>
                <a:pathLst>
                  <a:path w="43" h="33">
                    <a:moveTo>
                      <a:pt x="43" y="0"/>
                    </a:moveTo>
                    <a:lnTo>
                      <a:pt x="30" y="1"/>
                    </a:lnTo>
                    <a:lnTo>
                      <a:pt x="19" y="7"/>
                    </a:lnTo>
                    <a:lnTo>
                      <a:pt x="9" y="13"/>
                    </a:lnTo>
                    <a:lnTo>
                      <a:pt x="2" y="23"/>
                    </a:lnTo>
                    <a:lnTo>
                      <a:pt x="0" y="33"/>
                    </a:lnTo>
                    <a:lnTo>
                      <a:pt x="1" y="33"/>
                    </a:lnTo>
                    <a:lnTo>
                      <a:pt x="3" y="23"/>
                    </a:lnTo>
                    <a:lnTo>
                      <a:pt x="10" y="14"/>
                    </a:lnTo>
                    <a:lnTo>
                      <a:pt x="19" y="7"/>
                    </a:lnTo>
                    <a:lnTo>
                      <a:pt x="30" y="2"/>
                    </a:lnTo>
                    <a:lnTo>
                      <a:pt x="43" y="1"/>
                    </a:lnTo>
                    <a:lnTo>
                      <a:pt x="43" y="0"/>
                    </a:lnTo>
                    <a:close/>
                  </a:path>
                </a:pathLst>
              </a:custGeom>
              <a:grpFill/>
              <a:ln w="9525">
                <a:noFill/>
                <a:round/>
                <a:headEnd/>
                <a:tailEnd/>
              </a:ln>
            </p:spPr>
            <p:txBody>
              <a:bodyPr/>
              <a:lstStyle/>
              <a:p>
                <a:endParaRPr lang="en-US"/>
              </a:p>
            </p:txBody>
          </p:sp>
          <p:sp>
            <p:nvSpPr>
              <p:cNvPr id="269667" name="Freeform 355"/>
              <p:cNvSpPr>
                <a:spLocks/>
              </p:cNvSpPr>
              <p:nvPr/>
            </p:nvSpPr>
            <p:spPr bwMode="auto">
              <a:xfrm>
                <a:off x="1870" y="2275"/>
                <a:ext cx="24" cy="30"/>
              </a:xfrm>
              <a:custGeom>
                <a:avLst/>
                <a:gdLst/>
                <a:ahLst/>
                <a:cxnLst>
                  <a:cxn ang="0">
                    <a:pos x="0" y="32"/>
                  </a:cxn>
                  <a:cxn ang="0">
                    <a:pos x="2" y="22"/>
                  </a:cxn>
                  <a:cxn ang="0">
                    <a:pos x="9" y="13"/>
                  </a:cxn>
                  <a:cxn ang="0">
                    <a:pos x="18" y="6"/>
                  </a:cxn>
                  <a:cxn ang="0">
                    <a:pos x="29" y="1"/>
                  </a:cxn>
                  <a:cxn ang="0">
                    <a:pos x="42" y="0"/>
                  </a:cxn>
                  <a:cxn ang="0">
                    <a:pos x="42" y="0"/>
                  </a:cxn>
                  <a:cxn ang="0">
                    <a:pos x="31" y="3"/>
                  </a:cxn>
                  <a:cxn ang="0">
                    <a:pos x="19" y="7"/>
                  </a:cxn>
                  <a:cxn ang="0">
                    <a:pos x="10" y="13"/>
                  </a:cxn>
                  <a:cxn ang="0">
                    <a:pos x="4" y="22"/>
                  </a:cxn>
                  <a:cxn ang="0">
                    <a:pos x="1" y="32"/>
                  </a:cxn>
                  <a:cxn ang="0">
                    <a:pos x="0" y="32"/>
                  </a:cxn>
                </a:cxnLst>
                <a:rect l="0" t="0" r="r" b="b"/>
                <a:pathLst>
                  <a:path w="42" h="32">
                    <a:moveTo>
                      <a:pt x="0" y="32"/>
                    </a:moveTo>
                    <a:lnTo>
                      <a:pt x="2" y="22"/>
                    </a:lnTo>
                    <a:lnTo>
                      <a:pt x="9" y="13"/>
                    </a:lnTo>
                    <a:lnTo>
                      <a:pt x="18" y="6"/>
                    </a:lnTo>
                    <a:lnTo>
                      <a:pt x="29" y="1"/>
                    </a:lnTo>
                    <a:lnTo>
                      <a:pt x="42" y="0"/>
                    </a:lnTo>
                    <a:lnTo>
                      <a:pt x="42" y="0"/>
                    </a:lnTo>
                    <a:lnTo>
                      <a:pt x="31" y="3"/>
                    </a:lnTo>
                    <a:lnTo>
                      <a:pt x="19" y="7"/>
                    </a:lnTo>
                    <a:lnTo>
                      <a:pt x="10" y="13"/>
                    </a:lnTo>
                    <a:lnTo>
                      <a:pt x="4" y="22"/>
                    </a:lnTo>
                    <a:lnTo>
                      <a:pt x="1" y="32"/>
                    </a:lnTo>
                    <a:lnTo>
                      <a:pt x="0" y="32"/>
                    </a:lnTo>
                    <a:close/>
                  </a:path>
                </a:pathLst>
              </a:custGeom>
              <a:grpFill/>
              <a:ln w="9525">
                <a:noFill/>
                <a:round/>
                <a:headEnd/>
                <a:tailEnd/>
              </a:ln>
            </p:spPr>
            <p:txBody>
              <a:bodyPr/>
              <a:lstStyle/>
              <a:p>
                <a:endParaRPr lang="en-US"/>
              </a:p>
            </p:txBody>
          </p:sp>
          <p:sp>
            <p:nvSpPr>
              <p:cNvPr id="269668" name="Freeform 356"/>
              <p:cNvSpPr>
                <a:spLocks/>
              </p:cNvSpPr>
              <p:nvPr/>
            </p:nvSpPr>
            <p:spPr bwMode="auto">
              <a:xfrm>
                <a:off x="1871" y="2275"/>
                <a:ext cx="23" cy="30"/>
              </a:xfrm>
              <a:custGeom>
                <a:avLst/>
                <a:gdLst/>
                <a:ahLst/>
                <a:cxnLst>
                  <a:cxn ang="0">
                    <a:pos x="41" y="0"/>
                  </a:cxn>
                  <a:cxn ang="0">
                    <a:pos x="30" y="3"/>
                  </a:cxn>
                  <a:cxn ang="0">
                    <a:pos x="18" y="7"/>
                  </a:cxn>
                  <a:cxn ang="0">
                    <a:pos x="9" y="13"/>
                  </a:cxn>
                  <a:cxn ang="0">
                    <a:pos x="3" y="22"/>
                  </a:cxn>
                  <a:cxn ang="0">
                    <a:pos x="0" y="32"/>
                  </a:cxn>
                  <a:cxn ang="0">
                    <a:pos x="1" y="32"/>
                  </a:cxn>
                  <a:cxn ang="0">
                    <a:pos x="4" y="23"/>
                  </a:cxn>
                  <a:cxn ang="0">
                    <a:pos x="10" y="14"/>
                  </a:cxn>
                  <a:cxn ang="0">
                    <a:pos x="19" y="8"/>
                  </a:cxn>
                  <a:cxn ang="0">
                    <a:pos x="30" y="4"/>
                  </a:cxn>
                  <a:cxn ang="0">
                    <a:pos x="41" y="1"/>
                  </a:cxn>
                  <a:cxn ang="0">
                    <a:pos x="41" y="0"/>
                  </a:cxn>
                </a:cxnLst>
                <a:rect l="0" t="0" r="r" b="b"/>
                <a:pathLst>
                  <a:path w="41" h="32">
                    <a:moveTo>
                      <a:pt x="41" y="0"/>
                    </a:moveTo>
                    <a:lnTo>
                      <a:pt x="30" y="3"/>
                    </a:lnTo>
                    <a:lnTo>
                      <a:pt x="18" y="7"/>
                    </a:lnTo>
                    <a:lnTo>
                      <a:pt x="9" y="13"/>
                    </a:lnTo>
                    <a:lnTo>
                      <a:pt x="3" y="22"/>
                    </a:lnTo>
                    <a:lnTo>
                      <a:pt x="0" y="32"/>
                    </a:lnTo>
                    <a:lnTo>
                      <a:pt x="1" y="32"/>
                    </a:lnTo>
                    <a:lnTo>
                      <a:pt x="4" y="23"/>
                    </a:lnTo>
                    <a:lnTo>
                      <a:pt x="10" y="14"/>
                    </a:lnTo>
                    <a:lnTo>
                      <a:pt x="19" y="8"/>
                    </a:lnTo>
                    <a:lnTo>
                      <a:pt x="30" y="4"/>
                    </a:lnTo>
                    <a:lnTo>
                      <a:pt x="41" y="1"/>
                    </a:lnTo>
                    <a:lnTo>
                      <a:pt x="41" y="0"/>
                    </a:lnTo>
                    <a:close/>
                  </a:path>
                </a:pathLst>
              </a:custGeom>
              <a:grpFill/>
              <a:ln w="9525">
                <a:noFill/>
                <a:round/>
                <a:headEnd/>
                <a:tailEnd/>
              </a:ln>
            </p:spPr>
            <p:txBody>
              <a:bodyPr/>
              <a:lstStyle/>
              <a:p>
                <a:endParaRPr lang="en-US"/>
              </a:p>
            </p:txBody>
          </p:sp>
          <p:sp>
            <p:nvSpPr>
              <p:cNvPr id="269669" name="Freeform 357"/>
              <p:cNvSpPr>
                <a:spLocks/>
              </p:cNvSpPr>
              <p:nvPr/>
            </p:nvSpPr>
            <p:spPr bwMode="auto">
              <a:xfrm>
                <a:off x="1871" y="2275"/>
                <a:ext cx="23" cy="30"/>
              </a:xfrm>
              <a:custGeom>
                <a:avLst/>
                <a:gdLst/>
                <a:ahLst/>
                <a:cxnLst>
                  <a:cxn ang="0">
                    <a:pos x="0" y="31"/>
                  </a:cxn>
                  <a:cxn ang="0">
                    <a:pos x="3" y="22"/>
                  </a:cxn>
                  <a:cxn ang="0">
                    <a:pos x="9" y="13"/>
                  </a:cxn>
                  <a:cxn ang="0">
                    <a:pos x="18" y="7"/>
                  </a:cxn>
                  <a:cxn ang="0">
                    <a:pos x="29" y="3"/>
                  </a:cxn>
                  <a:cxn ang="0">
                    <a:pos x="40" y="0"/>
                  </a:cxn>
                  <a:cxn ang="0">
                    <a:pos x="40" y="2"/>
                  </a:cxn>
                  <a:cxn ang="0">
                    <a:pos x="29" y="3"/>
                  </a:cxn>
                  <a:cxn ang="0">
                    <a:pos x="18" y="7"/>
                  </a:cxn>
                  <a:cxn ang="0">
                    <a:pos x="9" y="13"/>
                  </a:cxn>
                  <a:cxn ang="0">
                    <a:pos x="4" y="22"/>
                  </a:cxn>
                  <a:cxn ang="0">
                    <a:pos x="3" y="31"/>
                  </a:cxn>
                  <a:cxn ang="0">
                    <a:pos x="0" y="31"/>
                  </a:cxn>
                </a:cxnLst>
                <a:rect l="0" t="0" r="r" b="b"/>
                <a:pathLst>
                  <a:path w="40" h="31">
                    <a:moveTo>
                      <a:pt x="0" y="31"/>
                    </a:moveTo>
                    <a:lnTo>
                      <a:pt x="3" y="22"/>
                    </a:lnTo>
                    <a:lnTo>
                      <a:pt x="9" y="13"/>
                    </a:lnTo>
                    <a:lnTo>
                      <a:pt x="18" y="7"/>
                    </a:lnTo>
                    <a:lnTo>
                      <a:pt x="29" y="3"/>
                    </a:lnTo>
                    <a:lnTo>
                      <a:pt x="40" y="0"/>
                    </a:lnTo>
                    <a:lnTo>
                      <a:pt x="40" y="2"/>
                    </a:lnTo>
                    <a:lnTo>
                      <a:pt x="29" y="3"/>
                    </a:lnTo>
                    <a:lnTo>
                      <a:pt x="18" y="7"/>
                    </a:lnTo>
                    <a:lnTo>
                      <a:pt x="9" y="13"/>
                    </a:lnTo>
                    <a:lnTo>
                      <a:pt x="4" y="22"/>
                    </a:lnTo>
                    <a:lnTo>
                      <a:pt x="3" y="31"/>
                    </a:lnTo>
                    <a:lnTo>
                      <a:pt x="0" y="31"/>
                    </a:lnTo>
                    <a:close/>
                  </a:path>
                </a:pathLst>
              </a:custGeom>
              <a:grpFill/>
              <a:ln w="9525">
                <a:noFill/>
                <a:round/>
                <a:headEnd/>
                <a:tailEnd/>
              </a:ln>
            </p:spPr>
            <p:txBody>
              <a:bodyPr/>
              <a:lstStyle/>
              <a:p>
                <a:endParaRPr lang="en-US"/>
              </a:p>
            </p:txBody>
          </p:sp>
          <p:sp>
            <p:nvSpPr>
              <p:cNvPr id="269670" name="Freeform 358"/>
              <p:cNvSpPr>
                <a:spLocks/>
              </p:cNvSpPr>
              <p:nvPr/>
            </p:nvSpPr>
            <p:spPr bwMode="auto">
              <a:xfrm>
                <a:off x="1872" y="2277"/>
                <a:ext cx="22" cy="28"/>
              </a:xfrm>
              <a:custGeom>
                <a:avLst/>
                <a:gdLst/>
                <a:ahLst/>
                <a:cxnLst>
                  <a:cxn ang="0">
                    <a:pos x="37" y="0"/>
                  </a:cxn>
                  <a:cxn ang="0">
                    <a:pos x="26" y="1"/>
                  </a:cxn>
                  <a:cxn ang="0">
                    <a:pos x="15" y="5"/>
                  </a:cxn>
                  <a:cxn ang="0">
                    <a:pos x="6" y="11"/>
                  </a:cxn>
                  <a:cxn ang="0">
                    <a:pos x="1" y="20"/>
                  </a:cxn>
                  <a:cxn ang="0">
                    <a:pos x="0" y="29"/>
                  </a:cxn>
                  <a:cxn ang="0">
                    <a:pos x="1" y="29"/>
                  </a:cxn>
                  <a:cxn ang="0">
                    <a:pos x="3" y="20"/>
                  </a:cxn>
                  <a:cxn ang="0">
                    <a:pos x="7" y="12"/>
                  </a:cxn>
                  <a:cxn ang="0">
                    <a:pos x="16" y="6"/>
                  </a:cxn>
                  <a:cxn ang="0">
                    <a:pos x="27" y="2"/>
                  </a:cxn>
                  <a:cxn ang="0">
                    <a:pos x="37" y="1"/>
                  </a:cxn>
                  <a:cxn ang="0">
                    <a:pos x="37" y="0"/>
                  </a:cxn>
                </a:cxnLst>
                <a:rect l="0" t="0" r="r" b="b"/>
                <a:pathLst>
                  <a:path w="37" h="29">
                    <a:moveTo>
                      <a:pt x="37" y="0"/>
                    </a:moveTo>
                    <a:lnTo>
                      <a:pt x="26" y="1"/>
                    </a:lnTo>
                    <a:lnTo>
                      <a:pt x="15" y="5"/>
                    </a:lnTo>
                    <a:lnTo>
                      <a:pt x="6" y="11"/>
                    </a:lnTo>
                    <a:lnTo>
                      <a:pt x="1" y="20"/>
                    </a:lnTo>
                    <a:lnTo>
                      <a:pt x="0" y="29"/>
                    </a:lnTo>
                    <a:lnTo>
                      <a:pt x="1" y="29"/>
                    </a:lnTo>
                    <a:lnTo>
                      <a:pt x="3" y="20"/>
                    </a:lnTo>
                    <a:lnTo>
                      <a:pt x="7" y="12"/>
                    </a:lnTo>
                    <a:lnTo>
                      <a:pt x="16" y="6"/>
                    </a:lnTo>
                    <a:lnTo>
                      <a:pt x="27" y="2"/>
                    </a:lnTo>
                    <a:lnTo>
                      <a:pt x="37" y="1"/>
                    </a:lnTo>
                    <a:lnTo>
                      <a:pt x="37" y="0"/>
                    </a:lnTo>
                    <a:close/>
                  </a:path>
                </a:pathLst>
              </a:custGeom>
              <a:grpFill/>
              <a:ln w="9525">
                <a:noFill/>
                <a:round/>
                <a:headEnd/>
                <a:tailEnd/>
              </a:ln>
            </p:spPr>
            <p:txBody>
              <a:bodyPr/>
              <a:lstStyle/>
              <a:p>
                <a:endParaRPr lang="en-US"/>
              </a:p>
            </p:txBody>
          </p:sp>
          <p:sp>
            <p:nvSpPr>
              <p:cNvPr id="269671" name="Freeform 359"/>
              <p:cNvSpPr>
                <a:spLocks/>
              </p:cNvSpPr>
              <p:nvPr/>
            </p:nvSpPr>
            <p:spPr bwMode="auto">
              <a:xfrm>
                <a:off x="1873" y="2277"/>
                <a:ext cx="21" cy="28"/>
              </a:xfrm>
              <a:custGeom>
                <a:avLst/>
                <a:gdLst/>
                <a:ahLst/>
                <a:cxnLst>
                  <a:cxn ang="0">
                    <a:pos x="0" y="28"/>
                  </a:cxn>
                  <a:cxn ang="0">
                    <a:pos x="2" y="19"/>
                  </a:cxn>
                  <a:cxn ang="0">
                    <a:pos x="6" y="11"/>
                  </a:cxn>
                  <a:cxn ang="0">
                    <a:pos x="15" y="5"/>
                  </a:cxn>
                  <a:cxn ang="0">
                    <a:pos x="26" y="1"/>
                  </a:cxn>
                  <a:cxn ang="0">
                    <a:pos x="36" y="0"/>
                  </a:cxn>
                  <a:cxn ang="0">
                    <a:pos x="36" y="1"/>
                  </a:cxn>
                  <a:cxn ang="0">
                    <a:pos x="26" y="2"/>
                  </a:cxn>
                  <a:cxn ang="0">
                    <a:pos x="16" y="6"/>
                  </a:cxn>
                  <a:cxn ang="0">
                    <a:pos x="7" y="11"/>
                  </a:cxn>
                  <a:cxn ang="0">
                    <a:pos x="3" y="20"/>
                  </a:cxn>
                  <a:cxn ang="0">
                    <a:pos x="1" y="28"/>
                  </a:cxn>
                  <a:cxn ang="0">
                    <a:pos x="0" y="28"/>
                  </a:cxn>
                </a:cxnLst>
                <a:rect l="0" t="0" r="r" b="b"/>
                <a:pathLst>
                  <a:path w="36" h="28">
                    <a:moveTo>
                      <a:pt x="0" y="28"/>
                    </a:moveTo>
                    <a:lnTo>
                      <a:pt x="2" y="19"/>
                    </a:lnTo>
                    <a:lnTo>
                      <a:pt x="6" y="11"/>
                    </a:lnTo>
                    <a:lnTo>
                      <a:pt x="15" y="5"/>
                    </a:lnTo>
                    <a:lnTo>
                      <a:pt x="26" y="1"/>
                    </a:lnTo>
                    <a:lnTo>
                      <a:pt x="36" y="0"/>
                    </a:lnTo>
                    <a:lnTo>
                      <a:pt x="36" y="1"/>
                    </a:lnTo>
                    <a:lnTo>
                      <a:pt x="26" y="2"/>
                    </a:lnTo>
                    <a:lnTo>
                      <a:pt x="16" y="6"/>
                    </a:lnTo>
                    <a:lnTo>
                      <a:pt x="7" y="11"/>
                    </a:lnTo>
                    <a:lnTo>
                      <a:pt x="3" y="20"/>
                    </a:lnTo>
                    <a:lnTo>
                      <a:pt x="1" y="28"/>
                    </a:lnTo>
                    <a:lnTo>
                      <a:pt x="0" y="28"/>
                    </a:lnTo>
                    <a:close/>
                  </a:path>
                </a:pathLst>
              </a:custGeom>
              <a:grpFill/>
              <a:ln w="9525">
                <a:noFill/>
                <a:round/>
                <a:headEnd/>
                <a:tailEnd/>
              </a:ln>
            </p:spPr>
            <p:txBody>
              <a:bodyPr/>
              <a:lstStyle/>
              <a:p>
                <a:endParaRPr lang="en-US"/>
              </a:p>
            </p:txBody>
          </p:sp>
          <p:sp>
            <p:nvSpPr>
              <p:cNvPr id="269672" name="Freeform 360"/>
              <p:cNvSpPr>
                <a:spLocks/>
              </p:cNvSpPr>
              <p:nvPr/>
            </p:nvSpPr>
            <p:spPr bwMode="auto">
              <a:xfrm>
                <a:off x="1873" y="2279"/>
                <a:ext cx="21" cy="26"/>
              </a:xfrm>
              <a:custGeom>
                <a:avLst/>
                <a:gdLst/>
                <a:ahLst/>
                <a:cxnLst>
                  <a:cxn ang="0">
                    <a:pos x="35" y="0"/>
                  </a:cxn>
                  <a:cxn ang="0">
                    <a:pos x="25" y="1"/>
                  </a:cxn>
                  <a:cxn ang="0">
                    <a:pos x="15" y="5"/>
                  </a:cxn>
                  <a:cxn ang="0">
                    <a:pos x="6" y="10"/>
                  </a:cxn>
                  <a:cxn ang="0">
                    <a:pos x="2" y="19"/>
                  </a:cxn>
                  <a:cxn ang="0">
                    <a:pos x="0" y="27"/>
                  </a:cxn>
                  <a:cxn ang="0">
                    <a:pos x="2" y="27"/>
                  </a:cxn>
                  <a:cxn ang="0">
                    <a:pos x="3" y="19"/>
                  </a:cxn>
                  <a:cxn ang="0">
                    <a:pos x="8" y="12"/>
                  </a:cxn>
                  <a:cxn ang="0">
                    <a:pos x="16" y="6"/>
                  </a:cxn>
                  <a:cxn ang="0">
                    <a:pos x="26" y="2"/>
                  </a:cxn>
                  <a:cxn ang="0">
                    <a:pos x="35" y="1"/>
                  </a:cxn>
                  <a:cxn ang="0">
                    <a:pos x="35" y="0"/>
                  </a:cxn>
                </a:cxnLst>
                <a:rect l="0" t="0" r="r" b="b"/>
                <a:pathLst>
                  <a:path w="35" h="27">
                    <a:moveTo>
                      <a:pt x="35" y="0"/>
                    </a:moveTo>
                    <a:lnTo>
                      <a:pt x="25" y="1"/>
                    </a:lnTo>
                    <a:lnTo>
                      <a:pt x="15" y="5"/>
                    </a:lnTo>
                    <a:lnTo>
                      <a:pt x="6" y="10"/>
                    </a:lnTo>
                    <a:lnTo>
                      <a:pt x="2" y="19"/>
                    </a:lnTo>
                    <a:lnTo>
                      <a:pt x="0" y="27"/>
                    </a:lnTo>
                    <a:lnTo>
                      <a:pt x="2" y="27"/>
                    </a:lnTo>
                    <a:lnTo>
                      <a:pt x="3" y="19"/>
                    </a:lnTo>
                    <a:lnTo>
                      <a:pt x="8" y="12"/>
                    </a:lnTo>
                    <a:lnTo>
                      <a:pt x="16" y="6"/>
                    </a:lnTo>
                    <a:lnTo>
                      <a:pt x="26" y="2"/>
                    </a:lnTo>
                    <a:lnTo>
                      <a:pt x="35" y="1"/>
                    </a:lnTo>
                    <a:lnTo>
                      <a:pt x="35" y="0"/>
                    </a:lnTo>
                    <a:close/>
                  </a:path>
                </a:pathLst>
              </a:custGeom>
              <a:grpFill/>
              <a:ln w="9525">
                <a:noFill/>
                <a:round/>
                <a:headEnd/>
                <a:tailEnd/>
              </a:ln>
            </p:spPr>
            <p:txBody>
              <a:bodyPr/>
              <a:lstStyle/>
              <a:p>
                <a:endParaRPr lang="en-US"/>
              </a:p>
            </p:txBody>
          </p:sp>
          <p:sp>
            <p:nvSpPr>
              <p:cNvPr id="269673" name="Freeform 361"/>
              <p:cNvSpPr>
                <a:spLocks/>
              </p:cNvSpPr>
              <p:nvPr/>
            </p:nvSpPr>
            <p:spPr bwMode="auto">
              <a:xfrm>
                <a:off x="1874" y="2279"/>
                <a:ext cx="20" cy="26"/>
              </a:xfrm>
              <a:custGeom>
                <a:avLst/>
                <a:gdLst/>
                <a:ahLst/>
                <a:cxnLst>
                  <a:cxn ang="0">
                    <a:pos x="0" y="26"/>
                  </a:cxn>
                  <a:cxn ang="0">
                    <a:pos x="1" y="18"/>
                  </a:cxn>
                  <a:cxn ang="0">
                    <a:pos x="6" y="11"/>
                  </a:cxn>
                  <a:cxn ang="0">
                    <a:pos x="14" y="5"/>
                  </a:cxn>
                  <a:cxn ang="0">
                    <a:pos x="24" y="1"/>
                  </a:cxn>
                  <a:cxn ang="0">
                    <a:pos x="33" y="0"/>
                  </a:cxn>
                  <a:cxn ang="0">
                    <a:pos x="33" y="1"/>
                  </a:cxn>
                  <a:cxn ang="0">
                    <a:pos x="24" y="2"/>
                  </a:cxn>
                  <a:cxn ang="0">
                    <a:pos x="14" y="6"/>
                  </a:cxn>
                  <a:cxn ang="0">
                    <a:pos x="8" y="12"/>
                  </a:cxn>
                  <a:cxn ang="0">
                    <a:pos x="2" y="18"/>
                  </a:cxn>
                  <a:cxn ang="0">
                    <a:pos x="1" y="26"/>
                  </a:cxn>
                  <a:cxn ang="0">
                    <a:pos x="0" y="26"/>
                  </a:cxn>
                </a:cxnLst>
                <a:rect l="0" t="0" r="r" b="b"/>
                <a:pathLst>
                  <a:path w="33" h="26">
                    <a:moveTo>
                      <a:pt x="0" y="26"/>
                    </a:moveTo>
                    <a:lnTo>
                      <a:pt x="1" y="18"/>
                    </a:lnTo>
                    <a:lnTo>
                      <a:pt x="6" y="11"/>
                    </a:lnTo>
                    <a:lnTo>
                      <a:pt x="14" y="5"/>
                    </a:lnTo>
                    <a:lnTo>
                      <a:pt x="24" y="1"/>
                    </a:lnTo>
                    <a:lnTo>
                      <a:pt x="33" y="0"/>
                    </a:lnTo>
                    <a:lnTo>
                      <a:pt x="33" y="1"/>
                    </a:lnTo>
                    <a:lnTo>
                      <a:pt x="24" y="2"/>
                    </a:lnTo>
                    <a:lnTo>
                      <a:pt x="14" y="6"/>
                    </a:lnTo>
                    <a:lnTo>
                      <a:pt x="8" y="12"/>
                    </a:lnTo>
                    <a:lnTo>
                      <a:pt x="2" y="18"/>
                    </a:lnTo>
                    <a:lnTo>
                      <a:pt x="1" y="26"/>
                    </a:lnTo>
                    <a:lnTo>
                      <a:pt x="0" y="26"/>
                    </a:lnTo>
                    <a:close/>
                  </a:path>
                </a:pathLst>
              </a:custGeom>
              <a:grpFill/>
              <a:ln w="9525">
                <a:noFill/>
                <a:round/>
                <a:headEnd/>
                <a:tailEnd/>
              </a:ln>
            </p:spPr>
            <p:txBody>
              <a:bodyPr/>
              <a:lstStyle/>
              <a:p>
                <a:endParaRPr lang="en-US"/>
              </a:p>
            </p:txBody>
          </p:sp>
          <p:sp>
            <p:nvSpPr>
              <p:cNvPr id="269674" name="Freeform 362"/>
              <p:cNvSpPr>
                <a:spLocks/>
              </p:cNvSpPr>
              <p:nvPr/>
            </p:nvSpPr>
            <p:spPr bwMode="auto">
              <a:xfrm>
                <a:off x="1876" y="2281"/>
                <a:ext cx="18" cy="24"/>
              </a:xfrm>
              <a:custGeom>
                <a:avLst/>
                <a:gdLst/>
                <a:ahLst/>
                <a:cxnLst>
                  <a:cxn ang="0">
                    <a:pos x="32" y="0"/>
                  </a:cxn>
                  <a:cxn ang="0">
                    <a:pos x="23" y="1"/>
                  </a:cxn>
                  <a:cxn ang="0">
                    <a:pos x="13" y="5"/>
                  </a:cxn>
                  <a:cxn ang="0">
                    <a:pos x="7" y="11"/>
                  </a:cxn>
                  <a:cxn ang="0">
                    <a:pos x="1" y="17"/>
                  </a:cxn>
                  <a:cxn ang="0">
                    <a:pos x="0" y="25"/>
                  </a:cxn>
                  <a:cxn ang="0">
                    <a:pos x="1" y="25"/>
                  </a:cxn>
                  <a:cxn ang="0">
                    <a:pos x="3" y="18"/>
                  </a:cxn>
                  <a:cxn ang="0">
                    <a:pos x="8" y="11"/>
                  </a:cxn>
                  <a:cxn ang="0">
                    <a:pos x="14" y="6"/>
                  </a:cxn>
                  <a:cxn ang="0">
                    <a:pos x="23" y="2"/>
                  </a:cxn>
                  <a:cxn ang="0">
                    <a:pos x="32" y="1"/>
                  </a:cxn>
                  <a:cxn ang="0">
                    <a:pos x="32" y="0"/>
                  </a:cxn>
                </a:cxnLst>
                <a:rect l="0" t="0" r="r" b="b"/>
                <a:pathLst>
                  <a:path w="32" h="25">
                    <a:moveTo>
                      <a:pt x="32" y="0"/>
                    </a:moveTo>
                    <a:lnTo>
                      <a:pt x="23" y="1"/>
                    </a:lnTo>
                    <a:lnTo>
                      <a:pt x="13" y="5"/>
                    </a:lnTo>
                    <a:lnTo>
                      <a:pt x="7" y="11"/>
                    </a:lnTo>
                    <a:lnTo>
                      <a:pt x="1" y="17"/>
                    </a:lnTo>
                    <a:lnTo>
                      <a:pt x="0" y="25"/>
                    </a:lnTo>
                    <a:lnTo>
                      <a:pt x="1" y="25"/>
                    </a:lnTo>
                    <a:lnTo>
                      <a:pt x="3" y="18"/>
                    </a:lnTo>
                    <a:lnTo>
                      <a:pt x="8" y="11"/>
                    </a:lnTo>
                    <a:lnTo>
                      <a:pt x="14" y="6"/>
                    </a:lnTo>
                    <a:lnTo>
                      <a:pt x="23" y="2"/>
                    </a:lnTo>
                    <a:lnTo>
                      <a:pt x="32" y="1"/>
                    </a:lnTo>
                    <a:lnTo>
                      <a:pt x="32" y="0"/>
                    </a:lnTo>
                    <a:close/>
                  </a:path>
                </a:pathLst>
              </a:custGeom>
              <a:grpFill/>
              <a:ln w="9525">
                <a:noFill/>
                <a:round/>
                <a:headEnd/>
                <a:tailEnd/>
              </a:ln>
            </p:spPr>
            <p:txBody>
              <a:bodyPr/>
              <a:lstStyle/>
              <a:p>
                <a:endParaRPr lang="en-US"/>
              </a:p>
            </p:txBody>
          </p:sp>
          <p:sp>
            <p:nvSpPr>
              <p:cNvPr id="269675" name="Freeform 363"/>
              <p:cNvSpPr>
                <a:spLocks/>
              </p:cNvSpPr>
              <p:nvPr/>
            </p:nvSpPr>
            <p:spPr bwMode="auto">
              <a:xfrm>
                <a:off x="1877" y="2281"/>
                <a:ext cx="17" cy="24"/>
              </a:xfrm>
              <a:custGeom>
                <a:avLst/>
                <a:gdLst/>
                <a:ahLst/>
                <a:cxnLst>
                  <a:cxn ang="0">
                    <a:pos x="0" y="24"/>
                  </a:cxn>
                  <a:cxn ang="0">
                    <a:pos x="2" y="17"/>
                  </a:cxn>
                  <a:cxn ang="0">
                    <a:pos x="7" y="10"/>
                  </a:cxn>
                  <a:cxn ang="0">
                    <a:pos x="13" y="5"/>
                  </a:cxn>
                  <a:cxn ang="0">
                    <a:pos x="22" y="1"/>
                  </a:cxn>
                  <a:cxn ang="0">
                    <a:pos x="31" y="0"/>
                  </a:cxn>
                  <a:cxn ang="0">
                    <a:pos x="31" y="2"/>
                  </a:cxn>
                  <a:cxn ang="0">
                    <a:pos x="23" y="3"/>
                  </a:cxn>
                  <a:cxn ang="0">
                    <a:pos x="14" y="6"/>
                  </a:cxn>
                  <a:cxn ang="0">
                    <a:pos x="8" y="11"/>
                  </a:cxn>
                  <a:cxn ang="0">
                    <a:pos x="3" y="17"/>
                  </a:cxn>
                  <a:cxn ang="0">
                    <a:pos x="2" y="24"/>
                  </a:cxn>
                  <a:cxn ang="0">
                    <a:pos x="0" y="24"/>
                  </a:cxn>
                </a:cxnLst>
                <a:rect l="0" t="0" r="r" b="b"/>
                <a:pathLst>
                  <a:path w="31" h="24">
                    <a:moveTo>
                      <a:pt x="0" y="24"/>
                    </a:moveTo>
                    <a:lnTo>
                      <a:pt x="2" y="17"/>
                    </a:lnTo>
                    <a:lnTo>
                      <a:pt x="7" y="10"/>
                    </a:lnTo>
                    <a:lnTo>
                      <a:pt x="13" y="5"/>
                    </a:lnTo>
                    <a:lnTo>
                      <a:pt x="22" y="1"/>
                    </a:lnTo>
                    <a:lnTo>
                      <a:pt x="31" y="0"/>
                    </a:lnTo>
                    <a:lnTo>
                      <a:pt x="31" y="2"/>
                    </a:lnTo>
                    <a:lnTo>
                      <a:pt x="23" y="3"/>
                    </a:lnTo>
                    <a:lnTo>
                      <a:pt x="14" y="6"/>
                    </a:lnTo>
                    <a:lnTo>
                      <a:pt x="8" y="11"/>
                    </a:lnTo>
                    <a:lnTo>
                      <a:pt x="3" y="17"/>
                    </a:lnTo>
                    <a:lnTo>
                      <a:pt x="2" y="24"/>
                    </a:lnTo>
                    <a:lnTo>
                      <a:pt x="0" y="24"/>
                    </a:lnTo>
                    <a:close/>
                  </a:path>
                </a:pathLst>
              </a:custGeom>
              <a:grpFill/>
              <a:ln w="9525">
                <a:noFill/>
                <a:round/>
                <a:headEnd/>
                <a:tailEnd/>
              </a:ln>
            </p:spPr>
            <p:txBody>
              <a:bodyPr/>
              <a:lstStyle/>
              <a:p>
                <a:endParaRPr lang="en-US"/>
              </a:p>
            </p:txBody>
          </p:sp>
          <p:sp>
            <p:nvSpPr>
              <p:cNvPr id="269676" name="Freeform 364"/>
              <p:cNvSpPr>
                <a:spLocks/>
              </p:cNvSpPr>
              <p:nvPr/>
            </p:nvSpPr>
            <p:spPr bwMode="auto">
              <a:xfrm>
                <a:off x="1878" y="2285"/>
                <a:ext cx="16" cy="20"/>
              </a:xfrm>
              <a:custGeom>
                <a:avLst/>
                <a:gdLst/>
                <a:ahLst/>
                <a:cxnLst>
                  <a:cxn ang="0">
                    <a:pos x="29" y="0"/>
                  </a:cxn>
                  <a:cxn ang="0">
                    <a:pos x="21" y="1"/>
                  </a:cxn>
                  <a:cxn ang="0">
                    <a:pos x="12" y="4"/>
                  </a:cxn>
                  <a:cxn ang="0">
                    <a:pos x="6" y="9"/>
                  </a:cxn>
                  <a:cxn ang="0">
                    <a:pos x="1" y="15"/>
                  </a:cxn>
                  <a:cxn ang="0">
                    <a:pos x="0" y="22"/>
                  </a:cxn>
                  <a:cxn ang="0">
                    <a:pos x="2" y="22"/>
                  </a:cxn>
                  <a:cxn ang="0">
                    <a:pos x="5" y="14"/>
                  </a:cxn>
                  <a:cxn ang="0">
                    <a:pos x="10" y="8"/>
                  </a:cxn>
                  <a:cxn ang="0">
                    <a:pos x="20" y="2"/>
                  </a:cxn>
                  <a:cxn ang="0">
                    <a:pos x="29" y="1"/>
                  </a:cxn>
                  <a:cxn ang="0">
                    <a:pos x="29" y="0"/>
                  </a:cxn>
                </a:cxnLst>
                <a:rect l="0" t="0" r="r" b="b"/>
                <a:pathLst>
                  <a:path w="29" h="22">
                    <a:moveTo>
                      <a:pt x="29" y="0"/>
                    </a:moveTo>
                    <a:lnTo>
                      <a:pt x="21" y="1"/>
                    </a:lnTo>
                    <a:lnTo>
                      <a:pt x="12" y="4"/>
                    </a:lnTo>
                    <a:lnTo>
                      <a:pt x="6" y="9"/>
                    </a:lnTo>
                    <a:lnTo>
                      <a:pt x="1" y="15"/>
                    </a:lnTo>
                    <a:lnTo>
                      <a:pt x="0" y="22"/>
                    </a:lnTo>
                    <a:lnTo>
                      <a:pt x="2" y="22"/>
                    </a:lnTo>
                    <a:lnTo>
                      <a:pt x="5" y="14"/>
                    </a:lnTo>
                    <a:lnTo>
                      <a:pt x="10" y="8"/>
                    </a:lnTo>
                    <a:lnTo>
                      <a:pt x="20" y="2"/>
                    </a:lnTo>
                    <a:lnTo>
                      <a:pt x="29" y="1"/>
                    </a:lnTo>
                    <a:lnTo>
                      <a:pt x="29" y="0"/>
                    </a:lnTo>
                    <a:close/>
                  </a:path>
                </a:pathLst>
              </a:custGeom>
              <a:grpFill/>
              <a:ln w="9525">
                <a:noFill/>
                <a:round/>
                <a:headEnd/>
                <a:tailEnd/>
              </a:ln>
            </p:spPr>
            <p:txBody>
              <a:bodyPr/>
              <a:lstStyle/>
              <a:p>
                <a:endParaRPr lang="en-US"/>
              </a:p>
            </p:txBody>
          </p:sp>
          <p:sp>
            <p:nvSpPr>
              <p:cNvPr id="269677" name="Freeform 365"/>
              <p:cNvSpPr>
                <a:spLocks/>
              </p:cNvSpPr>
              <p:nvPr/>
            </p:nvSpPr>
            <p:spPr bwMode="auto">
              <a:xfrm>
                <a:off x="1879" y="2285"/>
                <a:ext cx="15" cy="20"/>
              </a:xfrm>
              <a:custGeom>
                <a:avLst/>
                <a:gdLst/>
                <a:ahLst/>
                <a:cxnLst>
                  <a:cxn ang="0">
                    <a:pos x="0" y="21"/>
                  </a:cxn>
                  <a:cxn ang="0">
                    <a:pos x="3" y="13"/>
                  </a:cxn>
                  <a:cxn ang="0">
                    <a:pos x="8" y="7"/>
                  </a:cxn>
                  <a:cxn ang="0">
                    <a:pos x="18" y="1"/>
                  </a:cxn>
                  <a:cxn ang="0">
                    <a:pos x="27" y="0"/>
                  </a:cxn>
                  <a:cxn ang="0">
                    <a:pos x="27" y="1"/>
                  </a:cxn>
                  <a:cxn ang="0">
                    <a:pos x="18" y="3"/>
                  </a:cxn>
                  <a:cxn ang="0">
                    <a:pos x="10" y="8"/>
                  </a:cxn>
                  <a:cxn ang="0">
                    <a:pos x="4" y="13"/>
                  </a:cxn>
                  <a:cxn ang="0">
                    <a:pos x="3" y="21"/>
                  </a:cxn>
                  <a:cxn ang="0">
                    <a:pos x="0" y="21"/>
                  </a:cxn>
                </a:cxnLst>
                <a:rect l="0" t="0" r="r" b="b"/>
                <a:pathLst>
                  <a:path w="27" h="21">
                    <a:moveTo>
                      <a:pt x="0" y="21"/>
                    </a:moveTo>
                    <a:lnTo>
                      <a:pt x="3" y="13"/>
                    </a:lnTo>
                    <a:lnTo>
                      <a:pt x="8" y="7"/>
                    </a:lnTo>
                    <a:lnTo>
                      <a:pt x="18" y="1"/>
                    </a:lnTo>
                    <a:lnTo>
                      <a:pt x="27" y="0"/>
                    </a:lnTo>
                    <a:lnTo>
                      <a:pt x="27" y="1"/>
                    </a:lnTo>
                    <a:lnTo>
                      <a:pt x="18" y="3"/>
                    </a:lnTo>
                    <a:lnTo>
                      <a:pt x="10" y="8"/>
                    </a:lnTo>
                    <a:lnTo>
                      <a:pt x="4" y="13"/>
                    </a:lnTo>
                    <a:lnTo>
                      <a:pt x="3" y="21"/>
                    </a:lnTo>
                    <a:lnTo>
                      <a:pt x="0" y="21"/>
                    </a:lnTo>
                    <a:close/>
                  </a:path>
                </a:pathLst>
              </a:custGeom>
              <a:grpFill/>
              <a:ln w="9525">
                <a:noFill/>
                <a:round/>
                <a:headEnd/>
                <a:tailEnd/>
              </a:ln>
            </p:spPr>
            <p:txBody>
              <a:bodyPr/>
              <a:lstStyle/>
              <a:p>
                <a:endParaRPr lang="en-US"/>
              </a:p>
            </p:txBody>
          </p:sp>
          <p:sp>
            <p:nvSpPr>
              <p:cNvPr id="269678" name="Freeform 366"/>
              <p:cNvSpPr>
                <a:spLocks/>
              </p:cNvSpPr>
              <p:nvPr/>
            </p:nvSpPr>
            <p:spPr bwMode="auto">
              <a:xfrm>
                <a:off x="1880" y="2287"/>
                <a:ext cx="14" cy="18"/>
              </a:xfrm>
              <a:custGeom>
                <a:avLst/>
                <a:gdLst/>
                <a:ahLst/>
                <a:cxnLst>
                  <a:cxn ang="0">
                    <a:pos x="24" y="0"/>
                  </a:cxn>
                  <a:cxn ang="0">
                    <a:pos x="15" y="2"/>
                  </a:cxn>
                  <a:cxn ang="0">
                    <a:pos x="7" y="7"/>
                  </a:cxn>
                  <a:cxn ang="0">
                    <a:pos x="1" y="12"/>
                  </a:cxn>
                  <a:cxn ang="0">
                    <a:pos x="0" y="20"/>
                  </a:cxn>
                  <a:cxn ang="0">
                    <a:pos x="2" y="20"/>
                  </a:cxn>
                  <a:cxn ang="0">
                    <a:pos x="3" y="13"/>
                  </a:cxn>
                  <a:cxn ang="0">
                    <a:pos x="8" y="8"/>
                  </a:cxn>
                  <a:cxn ang="0">
                    <a:pos x="16" y="3"/>
                  </a:cxn>
                  <a:cxn ang="0">
                    <a:pos x="24" y="2"/>
                  </a:cxn>
                  <a:cxn ang="0">
                    <a:pos x="24" y="0"/>
                  </a:cxn>
                </a:cxnLst>
                <a:rect l="0" t="0" r="r" b="b"/>
                <a:pathLst>
                  <a:path w="24" h="20">
                    <a:moveTo>
                      <a:pt x="24" y="0"/>
                    </a:moveTo>
                    <a:lnTo>
                      <a:pt x="15" y="2"/>
                    </a:lnTo>
                    <a:lnTo>
                      <a:pt x="7" y="7"/>
                    </a:lnTo>
                    <a:lnTo>
                      <a:pt x="1" y="12"/>
                    </a:lnTo>
                    <a:lnTo>
                      <a:pt x="0" y="20"/>
                    </a:lnTo>
                    <a:lnTo>
                      <a:pt x="2" y="20"/>
                    </a:lnTo>
                    <a:lnTo>
                      <a:pt x="3" y="13"/>
                    </a:lnTo>
                    <a:lnTo>
                      <a:pt x="8" y="8"/>
                    </a:lnTo>
                    <a:lnTo>
                      <a:pt x="16" y="3"/>
                    </a:lnTo>
                    <a:lnTo>
                      <a:pt x="24" y="2"/>
                    </a:lnTo>
                    <a:lnTo>
                      <a:pt x="24" y="0"/>
                    </a:lnTo>
                    <a:close/>
                  </a:path>
                </a:pathLst>
              </a:custGeom>
              <a:grpFill/>
              <a:ln w="9525">
                <a:noFill/>
                <a:round/>
                <a:headEnd/>
                <a:tailEnd/>
              </a:ln>
            </p:spPr>
            <p:txBody>
              <a:bodyPr/>
              <a:lstStyle/>
              <a:p>
                <a:endParaRPr lang="en-US"/>
              </a:p>
            </p:txBody>
          </p:sp>
          <p:sp>
            <p:nvSpPr>
              <p:cNvPr id="269679" name="Freeform 367"/>
              <p:cNvSpPr>
                <a:spLocks/>
              </p:cNvSpPr>
              <p:nvPr/>
            </p:nvSpPr>
            <p:spPr bwMode="auto">
              <a:xfrm>
                <a:off x="1881" y="2289"/>
                <a:ext cx="13" cy="16"/>
              </a:xfrm>
              <a:custGeom>
                <a:avLst/>
                <a:gdLst/>
                <a:ahLst/>
                <a:cxnLst>
                  <a:cxn ang="0">
                    <a:pos x="0" y="18"/>
                  </a:cxn>
                  <a:cxn ang="0">
                    <a:pos x="1" y="11"/>
                  </a:cxn>
                  <a:cxn ang="0">
                    <a:pos x="6" y="6"/>
                  </a:cxn>
                  <a:cxn ang="0">
                    <a:pos x="14" y="1"/>
                  </a:cxn>
                  <a:cxn ang="0">
                    <a:pos x="22" y="0"/>
                  </a:cxn>
                  <a:cxn ang="0">
                    <a:pos x="22" y="1"/>
                  </a:cxn>
                  <a:cxn ang="0">
                    <a:pos x="15" y="3"/>
                  </a:cxn>
                  <a:cxn ang="0">
                    <a:pos x="7" y="7"/>
                  </a:cxn>
                  <a:cxn ang="0">
                    <a:pos x="3" y="12"/>
                  </a:cxn>
                  <a:cxn ang="0">
                    <a:pos x="2" y="18"/>
                  </a:cxn>
                  <a:cxn ang="0">
                    <a:pos x="0" y="18"/>
                  </a:cxn>
                </a:cxnLst>
                <a:rect l="0" t="0" r="r" b="b"/>
                <a:pathLst>
                  <a:path w="22" h="18">
                    <a:moveTo>
                      <a:pt x="0" y="18"/>
                    </a:moveTo>
                    <a:lnTo>
                      <a:pt x="1" y="11"/>
                    </a:lnTo>
                    <a:lnTo>
                      <a:pt x="6" y="6"/>
                    </a:lnTo>
                    <a:lnTo>
                      <a:pt x="14" y="1"/>
                    </a:lnTo>
                    <a:lnTo>
                      <a:pt x="22" y="0"/>
                    </a:lnTo>
                    <a:lnTo>
                      <a:pt x="22" y="1"/>
                    </a:lnTo>
                    <a:lnTo>
                      <a:pt x="15" y="3"/>
                    </a:lnTo>
                    <a:lnTo>
                      <a:pt x="7" y="7"/>
                    </a:lnTo>
                    <a:lnTo>
                      <a:pt x="3" y="12"/>
                    </a:lnTo>
                    <a:lnTo>
                      <a:pt x="2" y="18"/>
                    </a:lnTo>
                    <a:lnTo>
                      <a:pt x="0" y="18"/>
                    </a:lnTo>
                    <a:close/>
                  </a:path>
                </a:pathLst>
              </a:custGeom>
              <a:grpFill/>
              <a:ln w="9525">
                <a:noFill/>
                <a:round/>
                <a:headEnd/>
                <a:tailEnd/>
              </a:ln>
            </p:spPr>
            <p:txBody>
              <a:bodyPr/>
              <a:lstStyle/>
              <a:p>
                <a:endParaRPr lang="en-US"/>
              </a:p>
            </p:txBody>
          </p:sp>
          <p:sp>
            <p:nvSpPr>
              <p:cNvPr id="269680" name="Freeform 368"/>
              <p:cNvSpPr>
                <a:spLocks/>
              </p:cNvSpPr>
              <p:nvPr/>
            </p:nvSpPr>
            <p:spPr bwMode="auto">
              <a:xfrm>
                <a:off x="1882" y="2289"/>
                <a:ext cx="12" cy="16"/>
              </a:xfrm>
              <a:custGeom>
                <a:avLst/>
                <a:gdLst/>
                <a:ahLst/>
                <a:cxnLst>
                  <a:cxn ang="0">
                    <a:pos x="20" y="0"/>
                  </a:cxn>
                  <a:cxn ang="0">
                    <a:pos x="13" y="2"/>
                  </a:cxn>
                  <a:cxn ang="0">
                    <a:pos x="5" y="6"/>
                  </a:cxn>
                  <a:cxn ang="0">
                    <a:pos x="1" y="11"/>
                  </a:cxn>
                  <a:cxn ang="0">
                    <a:pos x="0" y="17"/>
                  </a:cxn>
                  <a:cxn ang="0">
                    <a:pos x="2" y="17"/>
                  </a:cxn>
                  <a:cxn ang="0">
                    <a:pos x="3" y="11"/>
                  </a:cxn>
                  <a:cxn ang="0">
                    <a:pos x="7" y="7"/>
                  </a:cxn>
                  <a:cxn ang="0">
                    <a:pos x="14" y="4"/>
                  </a:cxn>
                  <a:cxn ang="0">
                    <a:pos x="20" y="3"/>
                  </a:cxn>
                  <a:cxn ang="0">
                    <a:pos x="20" y="0"/>
                  </a:cxn>
                </a:cxnLst>
                <a:rect l="0" t="0" r="r" b="b"/>
                <a:pathLst>
                  <a:path w="20" h="17">
                    <a:moveTo>
                      <a:pt x="20" y="0"/>
                    </a:moveTo>
                    <a:lnTo>
                      <a:pt x="13" y="2"/>
                    </a:lnTo>
                    <a:lnTo>
                      <a:pt x="5" y="6"/>
                    </a:lnTo>
                    <a:lnTo>
                      <a:pt x="1" y="11"/>
                    </a:lnTo>
                    <a:lnTo>
                      <a:pt x="0" y="17"/>
                    </a:lnTo>
                    <a:lnTo>
                      <a:pt x="2" y="17"/>
                    </a:lnTo>
                    <a:lnTo>
                      <a:pt x="3" y="11"/>
                    </a:lnTo>
                    <a:lnTo>
                      <a:pt x="7" y="7"/>
                    </a:lnTo>
                    <a:lnTo>
                      <a:pt x="14" y="4"/>
                    </a:lnTo>
                    <a:lnTo>
                      <a:pt x="20" y="3"/>
                    </a:lnTo>
                    <a:lnTo>
                      <a:pt x="20" y="0"/>
                    </a:lnTo>
                    <a:close/>
                  </a:path>
                </a:pathLst>
              </a:custGeom>
              <a:grpFill/>
              <a:ln w="9525">
                <a:noFill/>
                <a:round/>
                <a:headEnd/>
                <a:tailEnd/>
              </a:ln>
            </p:spPr>
            <p:txBody>
              <a:bodyPr/>
              <a:lstStyle/>
              <a:p>
                <a:endParaRPr lang="en-US"/>
              </a:p>
            </p:txBody>
          </p:sp>
          <p:sp>
            <p:nvSpPr>
              <p:cNvPr id="269681" name="Freeform 369"/>
              <p:cNvSpPr>
                <a:spLocks/>
              </p:cNvSpPr>
              <p:nvPr/>
            </p:nvSpPr>
            <p:spPr bwMode="auto">
              <a:xfrm>
                <a:off x="1884" y="2291"/>
                <a:ext cx="10" cy="14"/>
              </a:xfrm>
              <a:custGeom>
                <a:avLst/>
                <a:gdLst/>
                <a:ahLst/>
                <a:cxnLst>
                  <a:cxn ang="0">
                    <a:pos x="0" y="14"/>
                  </a:cxn>
                  <a:cxn ang="0">
                    <a:pos x="1" y="8"/>
                  </a:cxn>
                  <a:cxn ang="0">
                    <a:pos x="5" y="4"/>
                  </a:cxn>
                  <a:cxn ang="0">
                    <a:pos x="12" y="1"/>
                  </a:cxn>
                  <a:cxn ang="0">
                    <a:pos x="18" y="0"/>
                  </a:cxn>
                  <a:cxn ang="0">
                    <a:pos x="18" y="2"/>
                  </a:cxn>
                  <a:cxn ang="0">
                    <a:pos x="13" y="3"/>
                  </a:cxn>
                  <a:cxn ang="0">
                    <a:pos x="8" y="5"/>
                  </a:cxn>
                  <a:cxn ang="0">
                    <a:pos x="3" y="9"/>
                  </a:cxn>
                  <a:cxn ang="0">
                    <a:pos x="2" y="14"/>
                  </a:cxn>
                  <a:cxn ang="0">
                    <a:pos x="0" y="14"/>
                  </a:cxn>
                </a:cxnLst>
                <a:rect l="0" t="0" r="r" b="b"/>
                <a:pathLst>
                  <a:path w="18" h="14">
                    <a:moveTo>
                      <a:pt x="0" y="14"/>
                    </a:moveTo>
                    <a:lnTo>
                      <a:pt x="1" y="8"/>
                    </a:lnTo>
                    <a:lnTo>
                      <a:pt x="5" y="4"/>
                    </a:lnTo>
                    <a:lnTo>
                      <a:pt x="12" y="1"/>
                    </a:lnTo>
                    <a:lnTo>
                      <a:pt x="18" y="0"/>
                    </a:lnTo>
                    <a:lnTo>
                      <a:pt x="18" y="2"/>
                    </a:lnTo>
                    <a:lnTo>
                      <a:pt x="13" y="3"/>
                    </a:lnTo>
                    <a:lnTo>
                      <a:pt x="8" y="5"/>
                    </a:lnTo>
                    <a:lnTo>
                      <a:pt x="3" y="9"/>
                    </a:lnTo>
                    <a:lnTo>
                      <a:pt x="2" y="14"/>
                    </a:lnTo>
                    <a:lnTo>
                      <a:pt x="0" y="14"/>
                    </a:lnTo>
                    <a:close/>
                  </a:path>
                </a:pathLst>
              </a:custGeom>
              <a:grpFill/>
              <a:ln w="9525">
                <a:noFill/>
                <a:round/>
                <a:headEnd/>
                <a:tailEnd/>
              </a:ln>
            </p:spPr>
            <p:txBody>
              <a:bodyPr/>
              <a:lstStyle/>
              <a:p>
                <a:endParaRPr lang="en-US"/>
              </a:p>
            </p:txBody>
          </p:sp>
          <p:sp>
            <p:nvSpPr>
              <p:cNvPr id="269682" name="Freeform 370"/>
              <p:cNvSpPr>
                <a:spLocks/>
              </p:cNvSpPr>
              <p:nvPr/>
            </p:nvSpPr>
            <p:spPr bwMode="auto">
              <a:xfrm>
                <a:off x="1885" y="2293"/>
                <a:ext cx="9" cy="12"/>
              </a:xfrm>
              <a:custGeom>
                <a:avLst/>
                <a:gdLst/>
                <a:ahLst/>
                <a:cxnLst>
                  <a:cxn ang="0">
                    <a:pos x="16" y="0"/>
                  </a:cxn>
                  <a:cxn ang="0">
                    <a:pos x="11" y="1"/>
                  </a:cxn>
                  <a:cxn ang="0">
                    <a:pos x="6" y="3"/>
                  </a:cxn>
                  <a:cxn ang="0">
                    <a:pos x="1" y="7"/>
                  </a:cxn>
                  <a:cxn ang="0">
                    <a:pos x="0" y="12"/>
                  </a:cxn>
                  <a:cxn ang="0">
                    <a:pos x="3" y="12"/>
                  </a:cxn>
                  <a:cxn ang="0">
                    <a:pos x="6" y="7"/>
                  </a:cxn>
                  <a:cxn ang="0">
                    <a:pos x="10" y="3"/>
                  </a:cxn>
                  <a:cxn ang="0">
                    <a:pos x="16" y="2"/>
                  </a:cxn>
                  <a:cxn ang="0">
                    <a:pos x="16" y="0"/>
                  </a:cxn>
                </a:cxnLst>
                <a:rect l="0" t="0" r="r" b="b"/>
                <a:pathLst>
                  <a:path w="16" h="12">
                    <a:moveTo>
                      <a:pt x="16" y="0"/>
                    </a:moveTo>
                    <a:lnTo>
                      <a:pt x="11" y="1"/>
                    </a:lnTo>
                    <a:lnTo>
                      <a:pt x="6" y="3"/>
                    </a:lnTo>
                    <a:lnTo>
                      <a:pt x="1" y="7"/>
                    </a:lnTo>
                    <a:lnTo>
                      <a:pt x="0" y="12"/>
                    </a:lnTo>
                    <a:lnTo>
                      <a:pt x="3" y="12"/>
                    </a:lnTo>
                    <a:lnTo>
                      <a:pt x="6" y="7"/>
                    </a:lnTo>
                    <a:lnTo>
                      <a:pt x="10" y="3"/>
                    </a:lnTo>
                    <a:lnTo>
                      <a:pt x="16" y="2"/>
                    </a:lnTo>
                    <a:lnTo>
                      <a:pt x="16" y="0"/>
                    </a:lnTo>
                    <a:close/>
                  </a:path>
                </a:pathLst>
              </a:custGeom>
              <a:grpFill/>
              <a:ln w="9525">
                <a:noFill/>
                <a:round/>
                <a:headEnd/>
                <a:tailEnd/>
              </a:ln>
            </p:spPr>
            <p:txBody>
              <a:bodyPr/>
              <a:lstStyle/>
              <a:p>
                <a:endParaRPr lang="en-US"/>
              </a:p>
            </p:txBody>
          </p:sp>
          <p:sp>
            <p:nvSpPr>
              <p:cNvPr id="269683" name="Freeform 371"/>
              <p:cNvSpPr>
                <a:spLocks/>
              </p:cNvSpPr>
              <p:nvPr/>
            </p:nvSpPr>
            <p:spPr bwMode="auto">
              <a:xfrm>
                <a:off x="1887" y="2295"/>
                <a:ext cx="7" cy="10"/>
              </a:xfrm>
              <a:custGeom>
                <a:avLst/>
                <a:gdLst/>
                <a:ahLst/>
                <a:cxnLst>
                  <a:cxn ang="0">
                    <a:pos x="0" y="10"/>
                  </a:cxn>
                  <a:cxn ang="0">
                    <a:pos x="3" y="5"/>
                  </a:cxn>
                  <a:cxn ang="0">
                    <a:pos x="7" y="1"/>
                  </a:cxn>
                  <a:cxn ang="0">
                    <a:pos x="13" y="0"/>
                  </a:cxn>
                  <a:cxn ang="0">
                    <a:pos x="13" y="2"/>
                  </a:cxn>
                  <a:cxn ang="0">
                    <a:pos x="9" y="3"/>
                  </a:cxn>
                  <a:cxn ang="0">
                    <a:pos x="5" y="6"/>
                  </a:cxn>
                  <a:cxn ang="0">
                    <a:pos x="4" y="10"/>
                  </a:cxn>
                  <a:cxn ang="0">
                    <a:pos x="0" y="10"/>
                  </a:cxn>
                </a:cxnLst>
                <a:rect l="0" t="0" r="r" b="b"/>
                <a:pathLst>
                  <a:path w="13" h="10">
                    <a:moveTo>
                      <a:pt x="0" y="10"/>
                    </a:moveTo>
                    <a:lnTo>
                      <a:pt x="3" y="5"/>
                    </a:lnTo>
                    <a:lnTo>
                      <a:pt x="7" y="1"/>
                    </a:lnTo>
                    <a:lnTo>
                      <a:pt x="13" y="0"/>
                    </a:lnTo>
                    <a:lnTo>
                      <a:pt x="13" y="2"/>
                    </a:lnTo>
                    <a:lnTo>
                      <a:pt x="9" y="3"/>
                    </a:lnTo>
                    <a:lnTo>
                      <a:pt x="5" y="6"/>
                    </a:lnTo>
                    <a:lnTo>
                      <a:pt x="4" y="10"/>
                    </a:lnTo>
                    <a:lnTo>
                      <a:pt x="0" y="10"/>
                    </a:lnTo>
                    <a:close/>
                  </a:path>
                </a:pathLst>
              </a:custGeom>
              <a:grpFill/>
              <a:ln w="9525">
                <a:noFill/>
                <a:round/>
                <a:headEnd/>
                <a:tailEnd/>
              </a:ln>
            </p:spPr>
            <p:txBody>
              <a:bodyPr/>
              <a:lstStyle/>
              <a:p>
                <a:endParaRPr lang="en-US"/>
              </a:p>
            </p:txBody>
          </p:sp>
          <p:sp>
            <p:nvSpPr>
              <p:cNvPr id="269684" name="Freeform 372"/>
              <p:cNvSpPr>
                <a:spLocks/>
              </p:cNvSpPr>
              <p:nvPr/>
            </p:nvSpPr>
            <p:spPr bwMode="auto">
              <a:xfrm>
                <a:off x="1888" y="2299"/>
                <a:ext cx="6" cy="6"/>
              </a:xfrm>
              <a:custGeom>
                <a:avLst/>
                <a:gdLst/>
                <a:ahLst/>
                <a:cxnLst>
                  <a:cxn ang="0">
                    <a:pos x="9" y="0"/>
                  </a:cxn>
                  <a:cxn ang="0">
                    <a:pos x="5" y="1"/>
                  </a:cxn>
                  <a:cxn ang="0">
                    <a:pos x="1" y="4"/>
                  </a:cxn>
                  <a:cxn ang="0">
                    <a:pos x="0" y="8"/>
                  </a:cxn>
                  <a:cxn ang="0">
                    <a:pos x="3" y="8"/>
                  </a:cxn>
                  <a:cxn ang="0">
                    <a:pos x="4" y="6"/>
                  </a:cxn>
                  <a:cxn ang="0">
                    <a:pos x="6" y="3"/>
                  </a:cxn>
                  <a:cxn ang="0">
                    <a:pos x="9" y="2"/>
                  </a:cxn>
                  <a:cxn ang="0">
                    <a:pos x="9" y="0"/>
                  </a:cxn>
                </a:cxnLst>
                <a:rect l="0" t="0" r="r" b="b"/>
                <a:pathLst>
                  <a:path w="9" h="8">
                    <a:moveTo>
                      <a:pt x="9" y="0"/>
                    </a:moveTo>
                    <a:lnTo>
                      <a:pt x="5" y="1"/>
                    </a:lnTo>
                    <a:lnTo>
                      <a:pt x="1" y="4"/>
                    </a:lnTo>
                    <a:lnTo>
                      <a:pt x="0" y="8"/>
                    </a:lnTo>
                    <a:lnTo>
                      <a:pt x="3" y="8"/>
                    </a:lnTo>
                    <a:lnTo>
                      <a:pt x="4" y="6"/>
                    </a:lnTo>
                    <a:lnTo>
                      <a:pt x="6" y="3"/>
                    </a:lnTo>
                    <a:lnTo>
                      <a:pt x="9" y="2"/>
                    </a:lnTo>
                    <a:lnTo>
                      <a:pt x="9" y="0"/>
                    </a:lnTo>
                    <a:close/>
                  </a:path>
                </a:pathLst>
              </a:custGeom>
              <a:grpFill/>
              <a:ln w="9525">
                <a:noFill/>
                <a:round/>
                <a:headEnd/>
                <a:tailEnd/>
              </a:ln>
            </p:spPr>
            <p:txBody>
              <a:bodyPr/>
              <a:lstStyle/>
              <a:p>
                <a:endParaRPr lang="en-US"/>
              </a:p>
            </p:txBody>
          </p:sp>
          <p:sp>
            <p:nvSpPr>
              <p:cNvPr id="269685" name="Freeform 373"/>
              <p:cNvSpPr>
                <a:spLocks/>
              </p:cNvSpPr>
              <p:nvPr/>
            </p:nvSpPr>
            <p:spPr bwMode="auto">
              <a:xfrm>
                <a:off x="1890" y="2301"/>
                <a:ext cx="4" cy="4"/>
              </a:xfrm>
              <a:custGeom>
                <a:avLst/>
                <a:gdLst/>
                <a:ahLst/>
                <a:cxnLst>
                  <a:cxn ang="0">
                    <a:pos x="0" y="6"/>
                  </a:cxn>
                  <a:cxn ang="0">
                    <a:pos x="1" y="4"/>
                  </a:cxn>
                  <a:cxn ang="0">
                    <a:pos x="3" y="1"/>
                  </a:cxn>
                  <a:cxn ang="0">
                    <a:pos x="6" y="0"/>
                  </a:cxn>
                  <a:cxn ang="0">
                    <a:pos x="6" y="4"/>
                  </a:cxn>
                  <a:cxn ang="0">
                    <a:pos x="4" y="4"/>
                  </a:cxn>
                  <a:cxn ang="0">
                    <a:pos x="3" y="6"/>
                  </a:cxn>
                  <a:cxn ang="0">
                    <a:pos x="0" y="6"/>
                  </a:cxn>
                </a:cxnLst>
                <a:rect l="0" t="0" r="r" b="b"/>
                <a:pathLst>
                  <a:path w="6" h="6">
                    <a:moveTo>
                      <a:pt x="0" y="6"/>
                    </a:moveTo>
                    <a:lnTo>
                      <a:pt x="1" y="4"/>
                    </a:lnTo>
                    <a:lnTo>
                      <a:pt x="3" y="1"/>
                    </a:lnTo>
                    <a:lnTo>
                      <a:pt x="6" y="0"/>
                    </a:lnTo>
                    <a:lnTo>
                      <a:pt x="6" y="4"/>
                    </a:lnTo>
                    <a:lnTo>
                      <a:pt x="4" y="4"/>
                    </a:lnTo>
                    <a:lnTo>
                      <a:pt x="3" y="6"/>
                    </a:lnTo>
                    <a:lnTo>
                      <a:pt x="0" y="6"/>
                    </a:lnTo>
                    <a:close/>
                  </a:path>
                </a:pathLst>
              </a:custGeom>
              <a:grpFill/>
              <a:ln w="9525">
                <a:noFill/>
                <a:round/>
                <a:headEnd/>
                <a:tailEnd/>
              </a:ln>
            </p:spPr>
            <p:txBody>
              <a:bodyPr/>
              <a:lstStyle/>
              <a:p>
                <a:endParaRPr lang="en-US"/>
              </a:p>
            </p:txBody>
          </p:sp>
          <p:sp>
            <p:nvSpPr>
              <p:cNvPr id="269686" name="Freeform 374"/>
              <p:cNvSpPr>
                <a:spLocks/>
              </p:cNvSpPr>
              <p:nvPr/>
            </p:nvSpPr>
            <p:spPr bwMode="auto">
              <a:xfrm>
                <a:off x="1893" y="2303"/>
                <a:ext cx="1" cy="2"/>
              </a:xfrm>
              <a:custGeom>
                <a:avLst/>
                <a:gdLst/>
                <a:ahLst/>
                <a:cxnLst>
                  <a:cxn ang="0">
                    <a:pos x="3" y="0"/>
                  </a:cxn>
                  <a:cxn ang="0">
                    <a:pos x="1" y="0"/>
                  </a:cxn>
                  <a:cxn ang="0">
                    <a:pos x="0" y="2"/>
                  </a:cxn>
                  <a:cxn ang="0">
                    <a:pos x="3" y="2"/>
                  </a:cxn>
                  <a:cxn ang="0">
                    <a:pos x="3" y="2"/>
                  </a:cxn>
                  <a:cxn ang="0">
                    <a:pos x="3" y="0"/>
                  </a:cxn>
                </a:cxnLst>
                <a:rect l="0" t="0" r="r" b="b"/>
                <a:pathLst>
                  <a:path w="3" h="2">
                    <a:moveTo>
                      <a:pt x="3" y="0"/>
                    </a:moveTo>
                    <a:lnTo>
                      <a:pt x="1" y="0"/>
                    </a:lnTo>
                    <a:lnTo>
                      <a:pt x="0" y="2"/>
                    </a:lnTo>
                    <a:lnTo>
                      <a:pt x="3" y="2"/>
                    </a:lnTo>
                    <a:lnTo>
                      <a:pt x="3" y="2"/>
                    </a:lnTo>
                    <a:lnTo>
                      <a:pt x="3" y="0"/>
                    </a:lnTo>
                    <a:close/>
                  </a:path>
                </a:pathLst>
              </a:custGeom>
              <a:grpFill/>
              <a:ln w="9525">
                <a:noFill/>
                <a:round/>
                <a:headEnd/>
                <a:tailEnd/>
              </a:ln>
            </p:spPr>
            <p:txBody>
              <a:bodyPr/>
              <a:lstStyle/>
              <a:p>
                <a:endParaRPr lang="en-US"/>
              </a:p>
            </p:txBody>
          </p:sp>
          <p:sp>
            <p:nvSpPr>
              <p:cNvPr id="269687" name="Freeform 375"/>
              <p:cNvSpPr>
                <a:spLocks/>
              </p:cNvSpPr>
              <p:nvPr/>
            </p:nvSpPr>
            <p:spPr bwMode="auto">
              <a:xfrm>
                <a:off x="1873" y="2279"/>
                <a:ext cx="16" cy="20"/>
              </a:xfrm>
              <a:custGeom>
                <a:avLst/>
                <a:gdLst/>
                <a:ahLst/>
                <a:cxnLst>
                  <a:cxn ang="0">
                    <a:pos x="0" y="20"/>
                  </a:cxn>
                  <a:cxn ang="0">
                    <a:pos x="0" y="0"/>
                  </a:cxn>
                  <a:cxn ang="0">
                    <a:pos x="27" y="0"/>
                  </a:cxn>
                  <a:cxn ang="0">
                    <a:pos x="27" y="1"/>
                  </a:cxn>
                  <a:cxn ang="0">
                    <a:pos x="17" y="2"/>
                  </a:cxn>
                  <a:cxn ang="0">
                    <a:pos x="8" y="6"/>
                  </a:cxn>
                  <a:cxn ang="0">
                    <a:pos x="3" y="13"/>
                  </a:cxn>
                  <a:cxn ang="0">
                    <a:pos x="1" y="20"/>
                  </a:cxn>
                  <a:cxn ang="0">
                    <a:pos x="0" y="20"/>
                  </a:cxn>
                </a:cxnLst>
                <a:rect l="0" t="0" r="r" b="b"/>
                <a:pathLst>
                  <a:path w="27" h="20">
                    <a:moveTo>
                      <a:pt x="0" y="20"/>
                    </a:moveTo>
                    <a:lnTo>
                      <a:pt x="0" y="0"/>
                    </a:lnTo>
                    <a:lnTo>
                      <a:pt x="27" y="0"/>
                    </a:lnTo>
                    <a:lnTo>
                      <a:pt x="27" y="1"/>
                    </a:lnTo>
                    <a:lnTo>
                      <a:pt x="17" y="2"/>
                    </a:lnTo>
                    <a:lnTo>
                      <a:pt x="8" y="6"/>
                    </a:lnTo>
                    <a:lnTo>
                      <a:pt x="3" y="13"/>
                    </a:lnTo>
                    <a:lnTo>
                      <a:pt x="1" y="20"/>
                    </a:lnTo>
                    <a:lnTo>
                      <a:pt x="0" y="20"/>
                    </a:lnTo>
                    <a:close/>
                  </a:path>
                </a:pathLst>
              </a:custGeom>
              <a:grpFill/>
              <a:ln w="9525">
                <a:noFill/>
                <a:round/>
                <a:headEnd/>
                <a:tailEnd/>
              </a:ln>
            </p:spPr>
            <p:txBody>
              <a:bodyPr/>
              <a:lstStyle/>
              <a:p>
                <a:endParaRPr lang="en-US"/>
              </a:p>
            </p:txBody>
          </p:sp>
          <p:sp>
            <p:nvSpPr>
              <p:cNvPr id="269688" name="Freeform 376"/>
              <p:cNvSpPr>
                <a:spLocks/>
              </p:cNvSpPr>
              <p:nvPr/>
            </p:nvSpPr>
            <p:spPr bwMode="auto">
              <a:xfrm>
                <a:off x="1874" y="2279"/>
                <a:ext cx="15" cy="20"/>
              </a:xfrm>
              <a:custGeom>
                <a:avLst/>
                <a:gdLst/>
                <a:ahLst/>
                <a:cxnLst>
                  <a:cxn ang="0">
                    <a:pos x="26" y="0"/>
                  </a:cxn>
                  <a:cxn ang="0">
                    <a:pos x="16" y="1"/>
                  </a:cxn>
                  <a:cxn ang="0">
                    <a:pos x="7" y="5"/>
                  </a:cxn>
                  <a:cxn ang="0">
                    <a:pos x="2" y="12"/>
                  </a:cxn>
                  <a:cxn ang="0">
                    <a:pos x="0" y="19"/>
                  </a:cxn>
                  <a:cxn ang="0">
                    <a:pos x="1" y="19"/>
                  </a:cxn>
                  <a:cxn ang="0">
                    <a:pos x="3" y="12"/>
                  </a:cxn>
                  <a:cxn ang="0">
                    <a:pos x="9" y="6"/>
                  </a:cxn>
                  <a:cxn ang="0">
                    <a:pos x="16" y="2"/>
                  </a:cxn>
                  <a:cxn ang="0">
                    <a:pos x="26" y="1"/>
                  </a:cxn>
                  <a:cxn ang="0">
                    <a:pos x="26" y="0"/>
                  </a:cxn>
                </a:cxnLst>
                <a:rect l="0" t="0" r="r" b="b"/>
                <a:pathLst>
                  <a:path w="26" h="19">
                    <a:moveTo>
                      <a:pt x="26" y="0"/>
                    </a:moveTo>
                    <a:lnTo>
                      <a:pt x="16" y="1"/>
                    </a:lnTo>
                    <a:lnTo>
                      <a:pt x="7" y="5"/>
                    </a:lnTo>
                    <a:lnTo>
                      <a:pt x="2" y="12"/>
                    </a:lnTo>
                    <a:lnTo>
                      <a:pt x="0" y="19"/>
                    </a:lnTo>
                    <a:lnTo>
                      <a:pt x="1" y="19"/>
                    </a:lnTo>
                    <a:lnTo>
                      <a:pt x="3" y="12"/>
                    </a:lnTo>
                    <a:lnTo>
                      <a:pt x="9" y="6"/>
                    </a:lnTo>
                    <a:lnTo>
                      <a:pt x="16" y="2"/>
                    </a:lnTo>
                    <a:lnTo>
                      <a:pt x="26" y="1"/>
                    </a:lnTo>
                    <a:lnTo>
                      <a:pt x="26" y="0"/>
                    </a:lnTo>
                    <a:close/>
                  </a:path>
                </a:pathLst>
              </a:custGeom>
              <a:grpFill/>
              <a:ln w="9525">
                <a:noFill/>
                <a:round/>
                <a:headEnd/>
                <a:tailEnd/>
              </a:ln>
            </p:spPr>
            <p:txBody>
              <a:bodyPr/>
              <a:lstStyle/>
              <a:p>
                <a:endParaRPr lang="en-US"/>
              </a:p>
            </p:txBody>
          </p:sp>
          <p:sp>
            <p:nvSpPr>
              <p:cNvPr id="269689" name="Freeform 377"/>
              <p:cNvSpPr>
                <a:spLocks/>
              </p:cNvSpPr>
              <p:nvPr/>
            </p:nvSpPr>
            <p:spPr bwMode="auto">
              <a:xfrm>
                <a:off x="1874" y="2281"/>
                <a:ext cx="15" cy="18"/>
              </a:xfrm>
              <a:custGeom>
                <a:avLst/>
                <a:gdLst/>
                <a:ahLst/>
                <a:cxnLst>
                  <a:cxn ang="0">
                    <a:pos x="0" y="18"/>
                  </a:cxn>
                  <a:cxn ang="0">
                    <a:pos x="2" y="11"/>
                  </a:cxn>
                  <a:cxn ang="0">
                    <a:pos x="8" y="5"/>
                  </a:cxn>
                  <a:cxn ang="0">
                    <a:pos x="15" y="1"/>
                  </a:cxn>
                  <a:cxn ang="0">
                    <a:pos x="25" y="0"/>
                  </a:cxn>
                  <a:cxn ang="0">
                    <a:pos x="25" y="1"/>
                  </a:cxn>
                  <a:cxn ang="0">
                    <a:pos x="16" y="2"/>
                  </a:cxn>
                  <a:cxn ang="0">
                    <a:pos x="9" y="5"/>
                  </a:cxn>
                  <a:cxn ang="0">
                    <a:pos x="3" y="12"/>
                  </a:cxn>
                  <a:cxn ang="0">
                    <a:pos x="1" y="18"/>
                  </a:cxn>
                  <a:cxn ang="0">
                    <a:pos x="0" y="18"/>
                  </a:cxn>
                </a:cxnLst>
                <a:rect l="0" t="0" r="r" b="b"/>
                <a:pathLst>
                  <a:path w="25" h="18">
                    <a:moveTo>
                      <a:pt x="0" y="18"/>
                    </a:moveTo>
                    <a:lnTo>
                      <a:pt x="2" y="11"/>
                    </a:lnTo>
                    <a:lnTo>
                      <a:pt x="8" y="5"/>
                    </a:lnTo>
                    <a:lnTo>
                      <a:pt x="15" y="1"/>
                    </a:lnTo>
                    <a:lnTo>
                      <a:pt x="25" y="0"/>
                    </a:lnTo>
                    <a:lnTo>
                      <a:pt x="25" y="1"/>
                    </a:lnTo>
                    <a:lnTo>
                      <a:pt x="16" y="2"/>
                    </a:lnTo>
                    <a:lnTo>
                      <a:pt x="9" y="5"/>
                    </a:lnTo>
                    <a:lnTo>
                      <a:pt x="3" y="12"/>
                    </a:lnTo>
                    <a:lnTo>
                      <a:pt x="1" y="18"/>
                    </a:lnTo>
                    <a:lnTo>
                      <a:pt x="0" y="18"/>
                    </a:lnTo>
                    <a:close/>
                  </a:path>
                </a:pathLst>
              </a:custGeom>
              <a:grpFill/>
              <a:ln w="9525">
                <a:noFill/>
                <a:round/>
                <a:headEnd/>
                <a:tailEnd/>
              </a:ln>
            </p:spPr>
            <p:txBody>
              <a:bodyPr/>
              <a:lstStyle/>
              <a:p>
                <a:endParaRPr lang="en-US"/>
              </a:p>
            </p:txBody>
          </p:sp>
          <p:sp>
            <p:nvSpPr>
              <p:cNvPr id="269690" name="Freeform 378"/>
              <p:cNvSpPr>
                <a:spLocks/>
              </p:cNvSpPr>
              <p:nvPr/>
            </p:nvSpPr>
            <p:spPr bwMode="auto">
              <a:xfrm>
                <a:off x="1876" y="2281"/>
                <a:ext cx="13" cy="18"/>
              </a:xfrm>
              <a:custGeom>
                <a:avLst/>
                <a:gdLst/>
                <a:ahLst/>
                <a:cxnLst>
                  <a:cxn ang="0">
                    <a:pos x="24" y="0"/>
                  </a:cxn>
                  <a:cxn ang="0">
                    <a:pos x="15" y="1"/>
                  </a:cxn>
                  <a:cxn ang="0">
                    <a:pos x="8" y="4"/>
                  </a:cxn>
                  <a:cxn ang="0">
                    <a:pos x="2" y="11"/>
                  </a:cxn>
                  <a:cxn ang="0">
                    <a:pos x="0" y="17"/>
                  </a:cxn>
                  <a:cxn ang="0">
                    <a:pos x="1" y="17"/>
                  </a:cxn>
                  <a:cxn ang="0">
                    <a:pos x="3" y="11"/>
                  </a:cxn>
                  <a:cxn ang="0">
                    <a:pos x="9" y="5"/>
                  </a:cxn>
                  <a:cxn ang="0">
                    <a:pos x="15" y="2"/>
                  </a:cxn>
                  <a:cxn ang="0">
                    <a:pos x="24" y="0"/>
                  </a:cxn>
                  <a:cxn ang="0">
                    <a:pos x="24" y="0"/>
                  </a:cxn>
                </a:cxnLst>
                <a:rect l="0" t="0" r="r" b="b"/>
                <a:pathLst>
                  <a:path w="24" h="17">
                    <a:moveTo>
                      <a:pt x="24" y="0"/>
                    </a:moveTo>
                    <a:lnTo>
                      <a:pt x="15" y="1"/>
                    </a:lnTo>
                    <a:lnTo>
                      <a:pt x="8" y="4"/>
                    </a:lnTo>
                    <a:lnTo>
                      <a:pt x="2" y="11"/>
                    </a:lnTo>
                    <a:lnTo>
                      <a:pt x="0" y="17"/>
                    </a:lnTo>
                    <a:lnTo>
                      <a:pt x="1" y="17"/>
                    </a:lnTo>
                    <a:lnTo>
                      <a:pt x="3" y="11"/>
                    </a:lnTo>
                    <a:lnTo>
                      <a:pt x="9" y="5"/>
                    </a:lnTo>
                    <a:lnTo>
                      <a:pt x="15" y="2"/>
                    </a:lnTo>
                    <a:lnTo>
                      <a:pt x="24" y="0"/>
                    </a:lnTo>
                    <a:lnTo>
                      <a:pt x="24" y="0"/>
                    </a:lnTo>
                    <a:close/>
                  </a:path>
                </a:pathLst>
              </a:custGeom>
              <a:grpFill/>
              <a:ln w="9525">
                <a:noFill/>
                <a:round/>
                <a:headEnd/>
                <a:tailEnd/>
              </a:ln>
            </p:spPr>
            <p:txBody>
              <a:bodyPr/>
              <a:lstStyle/>
              <a:p>
                <a:endParaRPr lang="en-US"/>
              </a:p>
            </p:txBody>
          </p:sp>
          <p:sp>
            <p:nvSpPr>
              <p:cNvPr id="269691" name="Freeform 379"/>
              <p:cNvSpPr>
                <a:spLocks/>
              </p:cNvSpPr>
              <p:nvPr/>
            </p:nvSpPr>
            <p:spPr bwMode="auto">
              <a:xfrm>
                <a:off x="1877" y="2281"/>
                <a:ext cx="12" cy="18"/>
              </a:xfrm>
              <a:custGeom>
                <a:avLst/>
                <a:gdLst/>
                <a:ahLst/>
                <a:cxnLst>
                  <a:cxn ang="0">
                    <a:pos x="0" y="17"/>
                  </a:cxn>
                  <a:cxn ang="0">
                    <a:pos x="2" y="11"/>
                  </a:cxn>
                  <a:cxn ang="0">
                    <a:pos x="8" y="5"/>
                  </a:cxn>
                  <a:cxn ang="0">
                    <a:pos x="14" y="2"/>
                  </a:cxn>
                  <a:cxn ang="0">
                    <a:pos x="23" y="0"/>
                  </a:cxn>
                  <a:cxn ang="0">
                    <a:pos x="23" y="1"/>
                  </a:cxn>
                  <a:cxn ang="0">
                    <a:pos x="15" y="2"/>
                  </a:cxn>
                  <a:cxn ang="0">
                    <a:pos x="8" y="5"/>
                  </a:cxn>
                  <a:cxn ang="0">
                    <a:pos x="3" y="11"/>
                  </a:cxn>
                  <a:cxn ang="0">
                    <a:pos x="1" y="17"/>
                  </a:cxn>
                  <a:cxn ang="0">
                    <a:pos x="0" y="17"/>
                  </a:cxn>
                </a:cxnLst>
                <a:rect l="0" t="0" r="r" b="b"/>
                <a:pathLst>
                  <a:path w="23" h="17">
                    <a:moveTo>
                      <a:pt x="0" y="17"/>
                    </a:moveTo>
                    <a:lnTo>
                      <a:pt x="2" y="11"/>
                    </a:lnTo>
                    <a:lnTo>
                      <a:pt x="8" y="5"/>
                    </a:lnTo>
                    <a:lnTo>
                      <a:pt x="14" y="2"/>
                    </a:lnTo>
                    <a:lnTo>
                      <a:pt x="23" y="0"/>
                    </a:lnTo>
                    <a:lnTo>
                      <a:pt x="23" y="1"/>
                    </a:lnTo>
                    <a:lnTo>
                      <a:pt x="15" y="2"/>
                    </a:lnTo>
                    <a:lnTo>
                      <a:pt x="8" y="5"/>
                    </a:lnTo>
                    <a:lnTo>
                      <a:pt x="3" y="11"/>
                    </a:lnTo>
                    <a:lnTo>
                      <a:pt x="1" y="17"/>
                    </a:lnTo>
                    <a:lnTo>
                      <a:pt x="0" y="17"/>
                    </a:lnTo>
                    <a:close/>
                  </a:path>
                </a:pathLst>
              </a:custGeom>
              <a:grpFill/>
              <a:ln w="9525">
                <a:noFill/>
                <a:round/>
                <a:headEnd/>
                <a:tailEnd/>
              </a:ln>
            </p:spPr>
            <p:txBody>
              <a:bodyPr/>
              <a:lstStyle/>
              <a:p>
                <a:endParaRPr lang="en-US"/>
              </a:p>
            </p:txBody>
          </p:sp>
          <p:sp>
            <p:nvSpPr>
              <p:cNvPr id="269692" name="Freeform 380"/>
              <p:cNvSpPr>
                <a:spLocks/>
              </p:cNvSpPr>
              <p:nvPr/>
            </p:nvSpPr>
            <p:spPr bwMode="auto">
              <a:xfrm>
                <a:off x="1877" y="2283"/>
                <a:ext cx="12" cy="16"/>
              </a:xfrm>
              <a:custGeom>
                <a:avLst/>
                <a:gdLst/>
                <a:ahLst/>
                <a:cxnLst>
                  <a:cxn ang="0">
                    <a:pos x="22" y="0"/>
                  </a:cxn>
                  <a:cxn ang="0">
                    <a:pos x="14" y="1"/>
                  </a:cxn>
                  <a:cxn ang="0">
                    <a:pos x="7" y="4"/>
                  </a:cxn>
                  <a:cxn ang="0">
                    <a:pos x="2" y="10"/>
                  </a:cxn>
                  <a:cxn ang="0">
                    <a:pos x="0" y="16"/>
                  </a:cxn>
                  <a:cxn ang="0">
                    <a:pos x="1" y="16"/>
                  </a:cxn>
                  <a:cxn ang="0">
                    <a:pos x="3" y="11"/>
                  </a:cxn>
                  <a:cxn ang="0">
                    <a:pos x="8" y="5"/>
                  </a:cxn>
                  <a:cxn ang="0">
                    <a:pos x="14" y="2"/>
                  </a:cxn>
                  <a:cxn ang="0">
                    <a:pos x="22" y="1"/>
                  </a:cxn>
                  <a:cxn ang="0">
                    <a:pos x="22" y="0"/>
                  </a:cxn>
                </a:cxnLst>
                <a:rect l="0" t="0" r="r" b="b"/>
                <a:pathLst>
                  <a:path w="22" h="16">
                    <a:moveTo>
                      <a:pt x="22" y="0"/>
                    </a:moveTo>
                    <a:lnTo>
                      <a:pt x="14" y="1"/>
                    </a:lnTo>
                    <a:lnTo>
                      <a:pt x="7" y="4"/>
                    </a:lnTo>
                    <a:lnTo>
                      <a:pt x="2" y="10"/>
                    </a:lnTo>
                    <a:lnTo>
                      <a:pt x="0" y="16"/>
                    </a:lnTo>
                    <a:lnTo>
                      <a:pt x="1" y="16"/>
                    </a:lnTo>
                    <a:lnTo>
                      <a:pt x="3" y="11"/>
                    </a:lnTo>
                    <a:lnTo>
                      <a:pt x="8" y="5"/>
                    </a:lnTo>
                    <a:lnTo>
                      <a:pt x="14" y="2"/>
                    </a:lnTo>
                    <a:lnTo>
                      <a:pt x="22" y="1"/>
                    </a:lnTo>
                    <a:lnTo>
                      <a:pt x="22" y="0"/>
                    </a:lnTo>
                    <a:close/>
                  </a:path>
                </a:pathLst>
              </a:custGeom>
              <a:grpFill/>
              <a:ln w="9525">
                <a:noFill/>
                <a:round/>
                <a:headEnd/>
                <a:tailEnd/>
              </a:ln>
            </p:spPr>
            <p:txBody>
              <a:bodyPr/>
              <a:lstStyle/>
              <a:p>
                <a:endParaRPr lang="en-US"/>
              </a:p>
            </p:txBody>
          </p:sp>
          <p:sp>
            <p:nvSpPr>
              <p:cNvPr id="269693" name="Freeform 381"/>
              <p:cNvSpPr>
                <a:spLocks/>
              </p:cNvSpPr>
              <p:nvPr/>
            </p:nvSpPr>
            <p:spPr bwMode="auto">
              <a:xfrm>
                <a:off x="1878" y="2285"/>
                <a:ext cx="11" cy="14"/>
              </a:xfrm>
              <a:custGeom>
                <a:avLst/>
                <a:gdLst/>
                <a:ahLst/>
                <a:cxnLst>
                  <a:cxn ang="0">
                    <a:pos x="0" y="15"/>
                  </a:cxn>
                  <a:cxn ang="0">
                    <a:pos x="2" y="10"/>
                  </a:cxn>
                  <a:cxn ang="0">
                    <a:pos x="7" y="4"/>
                  </a:cxn>
                  <a:cxn ang="0">
                    <a:pos x="13" y="1"/>
                  </a:cxn>
                  <a:cxn ang="0">
                    <a:pos x="21" y="0"/>
                  </a:cxn>
                  <a:cxn ang="0">
                    <a:pos x="21" y="1"/>
                  </a:cxn>
                  <a:cxn ang="0">
                    <a:pos x="13" y="2"/>
                  </a:cxn>
                  <a:cxn ang="0">
                    <a:pos x="8" y="5"/>
                  </a:cxn>
                  <a:cxn ang="0">
                    <a:pos x="4" y="10"/>
                  </a:cxn>
                  <a:cxn ang="0">
                    <a:pos x="1" y="15"/>
                  </a:cxn>
                  <a:cxn ang="0">
                    <a:pos x="0" y="15"/>
                  </a:cxn>
                </a:cxnLst>
                <a:rect l="0" t="0" r="r" b="b"/>
                <a:pathLst>
                  <a:path w="21" h="15">
                    <a:moveTo>
                      <a:pt x="0" y="15"/>
                    </a:moveTo>
                    <a:lnTo>
                      <a:pt x="2" y="10"/>
                    </a:lnTo>
                    <a:lnTo>
                      <a:pt x="7" y="4"/>
                    </a:lnTo>
                    <a:lnTo>
                      <a:pt x="13" y="1"/>
                    </a:lnTo>
                    <a:lnTo>
                      <a:pt x="21" y="0"/>
                    </a:lnTo>
                    <a:lnTo>
                      <a:pt x="21" y="1"/>
                    </a:lnTo>
                    <a:lnTo>
                      <a:pt x="13" y="2"/>
                    </a:lnTo>
                    <a:lnTo>
                      <a:pt x="8" y="5"/>
                    </a:lnTo>
                    <a:lnTo>
                      <a:pt x="4" y="10"/>
                    </a:lnTo>
                    <a:lnTo>
                      <a:pt x="1" y="15"/>
                    </a:lnTo>
                    <a:lnTo>
                      <a:pt x="0" y="15"/>
                    </a:lnTo>
                    <a:close/>
                  </a:path>
                </a:pathLst>
              </a:custGeom>
              <a:grpFill/>
              <a:ln w="9525">
                <a:noFill/>
                <a:round/>
                <a:headEnd/>
                <a:tailEnd/>
              </a:ln>
            </p:spPr>
            <p:txBody>
              <a:bodyPr/>
              <a:lstStyle/>
              <a:p>
                <a:endParaRPr lang="en-US"/>
              </a:p>
            </p:txBody>
          </p:sp>
          <p:sp>
            <p:nvSpPr>
              <p:cNvPr id="269694" name="Freeform 382"/>
              <p:cNvSpPr>
                <a:spLocks/>
              </p:cNvSpPr>
              <p:nvPr/>
            </p:nvSpPr>
            <p:spPr bwMode="auto">
              <a:xfrm>
                <a:off x="1878" y="2285"/>
                <a:ext cx="11" cy="14"/>
              </a:xfrm>
              <a:custGeom>
                <a:avLst/>
                <a:gdLst/>
                <a:ahLst/>
                <a:cxnLst>
                  <a:cxn ang="0">
                    <a:pos x="20" y="0"/>
                  </a:cxn>
                  <a:cxn ang="0">
                    <a:pos x="12" y="1"/>
                  </a:cxn>
                  <a:cxn ang="0">
                    <a:pos x="7" y="4"/>
                  </a:cxn>
                  <a:cxn ang="0">
                    <a:pos x="3" y="9"/>
                  </a:cxn>
                  <a:cxn ang="0">
                    <a:pos x="0" y="14"/>
                  </a:cxn>
                  <a:cxn ang="0">
                    <a:pos x="1" y="14"/>
                  </a:cxn>
                  <a:cxn ang="0">
                    <a:pos x="4" y="9"/>
                  </a:cxn>
                  <a:cxn ang="0">
                    <a:pos x="7" y="4"/>
                  </a:cxn>
                  <a:cxn ang="0">
                    <a:pos x="13" y="1"/>
                  </a:cxn>
                  <a:cxn ang="0">
                    <a:pos x="20" y="0"/>
                  </a:cxn>
                  <a:cxn ang="0">
                    <a:pos x="20" y="0"/>
                  </a:cxn>
                </a:cxnLst>
                <a:rect l="0" t="0" r="r" b="b"/>
                <a:pathLst>
                  <a:path w="20" h="14">
                    <a:moveTo>
                      <a:pt x="20" y="0"/>
                    </a:moveTo>
                    <a:lnTo>
                      <a:pt x="12" y="1"/>
                    </a:lnTo>
                    <a:lnTo>
                      <a:pt x="7" y="4"/>
                    </a:lnTo>
                    <a:lnTo>
                      <a:pt x="3" y="9"/>
                    </a:lnTo>
                    <a:lnTo>
                      <a:pt x="0" y="14"/>
                    </a:lnTo>
                    <a:lnTo>
                      <a:pt x="1" y="14"/>
                    </a:lnTo>
                    <a:lnTo>
                      <a:pt x="4" y="9"/>
                    </a:lnTo>
                    <a:lnTo>
                      <a:pt x="7" y="4"/>
                    </a:lnTo>
                    <a:lnTo>
                      <a:pt x="13" y="1"/>
                    </a:lnTo>
                    <a:lnTo>
                      <a:pt x="20" y="0"/>
                    </a:lnTo>
                    <a:lnTo>
                      <a:pt x="20" y="0"/>
                    </a:lnTo>
                    <a:close/>
                  </a:path>
                </a:pathLst>
              </a:custGeom>
              <a:grpFill/>
              <a:ln w="9525">
                <a:noFill/>
                <a:round/>
                <a:headEnd/>
                <a:tailEnd/>
              </a:ln>
            </p:spPr>
            <p:txBody>
              <a:bodyPr/>
              <a:lstStyle/>
              <a:p>
                <a:endParaRPr lang="en-US"/>
              </a:p>
            </p:txBody>
          </p:sp>
          <p:sp>
            <p:nvSpPr>
              <p:cNvPr id="269695" name="Freeform 383"/>
              <p:cNvSpPr>
                <a:spLocks/>
              </p:cNvSpPr>
              <p:nvPr/>
            </p:nvSpPr>
            <p:spPr bwMode="auto">
              <a:xfrm>
                <a:off x="1879" y="2285"/>
                <a:ext cx="10" cy="14"/>
              </a:xfrm>
              <a:custGeom>
                <a:avLst/>
                <a:gdLst/>
                <a:ahLst/>
                <a:cxnLst>
                  <a:cxn ang="0">
                    <a:pos x="0" y="14"/>
                  </a:cxn>
                  <a:cxn ang="0">
                    <a:pos x="3" y="9"/>
                  </a:cxn>
                  <a:cxn ang="0">
                    <a:pos x="6" y="4"/>
                  </a:cxn>
                  <a:cxn ang="0">
                    <a:pos x="12" y="1"/>
                  </a:cxn>
                  <a:cxn ang="0">
                    <a:pos x="19" y="0"/>
                  </a:cxn>
                  <a:cxn ang="0">
                    <a:pos x="19" y="1"/>
                  </a:cxn>
                  <a:cxn ang="0">
                    <a:pos x="12" y="2"/>
                  </a:cxn>
                  <a:cxn ang="0">
                    <a:pos x="7" y="6"/>
                  </a:cxn>
                  <a:cxn ang="0">
                    <a:pos x="4" y="10"/>
                  </a:cxn>
                  <a:cxn ang="0">
                    <a:pos x="3" y="14"/>
                  </a:cxn>
                  <a:cxn ang="0">
                    <a:pos x="0" y="14"/>
                  </a:cxn>
                </a:cxnLst>
                <a:rect l="0" t="0" r="r" b="b"/>
                <a:pathLst>
                  <a:path w="19" h="14">
                    <a:moveTo>
                      <a:pt x="0" y="14"/>
                    </a:moveTo>
                    <a:lnTo>
                      <a:pt x="3" y="9"/>
                    </a:lnTo>
                    <a:lnTo>
                      <a:pt x="6" y="4"/>
                    </a:lnTo>
                    <a:lnTo>
                      <a:pt x="12" y="1"/>
                    </a:lnTo>
                    <a:lnTo>
                      <a:pt x="19" y="0"/>
                    </a:lnTo>
                    <a:lnTo>
                      <a:pt x="19" y="1"/>
                    </a:lnTo>
                    <a:lnTo>
                      <a:pt x="12" y="2"/>
                    </a:lnTo>
                    <a:lnTo>
                      <a:pt x="7" y="6"/>
                    </a:lnTo>
                    <a:lnTo>
                      <a:pt x="4" y="10"/>
                    </a:lnTo>
                    <a:lnTo>
                      <a:pt x="3" y="14"/>
                    </a:lnTo>
                    <a:lnTo>
                      <a:pt x="0" y="14"/>
                    </a:lnTo>
                    <a:close/>
                  </a:path>
                </a:pathLst>
              </a:custGeom>
              <a:grpFill/>
              <a:ln w="9525">
                <a:noFill/>
                <a:round/>
                <a:headEnd/>
                <a:tailEnd/>
              </a:ln>
            </p:spPr>
            <p:txBody>
              <a:bodyPr/>
              <a:lstStyle/>
              <a:p>
                <a:endParaRPr lang="en-US"/>
              </a:p>
            </p:txBody>
          </p:sp>
          <p:sp>
            <p:nvSpPr>
              <p:cNvPr id="269696" name="Freeform 384"/>
              <p:cNvSpPr>
                <a:spLocks/>
              </p:cNvSpPr>
              <p:nvPr/>
            </p:nvSpPr>
            <p:spPr bwMode="auto">
              <a:xfrm>
                <a:off x="1880" y="2287"/>
                <a:ext cx="9" cy="12"/>
              </a:xfrm>
              <a:custGeom>
                <a:avLst/>
                <a:gdLst/>
                <a:ahLst/>
                <a:cxnLst>
                  <a:cxn ang="0">
                    <a:pos x="16" y="0"/>
                  </a:cxn>
                  <a:cxn ang="0">
                    <a:pos x="9" y="1"/>
                  </a:cxn>
                  <a:cxn ang="0">
                    <a:pos x="4" y="5"/>
                  </a:cxn>
                  <a:cxn ang="0">
                    <a:pos x="1" y="9"/>
                  </a:cxn>
                  <a:cxn ang="0">
                    <a:pos x="0" y="13"/>
                  </a:cxn>
                  <a:cxn ang="0">
                    <a:pos x="1" y="13"/>
                  </a:cxn>
                  <a:cxn ang="0">
                    <a:pos x="3" y="8"/>
                  </a:cxn>
                  <a:cxn ang="0">
                    <a:pos x="8" y="2"/>
                  </a:cxn>
                  <a:cxn ang="0">
                    <a:pos x="16" y="1"/>
                  </a:cxn>
                  <a:cxn ang="0">
                    <a:pos x="16" y="0"/>
                  </a:cxn>
                </a:cxnLst>
                <a:rect l="0" t="0" r="r" b="b"/>
                <a:pathLst>
                  <a:path w="16" h="13">
                    <a:moveTo>
                      <a:pt x="16" y="0"/>
                    </a:moveTo>
                    <a:lnTo>
                      <a:pt x="9" y="1"/>
                    </a:lnTo>
                    <a:lnTo>
                      <a:pt x="4" y="5"/>
                    </a:lnTo>
                    <a:lnTo>
                      <a:pt x="1" y="9"/>
                    </a:lnTo>
                    <a:lnTo>
                      <a:pt x="0" y="13"/>
                    </a:lnTo>
                    <a:lnTo>
                      <a:pt x="1" y="13"/>
                    </a:lnTo>
                    <a:lnTo>
                      <a:pt x="3" y="8"/>
                    </a:lnTo>
                    <a:lnTo>
                      <a:pt x="8" y="2"/>
                    </a:lnTo>
                    <a:lnTo>
                      <a:pt x="16" y="1"/>
                    </a:lnTo>
                    <a:lnTo>
                      <a:pt x="16" y="0"/>
                    </a:lnTo>
                    <a:close/>
                  </a:path>
                </a:pathLst>
              </a:custGeom>
              <a:grpFill/>
              <a:ln w="9525">
                <a:noFill/>
                <a:round/>
                <a:headEnd/>
                <a:tailEnd/>
              </a:ln>
            </p:spPr>
            <p:txBody>
              <a:bodyPr/>
              <a:lstStyle/>
              <a:p>
                <a:endParaRPr lang="en-US"/>
              </a:p>
            </p:txBody>
          </p:sp>
          <p:sp>
            <p:nvSpPr>
              <p:cNvPr id="269697" name="Freeform 385"/>
              <p:cNvSpPr>
                <a:spLocks/>
              </p:cNvSpPr>
              <p:nvPr/>
            </p:nvSpPr>
            <p:spPr bwMode="auto">
              <a:xfrm>
                <a:off x="1880" y="2287"/>
                <a:ext cx="9" cy="12"/>
              </a:xfrm>
              <a:custGeom>
                <a:avLst/>
                <a:gdLst/>
                <a:ahLst/>
                <a:cxnLst>
                  <a:cxn ang="0">
                    <a:pos x="0" y="12"/>
                  </a:cxn>
                  <a:cxn ang="0">
                    <a:pos x="2" y="7"/>
                  </a:cxn>
                  <a:cxn ang="0">
                    <a:pos x="7" y="1"/>
                  </a:cxn>
                  <a:cxn ang="0">
                    <a:pos x="15" y="0"/>
                  </a:cxn>
                  <a:cxn ang="0">
                    <a:pos x="15" y="1"/>
                  </a:cxn>
                  <a:cxn ang="0">
                    <a:pos x="7" y="2"/>
                  </a:cxn>
                  <a:cxn ang="0">
                    <a:pos x="3" y="7"/>
                  </a:cxn>
                  <a:cxn ang="0">
                    <a:pos x="1" y="12"/>
                  </a:cxn>
                  <a:cxn ang="0">
                    <a:pos x="0" y="12"/>
                  </a:cxn>
                </a:cxnLst>
                <a:rect l="0" t="0" r="r" b="b"/>
                <a:pathLst>
                  <a:path w="15" h="12">
                    <a:moveTo>
                      <a:pt x="0" y="12"/>
                    </a:moveTo>
                    <a:lnTo>
                      <a:pt x="2" y="7"/>
                    </a:lnTo>
                    <a:lnTo>
                      <a:pt x="7" y="1"/>
                    </a:lnTo>
                    <a:lnTo>
                      <a:pt x="15" y="0"/>
                    </a:lnTo>
                    <a:lnTo>
                      <a:pt x="15" y="1"/>
                    </a:lnTo>
                    <a:lnTo>
                      <a:pt x="7" y="2"/>
                    </a:lnTo>
                    <a:lnTo>
                      <a:pt x="3" y="7"/>
                    </a:lnTo>
                    <a:lnTo>
                      <a:pt x="1" y="12"/>
                    </a:lnTo>
                    <a:lnTo>
                      <a:pt x="0" y="12"/>
                    </a:lnTo>
                    <a:close/>
                  </a:path>
                </a:pathLst>
              </a:custGeom>
              <a:grpFill/>
              <a:ln w="9525">
                <a:noFill/>
                <a:round/>
                <a:headEnd/>
                <a:tailEnd/>
              </a:ln>
            </p:spPr>
            <p:txBody>
              <a:bodyPr/>
              <a:lstStyle/>
              <a:p>
                <a:endParaRPr lang="en-US"/>
              </a:p>
            </p:txBody>
          </p:sp>
          <p:sp>
            <p:nvSpPr>
              <p:cNvPr id="269698" name="Freeform 386"/>
              <p:cNvSpPr>
                <a:spLocks/>
              </p:cNvSpPr>
              <p:nvPr/>
            </p:nvSpPr>
            <p:spPr bwMode="auto">
              <a:xfrm>
                <a:off x="1881" y="2289"/>
                <a:ext cx="8" cy="10"/>
              </a:xfrm>
              <a:custGeom>
                <a:avLst/>
                <a:gdLst/>
                <a:ahLst/>
                <a:cxnLst>
                  <a:cxn ang="0">
                    <a:pos x="14" y="0"/>
                  </a:cxn>
                  <a:cxn ang="0">
                    <a:pos x="6" y="1"/>
                  </a:cxn>
                  <a:cxn ang="0">
                    <a:pos x="2" y="6"/>
                  </a:cxn>
                  <a:cxn ang="0">
                    <a:pos x="0" y="11"/>
                  </a:cxn>
                  <a:cxn ang="0">
                    <a:pos x="1" y="11"/>
                  </a:cxn>
                  <a:cxn ang="0">
                    <a:pos x="3" y="6"/>
                  </a:cxn>
                  <a:cxn ang="0">
                    <a:pos x="7" y="3"/>
                  </a:cxn>
                  <a:cxn ang="0">
                    <a:pos x="14" y="1"/>
                  </a:cxn>
                  <a:cxn ang="0">
                    <a:pos x="14" y="0"/>
                  </a:cxn>
                </a:cxnLst>
                <a:rect l="0" t="0" r="r" b="b"/>
                <a:pathLst>
                  <a:path w="14" h="11">
                    <a:moveTo>
                      <a:pt x="14" y="0"/>
                    </a:moveTo>
                    <a:lnTo>
                      <a:pt x="6" y="1"/>
                    </a:lnTo>
                    <a:lnTo>
                      <a:pt x="2" y="6"/>
                    </a:lnTo>
                    <a:lnTo>
                      <a:pt x="0" y="11"/>
                    </a:lnTo>
                    <a:lnTo>
                      <a:pt x="1" y="11"/>
                    </a:lnTo>
                    <a:lnTo>
                      <a:pt x="3" y="6"/>
                    </a:lnTo>
                    <a:lnTo>
                      <a:pt x="7" y="3"/>
                    </a:lnTo>
                    <a:lnTo>
                      <a:pt x="14" y="1"/>
                    </a:lnTo>
                    <a:lnTo>
                      <a:pt x="14" y="0"/>
                    </a:lnTo>
                    <a:close/>
                  </a:path>
                </a:pathLst>
              </a:custGeom>
              <a:grpFill/>
              <a:ln w="9525">
                <a:noFill/>
                <a:round/>
                <a:headEnd/>
                <a:tailEnd/>
              </a:ln>
            </p:spPr>
            <p:txBody>
              <a:bodyPr/>
              <a:lstStyle/>
              <a:p>
                <a:endParaRPr lang="en-US"/>
              </a:p>
            </p:txBody>
          </p:sp>
          <p:sp>
            <p:nvSpPr>
              <p:cNvPr id="269699" name="Freeform 387"/>
              <p:cNvSpPr>
                <a:spLocks/>
              </p:cNvSpPr>
              <p:nvPr/>
            </p:nvSpPr>
            <p:spPr bwMode="auto">
              <a:xfrm>
                <a:off x="1881" y="2289"/>
                <a:ext cx="8" cy="10"/>
              </a:xfrm>
              <a:custGeom>
                <a:avLst/>
                <a:gdLst/>
                <a:ahLst/>
                <a:cxnLst>
                  <a:cxn ang="0">
                    <a:pos x="0" y="10"/>
                  </a:cxn>
                  <a:cxn ang="0">
                    <a:pos x="2" y="5"/>
                  </a:cxn>
                  <a:cxn ang="0">
                    <a:pos x="6" y="2"/>
                  </a:cxn>
                  <a:cxn ang="0">
                    <a:pos x="13" y="0"/>
                  </a:cxn>
                  <a:cxn ang="0">
                    <a:pos x="13" y="2"/>
                  </a:cxn>
                  <a:cxn ang="0">
                    <a:pos x="7" y="3"/>
                  </a:cxn>
                  <a:cxn ang="0">
                    <a:pos x="3" y="6"/>
                  </a:cxn>
                  <a:cxn ang="0">
                    <a:pos x="1" y="10"/>
                  </a:cxn>
                  <a:cxn ang="0">
                    <a:pos x="0" y="10"/>
                  </a:cxn>
                </a:cxnLst>
                <a:rect l="0" t="0" r="r" b="b"/>
                <a:pathLst>
                  <a:path w="13" h="10">
                    <a:moveTo>
                      <a:pt x="0" y="10"/>
                    </a:moveTo>
                    <a:lnTo>
                      <a:pt x="2" y="5"/>
                    </a:lnTo>
                    <a:lnTo>
                      <a:pt x="6" y="2"/>
                    </a:lnTo>
                    <a:lnTo>
                      <a:pt x="13" y="0"/>
                    </a:lnTo>
                    <a:lnTo>
                      <a:pt x="13" y="2"/>
                    </a:lnTo>
                    <a:lnTo>
                      <a:pt x="7" y="3"/>
                    </a:lnTo>
                    <a:lnTo>
                      <a:pt x="3" y="6"/>
                    </a:lnTo>
                    <a:lnTo>
                      <a:pt x="1" y="10"/>
                    </a:lnTo>
                    <a:lnTo>
                      <a:pt x="0" y="10"/>
                    </a:lnTo>
                    <a:close/>
                  </a:path>
                </a:pathLst>
              </a:custGeom>
              <a:grpFill/>
              <a:ln w="9525">
                <a:noFill/>
                <a:round/>
                <a:headEnd/>
                <a:tailEnd/>
              </a:ln>
            </p:spPr>
            <p:txBody>
              <a:bodyPr/>
              <a:lstStyle/>
              <a:p>
                <a:endParaRPr lang="en-US"/>
              </a:p>
            </p:txBody>
          </p:sp>
          <p:sp>
            <p:nvSpPr>
              <p:cNvPr id="269700" name="Freeform 388"/>
              <p:cNvSpPr>
                <a:spLocks/>
              </p:cNvSpPr>
              <p:nvPr/>
            </p:nvSpPr>
            <p:spPr bwMode="auto">
              <a:xfrm>
                <a:off x="1882" y="2291"/>
                <a:ext cx="7" cy="8"/>
              </a:xfrm>
              <a:custGeom>
                <a:avLst/>
                <a:gdLst/>
                <a:ahLst/>
                <a:cxnLst>
                  <a:cxn ang="0">
                    <a:pos x="12" y="0"/>
                  </a:cxn>
                  <a:cxn ang="0">
                    <a:pos x="6" y="1"/>
                  </a:cxn>
                  <a:cxn ang="0">
                    <a:pos x="2" y="4"/>
                  </a:cxn>
                  <a:cxn ang="0">
                    <a:pos x="0" y="8"/>
                  </a:cxn>
                  <a:cxn ang="0">
                    <a:pos x="2" y="8"/>
                  </a:cxn>
                  <a:cxn ang="0">
                    <a:pos x="3" y="4"/>
                  </a:cxn>
                  <a:cxn ang="0">
                    <a:pos x="6" y="2"/>
                  </a:cxn>
                  <a:cxn ang="0">
                    <a:pos x="12" y="1"/>
                  </a:cxn>
                  <a:cxn ang="0">
                    <a:pos x="12" y="0"/>
                  </a:cxn>
                </a:cxnLst>
                <a:rect l="0" t="0" r="r" b="b"/>
                <a:pathLst>
                  <a:path w="12" h="8">
                    <a:moveTo>
                      <a:pt x="12" y="0"/>
                    </a:moveTo>
                    <a:lnTo>
                      <a:pt x="6" y="1"/>
                    </a:lnTo>
                    <a:lnTo>
                      <a:pt x="2" y="4"/>
                    </a:lnTo>
                    <a:lnTo>
                      <a:pt x="0" y="8"/>
                    </a:lnTo>
                    <a:lnTo>
                      <a:pt x="2" y="8"/>
                    </a:lnTo>
                    <a:lnTo>
                      <a:pt x="3" y="4"/>
                    </a:lnTo>
                    <a:lnTo>
                      <a:pt x="6" y="2"/>
                    </a:lnTo>
                    <a:lnTo>
                      <a:pt x="12" y="1"/>
                    </a:lnTo>
                    <a:lnTo>
                      <a:pt x="12" y="0"/>
                    </a:lnTo>
                    <a:close/>
                  </a:path>
                </a:pathLst>
              </a:custGeom>
              <a:grpFill/>
              <a:ln w="9525">
                <a:noFill/>
                <a:round/>
                <a:headEnd/>
                <a:tailEnd/>
              </a:ln>
            </p:spPr>
            <p:txBody>
              <a:bodyPr/>
              <a:lstStyle/>
              <a:p>
                <a:endParaRPr lang="en-US"/>
              </a:p>
            </p:txBody>
          </p:sp>
          <p:sp>
            <p:nvSpPr>
              <p:cNvPr id="269701" name="Freeform 389"/>
              <p:cNvSpPr>
                <a:spLocks/>
              </p:cNvSpPr>
              <p:nvPr/>
            </p:nvSpPr>
            <p:spPr bwMode="auto">
              <a:xfrm>
                <a:off x="1884" y="2291"/>
                <a:ext cx="5" cy="8"/>
              </a:xfrm>
              <a:custGeom>
                <a:avLst/>
                <a:gdLst/>
                <a:ahLst/>
                <a:cxnLst>
                  <a:cxn ang="0">
                    <a:pos x="0" y="7"/>
                  </a:cxn>
                  <a:cxn ang="0">
                    <a:pos x="1" y="3"/>
                  </a:cxn>
                  <a:cxn ang="0">
                    <a:pos x="4" y="1"/>
                  </a:cxn>
                  <a:cxn ang="0">
                    <a:pos x="10" y="0"/>
                  </a:cxn>
                  <a:cxn ang="0">
                    <a:pos x="10" y="1"/>
                  </a:cxn>
                  <a:cxn ang="0">
                    <a:pos x="5" y="2"/>
                  </a:cxn>
                  <a:cxn ang="0">
                    <a:pos x="2" y="4"/>
                  </a:cxn>
                  <a:cxn ang="0">
                    <a:pos x="1" y="7"/>
                  </a:cxn>
                  <a:cxn ang="0">
                    <a:pos x="0" y="7"/>
                  </a:cxn>
                </a:cxnLst>
                <a:rect l="0" t="0" r="r" b="b"/>
                <a:pathLst>
                  <a:path w="10" h="7">
                    <a:moveTo>
                      <a:pt x="0" y="7"/>
                    </a:moveTo>
                    <a:lnTo>
                      <a:pt x="1" y="3"/>
                    </a:lnTo>
                    <a:lnTo>
                      <a:pt x="4" y="1"/>
                    </a:lnTo>
                    <a:lnTo>
                      <a:pt x="10" y="0"/>
                    </a:lnTo>
                    <a:lnTo>
                      <a:pt x="10" y="1"/>
                    </a:lnTo>
                    <a:lnTo>
                      <a:pt x="5" y="2"/>
                    </a:lnTo>
                    <a:lnTo>
                      <a:pt x="2" y="4"/>
                    </a:lnTo>
                    <a:lnTo>
                      <a:pt x="1" y="7"/>
                    </a:lnTo>
                    <a:lnTo>
                      <a:pt x="0" y="7"/>
                    </a:lnTo>
                    <a:close/>
                  </a:path>
                </a:pathLst>
              </a:custGeom>
              <a:grpFill/>
              <a:ln w="9525">
                <a:noFill/>
                <a:round/>
                <a:headEnd/>
                <a:tailEnd/>
              </a:ln>
            </p:spPr>
            <p:txBody>
              <a:bodyPr/>
              <a:lstStyle/>
              <a:p>
                <a:endParaRPr lang="en-US"/>
              </a:p>
            </p:txBody>
          </p:sp>
          <p:sp>
            <p:nvSpPr>
              <p:cNvPr id="269702" name="Freeform 390"/>
              <p:cNvSpPr>
                <a:spLocks/>
              </p:cNvSpPr>
              <p:nvPr/>
            </p:nvSpPr>
            <p:spPr bwMode="auto">
              <a:xfrm>
                <a:off x="1885" y="2293"/>
                <a:ext cx="4" cy="6"/>
              </a:xfrm>
              <a:custGeom>
                <a:avLst/>
                <a:gdLst/>
                <a:ahLst/>
                <a:cxnLst>
                  <a:cxn ang="0">
                    <a:pos x="9" y="0"/>
                  </a:cxn>
                  <a:cxn ang="0">
                    <a:pos x="4" y="1"/>
                  </a:cxn>
                  <a:cxn ang="0">
                    <a:pos x="1" y="3"/>
                  </a:cxn>
                  <a:cxn ang="0">
                    <a:pos x="0" y="6"/>
                  </a:cxn>
                  <a:cxn ang="0">
                    <a:pos x="2" y="6"/>
                  </a:cxn>
                  <a:cxn ang="0">
                    <a:pos x="4" y="3"/>
                  </a:cxn>
                  <a:cxn ang="0">
                    <a:pos x="9" y="1"/>
                  </a:cxn>
                  <a:cxn ang="0">
                    <a:pos x="9" y="0"/>
                  </a:cxn>
                </a:cxnLst>
                <a:rect l="0" t="0" r="r" b="b"/>
                <a:pathLst>
                  <a:path w="9" h="6">
                    <a:moveTo>
                      <a:pt x="9" y="0"/>
                    </a:moveTo>
                    <a:lnTo>
                      <a:pt x="4" y="1"/>
                    </a:lnTo>
                    <a:lnTo>
                      <a:pt x="1" y="3"/>
                    </a:lnTo>
                    <a:lnTo>
                      <a:pt x="0" y="6"/>
                    </a:lnTo>
                    <a:lnTo>
                      <a:pt x="2" y="6"/>
                    </a:lnTo>
                    <a:lnTo>
                      <a:pt x="4" y="3"/>
                    </a:lnTo>
                    <a:lnTo>
                      <a:pt x="9" y="1"/>
                    </a:lnTo>
                    <a:lnTo>
                      <a:pt x="9" y="0"/>
                    </a:lnTo>
                    <a:close/>
                  </a:path>
                </a:pathLst>
              </a:custGeom>
              <a:grpFill/>
              <a:ln w="9525">
                <a:noFill/>
                <a:round/>
                <a:headEnd/>
                <a:tailEnd/>
              </a:ln>
            </p:spPr>
            <p:txBody>
              <a:bodyPr/>
              <a:lstStyle/>
              <a:p>
                <a:endParaRPr lang="en-US"/>
              </a:p>
            </p:txBody>
          </p:sp>
          <p:sp>
            <p:nvSpPr>
              <p:cNvPr id="269703" name="Freeform 391"/>
              <p:cNvSpPr>
                <a:spLocks/>
              </p:cNvSpPr>
              <p:nvPr/>
            </p:nvSpPr>
            <p:spPr bwMode="auto">
              <a:xfrm>
                <a:off x="1886" y="2293"/>
                <a:ext cx="3" cy="6"/>
              </a:xfrm>
              <a:custGeom>
                <a:avLst/>
                <a:gdLst/>
                <a:ahLst/>
                <a:cxnLst>
                  <a:cxn ang="0">
                    <a:pos x="0" y="5"/>
                  </a:cxn>
                  <a:cxn ang="0">
                    <a:pos x="2" y="2"/>
                  </a:cxn>
                  <a:cxn ang="0">
                    <a:pos x="7" y="0"/>
                  </a:cxn>
                  <a:cxn ang="0">
                    <a:pos x="7" y="2"/>
                  </a:cxn>
                  <a:cxn ang="0">
                    <a:pos x="4" y="3"/>
                  </a:cxn>
                  <a:cxn ang="0">
                    <a:pos x="2" y="5"/>
                  </a:cxn>
                  <a:cxn ang="0">
                    <a:pos x="0" y="5"/>
                  </a:cxn>
                </a:cxnLst>
                <a:rect l="0" t="0" r="r" b="b"/>
                <a:pathLst>
                  <a:path w="7" h="5">
                    <a:moveTo>
                      <a:pt x="0" y="5"/>
                    </a:moveTo>
                    <a:lnTo>
                      <a:pt x="2" y="2"/>
                    </a:lnTo>
                    <a:lnTo>
                      <a:pt x="7" y="0"/>
                    </a:lnTo>
                    <a:lnTo>
                      <a:pt x="7" y="2"/>
                    </a:lnTo>
                    <a:lnTo>
                      <a:pt x="4" y="3"/>
                    </a:lnTo>
                    <a:lnTo>
                      <a:pt x="2" y="5"/>
                    </a:lnTo>
                    <a:lnTo>
                      <a:pt x="0" y="5"/>
                    </a:lnTo>
                    <a:close/>
                  </a:path>
                </a:pathLst>
              </a:custGeom>
              <a:grpFill/>
              <a:ln w="9525">
                <a:noFill/>
                <a:round/>
                <a:headEnd/>
                <a:tailEnd/>
              </a:ln>
            </p:spPr>
            <p:txBody>
              <a:bodyPr/>
              <a:lstStyle/>
              <a:p>
                <a:endParaRPr lang="en-US"/>
              </a:p>
            </p:txBody>
          </p:sp>
          <p:sp>
            <p:nvSpPr>
              <p:cNvPr id="269704" name="Freeform 392"/>
              <p:cNvSpPr>
                <a:spLocks/>
              </p:cNvSpPr>
              <p:nvPr/>
            </p:nvSpPr>
            <p:spPr bwMode="auto">
              <a:xfrm>
                <a:off x="1887" y="2295"/>
                <a:ext cx="2" cy="4"/>
              </a:xfrm>
              <a:custGeom>
                <a:avLst/>
                <a:gdLst/>
                <a:ahLst/>
                <a:cxnLst>
                  <a:cxn ang="0">
                    <a:pos x="5" y="0"/>
                  </a:cxn>
                  <a:cxn ang="0">
                    <a:pos x="2" y="1"/>
                  </a:cxn>
                  <a:cxn ang="0">
                    <a:pos x="0" y="3"/>
                  </a:cxn>
                  <a:cxn ang="0">
                    <a:pos x="2" y="3"/>
                  </a:cxn>
                  <a:cxn ang="0">
                    <a:pos x="3" y="2"/>
                  </a:cxn>
                  <a:cxn ang="0">
                    <a:pos x="5" y="1"/>
                  </a:cxn>
                  <a:cxn ang="0">
                    <a:pos x="5" y="0"/>
                  </a:cxn>
                </a:cxnLst>
                <a:rect l="0" t="0" r="r" b="b"/>
                <a:pathLst>
                  <a:path w="5" h="3">
                    <a:moveTo>
                      <a:pt x="5" y="0"/>
                    </a:moveTo>
                    <a:lnTo>
                      <a:pt x="2" y="1"/>
                    </a:lnTo>
                    <a:lnTo>
                      <a:pt x="0" y="3"/>
                    </a:lnTo>
                    <a:lnTo>
                      <a:pt x="2" y="3"/>
                    </a:lnTo>
                    <a:lnTo>
                      <a:pt x="3" y="2"/>
                    </a:lnTo>
                    <a:lnTo>
                      <a:pt x="5" y="1"/>
                    </a:lnTo>
                    <a:lnTo>
                      <a:pt x="5" y="0"/>
                    </a:lnTo>
                    <a:close/>
                  </a:path>
                </a:pathLst>
              </a:custGeom>
              <a:grpFill/>
              <a:ln w="9525">
                <a:noFill/>
                <a:round/>
                <a:headEnd/>
                <a:tailEnd/>
              </a:ln>
            </p:spPr>
            <p:txBody>
              <a:bodyPr/>
              <a:lstStyle/>
              <a:p>
                <a:endParaRPr lang="en-US"/>
              </a:p>
            </p:txBody>
          </p:sp>
          <p:sp>
            <p:nvSpPr>
              <p:cNvPr id="269705" name="Freeform 393"/>
              <p:cNvSpPr>
                <a:spLocks/>
              </p:cNvSpPr>
              <p:nvPr/>
            </p:nvSpPr>
            <p:spPr bwMode="auto">
              <a:xfrm>
                <a:off x="1887" y="2297"/>
                <a:ext cx="2" cy="2"/>
              </a:xfrm>
              <a:custGeom>
                <a:avLst/>
                <a:gdLst/>
                <a:ahLst/>
                <a:cxnLst>
                  <a:cxn ang="0">
                    <a:pos x="0" y="2"/>
                  </a:cxn>
                  <a:cxn ang="0">
                    <a:pos x="1" y="1"/>
                  </a:cxn>
                  <a:cxn ang="0">
                    <a:pos x="3" y="0"/>
                  </a:cxn>
                  <a:cxn ang="0">
                    <a:pos x="3" y="2"/>
                  </a:cxn>
                  <a:cxn ang="0">
                    <a:pos x="3" y="2"/>
                  </a:cxn>
                  <a:cxn ang="0">
                    <a:pos x="0" y="2"/>
                  </a:cxn>
                </a:cxnLst>
                <a:rect l="0" t="0" r="r" b="b"/>
                <a:pathLst>
                  <a:path w="3" h="2">
                    <a:moveTo>
                      <a:pt x="0" y="2"/>
                    </a:moveTo>
                    <a:lnTo>
                      <a:pt x="1" y="1"/>
                    </a:lnTo>
                    <a:lnTo>
                      <a:pt x="3" y="0"/>
                    </a:lnTo>
                    <a:lnTo>
                      <a:pt x="3" y="2"/>
                    </a:lnTo>
                    <a:lnTo>
                      <a:pt x="3" y="2"/>
                    </a:lnTo>
                    <a:lnTo>
                      <a:pt x="0" y="2"/>
                    </a:lnTo>
                    <a:close/>
                  </a:path>
                </a:pathLst>
              </a:custGeom>
              <a:grpFill/>
              <a:ln w="9525">
                <a:noFill/>
                <a:round/>
                <a:headEnd/>
                <a:tailEnd/>
              </a:ln>
            </p:spPr>
            <p:txBody>
              <a:bodyPr/>
              <a:lstStyle/>
              <a:p>
                <a:endParaRPr lang="en-US"/>
              </a:p>
            </p:txBody>
          </p:sp>
          <p:sp>
            <p:nvSpPr>
              <p:cNvPr id="269706" name="Freeform 394"/>
              <p:cNvSpPr>
                <a:spLocks/>
              </p:cNvSpPr>
              <p:nvPr/>
            </p:nvSpPr>
            <p:spPr bwMode="auto">
              <a:xfrm>
                <a:off x="1873" y="2319"/>
                <a:ext cx="16" cy="22"/>
              </a:xfrm>
              <a:custGeom>
                <a:avLst/>
                <a:gdLst/>
                <a:ahLst/>
                <a:cxnLst>
                  <a:cxn ang="0">
                    <a:pos x="0" y="20"/>
                  </a:cxn>
                  <a:cxn ang="0">
                    <a:pos x="0" y="0"/>
                  </a:cxn>
                  <a:cxn ang="0">
                    <a:pos x="27" y="0"/>
                  </a:cxn>
                  <a:cxn ang="0">
                    <a:pos x="27" y="1"/>
                  </a:cxn>
                  <a:cxn ang="0">
                    <a:pos x="17" y="2"/>
                  </a:cxn>
                  <a:cxn ang="0">
                    <a:pos x="8" y="6"/>
                  </a:cxn>
                  <a:cxn ang="0">
                    <a:pos x="3" y="13"/>
                  </a:cxn>
                  <a:cxn ang="0">
                    <a:pos x="1" y="20"/>
                  </a:cxn>
                  <a:cxn ang="0">
                    <a:pos x="0" y="20"/>
                  </a:cxn>
                </a:cxnLst>
                <a:rect l="0" t="0" r="r" b="b"/>
                <a:pathLst>
                  <a:path w="27" h="20">
                    <a:moveTo>
                      <a:pt x="0" y="20"/>
                    </a:moveTo>
                    <a:lnTo>
                      <a:pt x="0" y="0"/>
                    </a:lnTo>
                    <a:lnTo>
                      <a:pt x="27" y="0"/>
                    </a:lnTo>
                    <a:lnTo>
                      <a:pt x="27" y="1"/>
                    </a:lnTo>
                    <a:lnTo>
                      <a:pt x="17" y="2"/>
                    </a:lnTo>
                    <a:lnTo>
                      <a:pt x="8" y="6"/>
                    </a:lnTo>
                    <a:lnTo>
                      <a:pt x="3" y="13"/>
                    </a:lnTo>
                    <a:lnTo>
                      <a:pt x="1" y="20"/>
                    </a:lnTo>
                    <a:lnTo>
                      <a:pt x="0" y="20"/>
                    </a:lnTo>
                    <a:close/>
                  </a:path>
                </a:pathLst>
              </a:custGeom>
              <a:grpFill/>
              <a:ln w="9525">
                <a:noFill/>
                <a:round/>
                <a:headEnd/>
                <a:tailEnd/>
              </a:ln>
            </p:spPr>
            <p:txBody>
              <a:bodyPr/>
              <a:lstStyle/>
              <a:p>
                <a:endParaRPr lang="en-US"/>
              </a:p>
            </p:txBody>
          </p:sp>
          <p:sp>
            <p:nvSpPr>
              <p:cNvPr id="269707" name="Freeform 395"/>
              <p:cNvSpPr>
                <a:spLocks/>
              </p:cNvSpPr>
              <p:nvPr/>
            </p:nvSpPr>
            <p:spPr bwMode="auto">
              <a:xfrm>
                <a:off x="1874" y="2321"/>
                <a:ext cx="15" cy="20"/>
              </a:xfrm>
              <a:custGeom>
                <a:avLst/>
                <a:gdLst/>
                <a:ahLst/>
                <a:cxnLst>
                  <a:cxn ang="0">
                    <a:pos x="26" y="0"/>
                  </a:cxn>
                  <a:cxn ang="0">
                    <a:pos x="16" y="1"/>
                  </a:cxn>
                  <a:cxn ang="0">
                    <a:pos x="7" y="5"/>
                  </a:cxn>
                  <a:cxn ang="0">
                    <a:pos x="2" y="12"/>
                  </a:cxn>
                  <a:cxn ang="0">
                    <a:pos x="0" y="19"/>
                  </a:cxn>
                  <a:cxn ang="0">
                    <a:pos x="1" y="19"/>
                  </a:cxn>
                  <a:cxn ang="0">
                    <a:pos x="3" y="13"/>
                  </a:cxn>
                  <a:cxn ang="0">
                    <a:pos x="9" y="6"/>
                  </a:cxn>
                  <a:cxn ang="0">
                    <a:pos x="17" y="2"/>
                  </a:cxn>
                  <a:cxn ang="0">
                    <a:pos x="26" y="1"/>
                  </a:cxn>
                  <a:cxn ang="0">
                    <a:pos x="26" y="0"/>
                  </a:cxn>
                </a:cxnLst>
                <a:rect l="0" t="0" r="r" b="b"/>
                <a:pathLst>
                  <a:path w="26" h="19">
                    <a:moveTo>
                      <a:pt x="26" y="0"/>
                    </a:moveTo>
                    <a:lnTo>
                      <a:pt x="16" y="1"/>
                    </a:lnTo>
                    <a:lnTo>
                      <a:pt x="7" y="5"/>
                    </a:lnTo>
                    <a:lnTo>
                      <a:pt x="2" y="12"/>
                    </a:lnTo>
                    <a:lnTo>
                      <a:pt x="0" y="19"/>
                    </a:lnTo>
                    <a:lnTo>
                      <a:pt x="1" y="19"/>
                    </a:lnTo>
                    <a:lnTo>
                      <a:pt x="3" y="13"/>
                    </a:lnTo>
                    <a:lnTo>
                      <a:pt x="9" y="6"/>
                    </a:lnTo>
                    <a:lnTo>
                      <a:pt x="17" y="2"/>
                    </a:lnTo>
                    <a:lnTo>
                      <a:pt x="26" y="1"/>
                    </a:lnTo>
                    <a:lnTo>
                      <a:pt x="26" y="0"/>
                    </a:lnTo>
                    <a:close/>
                  </a:path>
                </a:pathLst>
              </a:custGeom>
              <a:grpFill/>
              <a:ln w="9525">
                <a:noFill/>
                <a:round/>
                <a:headEnd/>
                <a:tailEnd/>
              </a:ln>
            </p:spPr>
            <p:txBody>
              <a:bodyPr/>
              <a:lstStyle/>
              <a:p>
                <a:endParaRPr lang="en-US"/>
              </a:p>
            </p:txBody>
          </p:sp>
          <p:sp>
            <p:nvSpPr>
              <p:cNvPr id="269708" name="Freeform 396"/>
              <p:cNvSpPr>
                <a:spLocks/>
              </p:cNvSpPr>
              <p:nvPr/>
            </p:nvSpPr>
            <p:spPr bwMode="auto">
              <a:xfrm>
                <a:off x="1874" y="2321"/>
                <a:ext cx="15" cy="20"/>
              </a:xfrm>
              <a:custGeom>
                <a:avLst/>
                <a:gdLst/>
                <a:ahLst/>
                <a:cxnLst>
                  <a:cxn ang="0">
                    <a:pos x="0" y="18"/>
                  </a:cxn>
                  <a:cxn ang="0">
                    <a:pos x="2" y="12"/>
                  </a:cxn>
                  <a:cxn ang="0">
                    <a:pos x="8" y="5"/>
                  </a:cxn>
                  <a:cxn ang="0">
                    <a:pos x="16" y="1"/>
                  </a:cxn>
                  <a:cxn ang="0">
                    <a:pos x="25" y="0"/>
                  </a:cxn>
                  <a:cxn ang="0">
                    <a:pos x="25" y="1"/>
                  </a:cxn>
                  <a:cxn ang="0">
                    <a:pos x="16" y="2"/>
                  </a:cxn>
                  <a:cxn ang="0">
                    <a:pos x="9" y="5"/>
                  </a:cxn>
                  <a:cxn ang="0">
                    <a:pos x="3" y="12"/>
                  </a:cxn>
                  <a:cxn ang="0">
                    <a:pos x="1" y="18"/>
                  </a:cxn>
                  <a:cxn ang="0">
                    <a:pos x="0" y="18"/>
                  </a:cxn>
                </a:cxnLst>
                <a:rect l="0" t="0" r="r" b="b"/>
                <a:pathLst>
                  <a:path w="25" h="18">
                    <a:moveTo>
                      <a:pt x="0" y="18"/>
                    </a:moveTo>
                    <a:lnTo>
                      <a:pt x="2" y="12"/>
                    </a:lnTo>
                    <a:lnTo>
                      <a:pt x="8" y="5"/>
                    </a:lnTo>
                    <a:lnTo>
                      <a:pt x="16" y="1"/>
                    </a:lnTo>
                    <a:lnTo>
                      <a:pt x="25" y="0"/>
                    </a:lnTo>
                    <a:lnTo>
                      <a:pt x="25" y="1"/>
                    </a:lnTo>
                    <a:lnTo>
                      <a:pt x="16" y="2"/>
                    </a:lnTo>
                    <a:lnTo>
                      <a:pt x="9" y="5"/>
                    </a:lnTo>
                    <a:lnTo>
                      <a:pt x="3" y="12"/>
                    </a:lnTo>
                    <a:lnTo>
                      <a:pt x="1" y="18"/>
                    </a:lnTo>
                    <a:lnTo>
                      <a:pt x="0" y="18"/>
                    </a:lnTo>
                    <a:close/>
                  </a:path>
                </a:pathLst>
              </a:custGeom>
              <a:grpFill/>
              <a:ln w="9525">
                <a:noFill/>
                <a:round/>
                <a:headEnd/>
                <a:tailEnd/>
              </a:ln>
            </p:spPr>
            <p:txBody>
              <a:bodyPr/>
              <a:lstStyle/>
              <a:p>
                <a:endParaRPr lang="en-US"/>
              </a:p>
            </p:txBody>
          </p:sp>
          <p:sp>
            <p:nvSpPr>
              <p:cNvPr id="269709" name="Freeform 397"/>
              <p:cNvSpPr>
                <a:spLocks/>
              </p:cNvSpPr>
              <p:nvPr/>
            </p:nvSpPr>
            <p:spPr bwMode="auto">
              <a:xfrm>
                <a:off x="1876" y="2323"/>
                <a:ext cx="13" cy="18"/>
              </a:xfrm>
              <a:custGeom>
                <a:avLst/>
                <a:gdLst/>
                <a:ahLst/>
                <a:cxnLst>
                  <a:cxn ang="0">
                    <a:pos x="24" y="0"/>
                  </a:cxn>
                  <a:cxn ang="0">
                    <a:pos x="15" y="1"/>
                  </a:cxn>
                  <a:cxn ang="0">
                    <a:pos x="8" y="4"/>
                  </a:cxn>
                  <a:cxn ang="0">
                    <a:pos x="2" y="11"/>
                  </a:cxn>
                  <a:cxn ang="0">
                    <a:pos x="0" y="17"/>
                  </a:cxn>
                  <a:cxn ang="0">
                    <a:pos x="1" y="17"/>
                  </a:cxn>
                  <a:cxn ang="0">
                    <a:pos x="3" y="11"/>
                  </a:cxn>
                  <a:cxn ang="0">
                    <a:pos x="8" y="5"/>
                  </a:cxn>
                  <a:cxn ang="0">
                    <a:pos x="15" y="2"/>
                  </a:cxn>
                  <a:cxn ang="0">
                    <a:pos x="24" y="0"/>
                  </a:cxn>
                  <a:cxn ang="0">
                    <a:pos x="24" y="0"/>
                  </a:cxn>
                </a:cxnLst>
                <a:rect l="0" t="0" r="r" b="b"/>
                <a:pathLst>
                  <a:path w="24" h="17">
                    <a:moveTo>
                      <a:pt x="24" y="0"/>
                    </a:moveTo>
                    <a:lnTo>
                      <a:pt x="15" y="1"/>
                    </a:lnTo>
                    <a:lnTo>
                      <a:pt x="8" y="4"/>
                    </a:lnTo>
                    <a:lnTo>
                      <a:pt x="2" y="11"/>
                    </a:lnTo>
                    <a:lnTo>
                      <a:pt x="0" y="17"/>
                    </a:lnTo>
                    <a:lnTo>
                      <a:pt x="1" y="17"/>
                    </a:lnTo>
                    <a:lnTo>
                      <a:pt x="3" y="11"/>
                    </a:lnTo>
                    <a:lnTo>
                      <a:pt x="8" y="5"/>
                    </a:lnTo>
                    <a:lnTo>
                      <a:pt x="15" y="2"/>
                    </a:lnTo>
                    <a:lnTo>
                      <a:pt x="24" y="0"/>
                    </a:lnTo>
                    <a:lnTo>
                      <a:pt x="24" y="0"/>
                    </a:lnTo>
                    <a:close/>
                  </a:path>
                </a:pathLst>
              </a:custGeom>
              <a:grpFill/>
              <a:ln w="9525">
                <a:noFill/>
                <a:round/>
                <a:headEnd/>
                <a:tailEnd/>
              </a:ln>
            </p:spPr>
            <p:txBody>
              <a:bodyPr/>
              <a:lstStyle/>
              <a:p>
                <a:endParaRPr lang="en-US"/>
              </a:p>
            </p:txBody>
          </p:sp>
          <p:sp>
            <p:nvSpPr>
              <p:cNvPr id="269710" name="Freeform 398"/>
              <p:cNvSpPr>
                <a:spLocks/>
              </p:cNvSpPr>
              <p:nvPr/>
            </p:nvSpPr>
            <p:spPr bwMode="auto">
              <a:xfrm>
                <a:off x="1877" y="2323"/>
                <a:ext cx="12" cy="18"/>
              </a:xfrm>
              <a:custGeom>
                <a:avLst/>
                <a:gdLst/>
                <a:ahLst/>
                <a:cxnLst>
                  <a:cxn ang="0">
                    <a:pos x="0" y="17"/>
                  </a:cxn>
                  <a:cxn ang="0">
                    <a:pos x="2" y="11"/>
                  </a:cxn>
                  <a:cxn ang="0">
                    <a:pos x="7" y="5"/>
                  </a:cxn>
                  <a:cxn ang="0">
                    <a:pos x="14" y="2"/>
                  </a:cxn>
                  <a:cxn ang="0">
                    <a:pos x="23" y="0"/>
                  </a:cxn>
                  <a:cxn ang="0">
                    <a:pos x="23" y="1"/>
                  </a:cxn>
                  <a:cxn ang="0">
                    <a:pos x="15" y="2"/>
                  </a:cxn>
                  <a:cxn ang="0">
                    <a:pos x="8" y="6"/>
                  </a:cxn>
                  <a:cxn ang="0">
                    <a:pos x="3" y="11"/>
                  </a:cxn>
                  <a:cxn ang="0">
                    <a:pos x="1" y="17"/>
                  </a:cxn>
                  <a:cxn ang="0">
                    <a:pos x="0" y="17"/>
                  </a:cxn>
                </a:cxnLst>
                <a:rect l="0" t="0" r="r" b="b"/>
                <a:pathLst>
                  <a:path w="23" h="17">
                    <a:moveTo>
                      <a:pt x="0" y="17"/>
                    </a:moveTo>
                    <a:lnTo>
                      <a:pt x="2" y="11"/>
                    </a:lnTo>
                    <a:lnTo>
                      <a:pt x="7" y="5"/>
                    </a:lnTo>
                    <a:lnTo>
                      <a:pt x="14" y="2"/>
                    </a:lnTo>
                    <a:lnTo>
                      <a:pt x="23" y="0"/>
                    </a:lnTo>
                    <a:lnTo>
                      <a:pt x="23" y="1"/>
                    </a:lnTo>
                    <a:lnTo>
                      <a:pt x="15" y="2"/>
                    </a:lnTo>
                    <a:lnTo>
                      <a:pt x="8" y="6"/>
                    </a:lnTo>
                    <a:lnTo>
                      <a:pt x="3" y="11"/>
                    </a:lnTo>
                    <a:lnTo>
                      <a:pt x="1" y="17"/>
                    </a:lnTo>
                    <a:lnTo>
                      <a:pt x="0" y="17"/>
                    </a:lnTo>
                    <a:close/>
                  </a:path>
                </a:pathLst>
              </a:custGeom>
              <a:grpFill/>
              <a:ln w="9525">
                <a:noFill/>
                <a:round/>
                <a:headEnd/>
                <a:tailEnd/>
              </a:ln>
            </p:spPr>
            <p:txBody>
              <a:bodyPr/>
              <a:lstStyle/>
              <a:p>
                <a:endParaRPr lang="en-US"/>
              </a:p>
            </p:txBody>
          </p:sp>
          <p:sp>
            <p:nvSpPr>
              <p:cNvPr id="269711" name="Freeform 399"/>
              <p:cNvSpPr>
                <a:spLocks/>
              </p:cNvSpPr>
              <p:nvPr/>
            </p:nvSpPr>
            <p:spPr bwMode="auto">
              <a:xfrm>
                <a:off x="1877" y="2325"/>
                <a:ext cx="12" cy="16"/>
              </a:xfrm>
              <a:custGeom>
                <a:avLst/>
                <a:gdLst/>
                <a:ahLst/>
                <a:cxnLst>
                  <a:cxn ang="0">
                    <a:pos x="22" y="0"/>
                  </a:cxn>
                  <a:cxn ang="0">
                    <a:pos x="14" y="1"/>
                  </a:cxn>
                  <a:cxn ang="0">
                    <a:pos x="7" y="5"/>
                  </a:cxn>
                  <a:cxn ang="0">
                    <a:pos x="2" y="10"/>
                  </a:cxn>
                  <a:cxn ang="0">
                    <a:pos x="0" y="16"/>
                  </a:cxn>
                  <a:cxn ang="0">
                    <a:pos x="1" y="16"/>
                  </a:cxn>
                  <a:cxn ang="0">
                    <a:pos x="3" y="11"/>
                  </a:cxn>
                  <a:cxn ang="0">
                    <a:pos x="8" y="5"/>
                  </a:cxn>
                  <a:cxn ang="0">
                    <a:pos x="14" y="2"/>
                  </a:cxn>
                  <a:cxn ang="0">
                    <a:pos x="22" y="1"/>
                  </a:cxn>
                  <a:cxn ang="0">
                    <a:pos x="22" y="0"/>
                  </a:cxn>
                </a:cxnLst>
                <a:rect l="0" t="0" r="r" b="b"/>
                <a:pathLst>
                  <a:path w="22" h="16">
                    <a:moveTo>
                      <a:pt x="22" y="0"/>
                    </a:moveTo>
                    <a:lnTo>
                      <a:pt x="14" y="1"/>
                    </a:lnTo>
                    <a:lnTo>
                      <a:pt x="7" y="5"/>
                    </a:lnTo>
                    <a:lnTo>
                      <a:pt x="2" y="10"/>
                    </a:lnTo>
                    <a:lnTo>
                      <a:pt x="0" y="16"/>
                    </a:lnTo>
                    <a:lnTo>
                      <a:pt x="1" y="16"/>
                    </a:lnTo>
                    <a:lnTo>
                      <a:pt x="3" y="11"/>
                    </a:lnTo>
                    <a:lnTo>
                      <a:pt x="8" y="5"/>
                    </a:lnTo>
                    <a:lnTo>
                      <a:pt x="14" y="2"/>
                    </a:lnTo>
                    <a:lnTo>
                      <a:pt x="22" y="1"/>
                    </a:lnTo>
                    <a:lnTo>
                      <a:pt x="22" y="0"/>
                    </a:lnTo>
                    <a:close/>
                  </a:path>
                </a:pathLst>
              </a:custGeom>
              <a:grpFill/>
              <a:ln w="9525">
                <a:noFill/>
                <a:round/>
                <a:headEnd/>
                <a:tailEnd/>
              </a:ln>
            </p:spPr>
            <p:txBody>
              <a:bodyPr/>
              <a:lstStyle/>
              <a:p>
                <a:endParaRPr lang="en-US"/>
              </a:p>
            </p:txBody>
          </p:sp>
          <p:sp>
            <p:nvSpPr>
              <p:cNvPr id="269712" name="Freeform 400"/>
              <p:cNvSpPr>
                <a:spLocks/>
              </p:cNvSpPr>
              <p:nvPr/>
            </p:nvSpPr>
            <p:spPr bwMode="auto">
              <a:xfrm>
                <a:off x="1878" y="2325"/>
                <a:ext cx="11" cy="16"/>
              </a:xfrm>
              <a:custGeom>
                <a:avLst/>
                <a:gdLst/>
                <a:ahLst/>
                <a:cxnLst>
                  <a:cxn ang="0">
                    <a:pos x="0" y="15"/>
                  </a:cxn>
                  <a:cxn ang="0">
                    <a:pos x="2" y="10"/>
                  </a:cxn>
                  <a:cxn ang="0">
                    <a:pos x="7" y="4"/>
                  </a:cxn>
                  <a:cxn ang="0">
                    <a:pos x="13" y="1"/>
                  </a:cxn>
                  <a:cxn ang="0">
                    <a:pos x="21" y="0"/>
                  </a:cxn>
                  <a:cxn ang="0">
                    <a:pos x="21" y="1"/>
                  </a:cxn>
                  <a:cxn ang="0">
                    <a:pos x="13" y="2"/>
                  </a:cxn>
                  <a:cxn ang="0">
                    <a:pos x="8" y="6"/>
                  </a:cxn>
                  <a:cxn ang="0">
                    <a:pos x="4" y="10"/>
                  </a:cxn>
                  <a:cxn ang="0">
                    <a:pos x="1" y="15"/>
                  </a:cxn>
                  <a:cxn ang="0">
                    <a:pos x="0" y="15"/>
                  </a:cxn>
                </a:cxnLst>
                <a:rect l="0" t="0" r="r" b="b"/>
                <a:pathLst>
                  <a:path w="21" h="15">
                    <a:moveTo>
                      <a:pt x="0" y="15"/>
                    </a:moveTo>
                    <a:lnTo>
                      <a:pt x="2" y="10"/>
                    </a:lnTo>
                    <a:lnTo>
                      <a:pt x="7" y="4"/>
                    </a:lnTo>
                    <a:lnTo>
                      <a:pt x="13" y="1"/>
                    </a:lnTo>
                    <a:lnTo>
                      <a:pt x="21" y="0"/>
                    </a:lnTo>
                    <a:lnTo>
                      <a:pt x="21" y="1"/>
                    </a:lnTo>
                    <a:lnTo>
                      <a:pt x="13" y="2"/>
                    </a:lnTo>
                    <a:lnTo>
                      <a:pt x="8" y="6"/>
                    </a:lnTo>
                    <a:lnTo>
                      <a:pt x="4" y="10"/>
                    </a:lnTo>
                    <a:lnTo>
                      <a:pt x="1" y="15"/>
                    </a:lnTo>
                    <a:lnTo>
                      <a:pt x="0" y="15"/>
                    </a:lnTo>
                    <a:close/>
                  </a:path>
                </a:pathLst>
              </a:custGeom>
              <a:grpFill/>
              <a:ln w="9525">
                <a:noFill/>
                <a:round/>
                <a:headEnd/>
                <a:tailEnd/>
              </a:ln>
            </p:spPr>
            <p:txBody>
              <a:bodyPr/>
              <a:lstStyle/>
              <a:p>
                <a:endParaRPr lang="en-US"/>
              </a:p>
            </p:txBody>
          </p:sp>
          <p:sp>
            <p:nvSpPr>
              <p:cNvPr id="269713" name="Freeform 401"/>
              <p:cNvSpPr>
                <a:spLocks/>
              </p:cNvSpPr>
              <p:nvPr/>
            </p:nvSpPr>
            <p:spPr bwMode="auto">
              <a:xfrm>
                <a:off x="1878" y="2327"/>
                <a:ext cx="11" cy="14"/>
              </a:xfrm>
              <a:custGeom>
                <a:avLst/>
                <a:gdLst/>
                <a:ahLst/>
                <a:cxnLst>
                  <a:cxn ang="0">
                    <a:pos x="20" y="0"/>
                  </a:cxn>
                  <a:cxn ang="0">
                    <a:pos x="12" y="1"/>
                  </a:cxn>
                  <a:cxn ang="0">
                    <a:pos x="7" y="5"/>
                  </a:cxn>
                  <a:cxn ang="0">
                    <a:pos x="3" y="9"/>
                  </a:cxn>
                  <a:cxn ang="0">
                    <a:pos x="0" y="14"/>
                  </a:cxn>
                  <a:cxn ang="0">
                    <a:pos x="1" y="14"/>
                  </a:cxn>
                  <a:cxn ang="0">
                    <a:pos x="4" y="9"/>
                  </a:cxn>
                  <a:cxn ang="0">
                    <a:pos x="7" y="5"/>
                  </a:cxn>
                  <a:cxn ang="0">
                    <a:pos x="13" y="1"/>
                  </a:cxn>
                  <a:cxn ang="0">
                    <a:pos x="20" y="0"/>
                  </a:cxn>
                  <a:cxn ang="0">
                    <a:pos x="20" y="0"/>
                  </a:cxn>
                </a:cxnLst>
                <a:rect l="0" t="0" r="r" b="b"/>
                <a:pathLst>
                  <a:path w="20" h="14">
                    <a:moveTo>
                      <a:pt x="20" y="0"/>
                    </a:moveTo>
                    <a:lnTo>
                      <a:pt x="12" y="1"/>
                    </a:lnTo>
                    <a:lnTo>
                      <a:pt x="7" y="5"/>
                    </a:lnTo>
                    <a:lnTo>
                      <a:pt x="3" y="9"/>
                    </a:lnTo>
                    <a:lnTo>
                      <a:pt x="0" y="14"/>
                    </a:lnTo>
                    <a:lnTo>
                      <a:pt x="1" y="14"/>
                    </a:lnTo>
                    <a:lnTo>
                      <a:pt x="4" y="9"/>
                    </a:lnTo>
                    <a:lnTo>
                      <a:pt x="7" y="5"/>
                    </a:lnTo>
                    <a:lnTo>
                      <a:pt x="13" y="1"/>
                    </a:lnTo>
                    <a:lnTo>
                      <a:pt x="20" y="0"/>
                    </a:lnTo>
                    <a:lnTo>
                      <a:pt x="20" y="0"/>
                    </a:lnTo>
                    <a:close/>
                  </a:path>
                </a:pathLst>
              </a:custGeom>
              <a:grpFill/>
              <a:ln w="9525">
                <a:noFill/>
                <a:round/>
                <a:headEnd/>
                <a:tailEnd/>
              </a:ln>
            </p:spPr>
            <p:txBody>
              <a:bodyPr/>
              <a:lstStyle/>
              <a:p>
                <a:endParaRPr lang="en-US"/>
              </a:p>
            </p:txBody>
          </p:sp>
          <p:sp>
            <p:nvSpPr>
              <p:cNvPr id="269714" name="Freeform 402"/>
              <p:cNvSpPr>
                <a:spLocks/>
              </p:cNvSpPr>
              <p:nvPr/>
            </p:nvSpPr>
            <p:spPr bwMode="auto">
              <a:xfrm>
                <a:off x="1879" y="2327"/>
                <a:ext cx="10" cy="14"/>
              </a:xfrm>
              <a:custGeom>
                <a:avLst/>
                <a:gdLst/>
                <a:ahLst/>
                <a:cxnLst>
                  <a:cxn ang="0">
                    <a:pos x="0" y="14"/>
                  </a:cxn>
                  <a:cxn ang="0">
                    <a:pos x="3" y="9"/>
                  </a:cxn>
                  <a:cxn ang="0">
                    <a:pos x="6" y="5"/>
                  </a:cxn>
                  <a:cxn ang="0">
                    <a:pos x="12" y="1"/>
                  </a:cxn>
                  <a:cxn ang="0">
                    <a:pos x="19" y="0"/>
                  </a:cxn>
                  <a:cxn ang="0">
                    <a:pos x="19" y="1"/>
                  </a:cxn>
                  <a:cxn ang="0">
                    <a:pos x="12" y="2"/>
                  </a:cxn>
                  <a:cxn ang="0">
                    <a:pos x="7" y="6"/>
                  </a:cxn>
                  <a:cxn ang="0">
                    <a:pos x="4" y="10"/>
                  </a:cxn>
                  <a:cxn ang="0">
                    <a:pos x="2" y="14"/>
                  </a:cxn>
                  <a:cxn ang="0">
                    <a:pos x="0" y="14"/>
                  </a:cxn>
                </a:cxnLst>
                <a:rect l="0" t="0" r="r" b="b"/>
                <a:pathLst>
                  <a:path w="19" h="14">
                    <a:moveTo>
                      <a:pt x="0" y="14"/>
                    </a:moveTo>
                    <a:lnTo>
                      <a:pt x="3" y="9"/>
                    </a:lnTo>
                    <a:lnTo>
                      <a:pt x="6" y="5"/>
                    </a:lnTo>
                    <a:lnTo>
                      <a:pt x="12" y="1"/>
                    </a:lnTo>
                    <a:lnTo>
                      <a:pt x="19" y="0"/>
                    </a:lnTo>
                    <a:lnTo>
                      <a:pt x="19" y="1"/>
                    </a:lnTo>
                    <a:lnTo>
                      <a:pt x="12" y="2"/>
                    </a:lnTo>
                    <a:lnTo>
                      <a:pt x="7" y="6"/>
                    </a:lnTo>
                    <a:lnTo>
                      <a:pt x="4" y="10"/>
                    </a:lnTo>
                    <a:lnTo>
                      <a:pt x="2" y="14"/>
                    </a:lnTo>
                    <a:lnTo>
                      <a:pt x="0" y="14"/>
                    </a:lnTo>
                    <a:close/>
                  </a:path>
                </a:pathLst>
              </a:custGeom>
              <a:grpFill/>
              <a:ln w="9525">
                <a:noFill/>
                <a:round/>
                <a:headEnd/>
                <a:tailEnd/>
              </a:ln>
            </p:spPr>
            <p:txBody>
              <a:bodyPr/>
              <a:lstStyle/>
              <a:p>
                <a:endParaRPr lang="en-US"/>
              </a:p>
            </p:txBody>
          </p:sp>
          <p:sp>
            <p:nvSpPr>
              <p:cNvPr id="269715" name="Freeform 403"/>
              <p:cNvSpPr>
                <a:spLocks/>
              </p:cNvSpPr>
              <p:nvPr/>
            </p:nvSpPr>
            <p:spPr bwMode="auto">
              <a:xfrm>
                <a:off x="1879" y="2327"/>
                <a:ext cx="10" cy="14"/>
              </a:xfrm>
              <a:custGeom>
                <a:avLst/>
                <a:gdLst/>
                <a:ahLst/>
                <a:cxnLst>
                  <a:cxn ang="0">
                    <a:pos x="17" y="0"/>
                  </a:cxn>
                  <a:cxn ang="0">
                    <a:pos x="10" y="1"/>
                  </a:cxn>
                  <a:cxn ang="0">
                    <a:pos x="5" y="5"/>
                  </a:cxn>
                  <a:cxn ang="0">
                    <a:pos x="2" y="9"/>
                  </a:cxn>
                  <a:cxn ang="0">
                    <a:pos x="0" y="13"/>
                  </a:cxn>
                  <a:cxn ang="0">
                    <a:pos x="1" y="13"/>
                  </a:cxn>
                  <a:cxn ang="0">
                    <a:pos x="3" y="9"/>
                  </a:cxn>
                  <a:cxn ang="0">
                    <a:pos x="6" y="5"/>
                  </a:cxn>
                  <a:cxn ang="0">
                    <a:pos x="11" y="2"/>
                  </a:cxn>
                  <a:cxn ang="0">
                    <a:pos x="17" y="1"/>
                  </a:cxn>
                  <a:cxn ang="0">
                    <a:pos x="17" y="0"/>
                  </a:cxn>
                </a:cxnLst>
                <a:rect l="0" t="0" r="r" b="b"/>
                <a:pathLst>
                  <a:path w="17" h="13">
                    <a:moveTo>
                      <a:pt x="17" y="0"/>
                    </a:moveTo>
                    <a:lnTo>
                      <a:pt x="10" y="1"/>
                    </a:lnTo>
                    <a:lnTo>
                      <a:pt x="5" y="5"/>
                    </a:lnTo>
                    <a:lnTo>
                      <a:pt x="2" y="9"/>
                    </a:lnTo>
                    <a:lnTo>
                      <a:pt x="0" y="13"/>
                    </a:lnTo>
                    <a:lnTo>
                      <a:pt x="1" y="13"/>
                    </a:lnTo>
                    <a:lnTo>
                      <a:pt x="3" y="9"/>
                    </a:lnTo>
                    <a:lnTo>
                      <a:pt x="6" y="5"/>
                    </a:lnTo>
                    <a:lnTo>
                      <a:pt x="11" y="2"/>
                    </a:lnTo>
                    <a:lnTo>
                      <a:pt x="17" y="1"/>
                    </a:lnTo>
                    <a:lnTo>
                      <a:pt x="17" y="0"/>
                    </a:lnTo>
                    <a:close/>
                  </a:path>
                </a:pathLst>
              </a:custGeom>
              <a:grpFill/>
              <a:ln w="9525">
                <a:noFill/>
                <a:round/>
                <a:headEnd/>
                <a:tailEnd/>
              </a:ln>
            </p:spPr>
            <p:txBody>
              <a:bodyPr/>
              <a:lstStyle/>
              <a:p>
                <a:endParaRPr lang="en-US"/>
              </a:p>
            </p:txBody>
          </p:sp>
          <p:sp>
            <p:nvSpPr>
              <p:cNvPr id="269716" name="Freeform 404"/>
              <p:cNvSpPr>
                <a:spLocks/>
              </p:cNvSpPr>
              <p:nvPr/>
            </p:nvSpPr>
            <p:spPr bwMode="auto">
              <a:xfrm>
                <a:off x="1880" y="2329"/>
                <a:ext cx="9" cy="12"/>
              </a:xfrm>
              <a:custGeom>
                <a:avLst/>
                <a:gdLst/>
                <a:ahLst/>
                <a:cxnLst>
                  <a:cxn ang="0">
                    <a:pos x="0" y="12"/>
                  </a:cxn>
                  <a:cxn ang="0">
                    <a:pos x="2" y="8"/>
                  </a:cxn>
                  <a:cxn ang="0">
                    <a:pos x="5" y="4"/>
                  </a:cxn>
                  <a:cxn ang="0">
                    <a:pos x="10" y="1"/>
                  </a:cxn>
                  <a:cxn ang="0">
                    <a:pos x="16" y="0"/>
                  </a:cxn>
                  <a:cxn ang="0">
                    <a:pos x="16" y="1"/>
                  </a:cxn>
                  <a:cxn ang="0">
                    <a:pos x="8" y="3"/>
                  </a:cxn>
                  <a:cxn ang="0">
                    <a:pos x="3" y="7"/>
                  </a:cxn>
                  <a:cxn ang="0">
                    <a:pos x="2" y="12"/>
                  </a:cxn>
                  <a:cxn ang="0">
                    <a:pos x="0" y="12"/>
                  </a:cxn>
                </a:cxnLst>
                <a:rect l="0" t="0" r="r" b="b"/>
                <a:pathLst>
                  <a:path w="16" h="12">
                    <a:moveTo>
                      <a:pt x="0" y="12"/>
                    </a:moveTo>
                    <a:lnTo>
                      <a:pt x="2" y="8"/>
                    </a:lnTo>
                    <a:lnTo>
                      <a:pt x="5" y="4"/>
                    </a:lnTo>
                    <a:lnTo>
                      <a:pt x="10" y="1"/>
                    </a:lnTo>
                    <a:lnTo>
                      <a:pt x="16" y="0"/>
                    </a:lnTo>
                    <a:lnTo>
                      <a:pt x="16" y="1"/>
                    </a:lnTo>
                    <a:lnTo>
                      <a:pt x="8" y="3"/>
                    </a:lnTo>
                    <a:lnTo>
                      <a:pt x="3" y="7"/>
                    </a:lnTo>
                    <a:lnTo>
                      <a:pt x="2" y="12"/>
                    </a:lnTo>
                    <a:lnTo>
                      <a:pt x="0" y="12"/>
                    </a:lnTo>
                    <a:close/>
                  </a:path>
                </a:pathLst>
              </a:custGeom>
              <a:grpFill/>
              <a:ln w="9525">
                <a:noFill/>
                <a:round/>
                <a:headEnd/>
                <a:tailEnd/>
              </a:ln>
            </p:spPr>
            <p:txBody>
              <a:bodyPr/>
              <a:lstStyle/>
              <a:p>
                <a:endParaRPr lang="en-US"/>
              </a:p>
            </p:txBody>
          </p:sp>
          <p:sp>
            <p:nvSpPr>
              <p:cNvPr id="269717" name="Freeform 405"/>
              <p:cNvSpPr>
                <a:spLocks/>
              </p:cNvSpPr>
              <p:nvPr/>
            </p:nvSpPr>
            <p:spPr bwMode="auto">
              <a:xfrm>
                <a:off x="1881" y="2329"/>
                <a:ext cx="8" cy="12"/>
              </a:xfrm>
              <a:custGeom>
                <a:avLst/>
                <a:gdLst/>
                <a:ahLst/>
                <a:cxnLst>
                  <a:cxn ang="0">
                    <a:pos x="14" y="0"/>
                  </a:cxn>
                  <a:cxn ang="0">
                    <a:pos x="6" y="2"/>
                  </a:cxn>
                  <a:cxn ang="0">
                    <a:pos x="1" y="6"/>
                  </a:cxn>
                  <a:cxn ang="0">
                    <a:pos x="0" y="11"/>
                  </a:cxn>
                  <a:cxn ang="0">
                    <a:pos x="1" y="11"/>
                  </a:cxn>
                  <a:cxn ang="0">
                    <a:pos x="2" y="7"/>
                  </a:cxn>
                  <a:cxn ang="0">
                    <a:pos x="7" y="3"/>
                  </a:cxn>
                  <a:cxn ang="0">
                    <a:pos x="14" y="2"/>
                  </a:cxn>
                  <a:cxn ang="0">
                    <a:pos x="14" y="0"/>
                  </a:cxn>
                </a:cxnLst>
                <a:rect l="0" t="0" r="r" b="b"/>
                <a:pathLst>
                  <a:path w="14" h="11">
                    <a:moveTo>
                      <a:pt x="14" y="0"/>
                    </a:moveTo>
                    <a:lnTo>
                      <a:pt x="6" y="2"/>
                    </a:lnTo>
                    <a:lnTo>
                      <a:pt x="1" y="6"/>
                    </a:lnTo>
                    <a:lnTo>
                      <a:pt x="0" y="11"/>
                    </a:lnTo>
                    <a:lnTo>
                      <a:pt x="1" y="11"/>
                    </a:lnTo>
                    <a:lnTo>
                      <a:pt x="2" y="7"/>
                    </a:lnTo>
                    <a:lnTo>
                      <a:pt x="7" y="3"/>
                    </a:lnTo>
                    <a:lnTo>
                      <a:pt x="14" y="2"/>
                    </a:lnTo>
                    <a:lnTo>
                      <a:pt x="14" y="0"/>
                    </a:lnTo>
                    <a:close/>
                  </a:path>
                </a:pathLst>
              </a:custGeom>
              <a:grpFill/>
              <a:ln w="9525">
                <a:noFill/>
                <a:round/>
                <a:headEnd/>
                <a:tailEnd/>
              </a:ln>
            </p:spPr>
            <p:txBody>
              <a:bodyPr/>
              <a:lstStyle/>
              <a:p>
                <a:endParaRPr lang="en-US"/>
              </a:p>
            </p:txBody>
          </p:sp>
          <p:sp>
            <p:nvSpPr>
              <p:cNvPr id="269718" name="Freeform 406"/>
              <p:cNvSpPr>
                <a:spLocks/>
              </p:cNvSpPr>
              <p:nvPr/>
            </p:nvSpPr>
            <p:spPr bwMode="auto">
              <a:xfrm>
                <a:off x="1881" y="2331"/>
                <a:ext cx="8" cy="10"/>
              </a:xfrm>
              <a:custGeom>
                <a:avLst/>
                <a:gdLst/>
                <a:ahLst/>
                <a:cxnLst>
                  <a:cxn ang="0">
                    <a:pos x="0" y="9"/>
                  </a:cxn>
                  <a:cxn ang="0">
                    <a:pos x="1" y="5"/>
                  </a:cxn>
                  <a:cxn ang="0">
                    <a:pos x="6" y="1"/>
                  </a:cxn>
                  <a:cxn ang="0">
                    <a:pos x="13" y="0"/>
                  </a:cxn>
                  <a:cxn ang="0">
                    <a:pos x="13" y="1"/>
                  </a:cxn>
                  <a:cxn ang="0">
                    <a:pos x="7" y="2"/>
                  </a:cxn>
                  <a:cxn ang="0">
                    <a:pos x="3" y="5"/>
                  </a:cxn>
                  <a:cxn ang="0">
                    <a:pos x="1" y="9"/>
                  </a:cxn>
                  <a:cxn ang="0">
                    <a:pos x="0" y="9"/>
                  </a:cxn>
                </a:cxnLst>
                <a:rect l="0" t="0" r="r" b="b"/>
                <a:pathLst>
                  <a:path w="13" h="9">
                    <a:moveTo>
                      <a:pt x="0" y="9"/>
                    </a:moveTo>
                    <a:lnTo>
                      <a:pt x="1" y="5"/>
                    </a:lnTo>
                    <a:lnTo>
                      <a:pt x="6" y="1"/>
                    </a:lnTo>
                    <a:lnTo>
                      <a:pt x="13" y="0"/>
                    </a:lnTo>
                    <a:lnTo>
                      <a:pt x="13" y="1"/>
                    </a:lnTo>
                    <a:lnTo>
                      <a:pt x="7" y="2"/>
                    </a:lnTo>
                    <a:lnTo>
                      <a:pt x="3" y="5"/>
                    </a:lnTo>
                    <a:lnTo>
                      <a:pt x="1" y="9"/>
                    </a:lnTo>
                    <a:lnTo>
                      <a:pt x="0" y="9"/>
                    </a:lnTo>
                    <a:close/>
                  </a:path>
                </a:pathLst>
              </a:custGeom>
              <a:grpFill/>
              <a:ln w="9525">
                <a:noFill/>
                <a:round/>
                <a:headEnd/>
                <a:tailEnd/>
              </a:ln>
            </p:spPr>
            <p:txBody>
              <a:bodyPr/>
              <a:lstStyle/>
              <a:p>
                <a:endParaRPr lang="en-US"/>
              </a:p>
            </p:txBody>
          </p:sp>
          <p:sp>
            <p:nvSpPr>
              <p:cNvPr id="269719" name="Freeform 407"/>
              <p:cNvSpPr>
                <a:spLocks/>
              </p:cNvSpPr>
              <p:nvPr/>
            </p:nvSpPr>
            <p:spPr bwMode="auto">
              <a:xfrm>
                <a:off x="1882" y="2331"/>
                <a:ext cx="7" cy="10"/>
              </a:xfrm>
              <a:custGeom>
                <a:avLst/>
                <a:gdLst/>
                <a:ahLst/>
                <a:cxnLst>
                  <a:cxn ang="0">
                    <a:pos x="12" y="0"/>
                  </a:cxn>
                  <a:cxn ang="0">
                    <a:pos x="6" y="1"/>
                  </a:cxn>
                  <a:cxn ang="0">
                    <a:pos x="2" y="4"/>
                  </a:cxn>
                  <a:cxn ang="0">
                    <a:pos x="0" y="8"/>
                  </a:cxn>
                  <a:cxn ang="0">
                    <a:pos x="2" y="8"/>
                  </a:cxn>
                  <a:cxn ang="0">
                    <a:pos x="3" y="5"/>
                  </a:cxn>
                  <a:cxn ang="0">
                    <a:pos x="6" y="2"/>
                  </a:cxn>
                  <a:cxn ang="0">
                    <a:pos x="12" y="1"/>
                  </a:cxn>
                  <a:cxn ang="0">
                    <a:pos x="12" y="0"/>
                  </a:cxn>
                </a:cxnLst>
                <a:rect l="0" t="0" r="r" b="b"/>
                <a:pathLst>
                  <a:path w="12" h="8">
                    <a:moveTo>
                      <a:pt x="12" y="0"/>
                    </a:moveTo>
                    <a:lnTo>
                      <a:pt x="6" y="1"/>
                    </a:lnTo>
                    <a:lnTo>
                      <a:pt x="2" y="4"/>
                    </a:lnTo>
                    <a:lnTo>
                      <a:pt x="0" y="8"/>
                    </a:lnTo>
                    <a:lnTo>
                      <a:pt x="2" y="8"/>
                    </a:lnTo>
                    <a:lnTo>
                      <a:pt x="3" y="5"/>
                    </a:lnTo>
                    <a:lnTo>
                      <a:pt x="6" y="2"/>
                    </a:lnTo>
                    <a:lnTo>
                      <a:pt x="12" y="1"/>
                    </a:lnTo>
                    <a:lnTo>
                      <a:pt x="12" y="0"/>
                    </a:lnTo>
                    <a:close/>
                  </a:path>
                </a:pathLst>
              </a:custGeom>
              <a:grpFill/>
              <a:ln w="9525">
                <a:noFill/>
                <a:round/>
                <a:headEnd/>
                <a:tailEnd/>
              </a:ln>
            </p:spPr>
            <p:txBody>
              <a:bodyPr/>
              <a:lstStyle/>
              <a:p>
                <a:endParaRPr lang="en-US"/>
              </a:p>
            </p:txBody>
          </p:sp>
          <p:sp>
            <p:nvSpPr>
              <p:cNvPr id="269720" name="Freeform 408"/>
              <p:cNvSpPr>
                <a:spLocks/>
              </p:cNvSpPr>
              <p:nvPr/>
            </p:nvSpPr>
            <p:spPr bwMode="auto">
              <a:xfrm>
                <a:off x="1884" y="2333"/>
                <a:ext cx="5" cy="8"/>
              </a:xfrm>
              <a:custGeom>
                <a:avLst/>
                <a:gdLst/>
                <a:ahLst/>
                <a:cxnLst>
                  <a:cxn ang="0">
                    <a:pos x="0" y="7"/>
                  </a:cxn>
                  <a:cxn ang="0">
                    <a:pos x="1" y="4"/>
                  </a:cxn>
                  <a:cxn ang="0">
                    <a:pos x="4" y="1"/>
                  </a:cxn>
                  <a:cxn ang="0">
                    <a:pos x="10" y="0"/>
                  </a:cxn>
                  <a:cxn ang="0">
                    <a:pos x="10" y="1"/>
                  </a:cxn>
                  <a:cxn ang="0">
                    <a:pos x="5" y="2"/>
                  </a:cxn>
                  <a:cxn ang="0">
                    <a:pos x="2" y="4"/>
                  </a:cxn>
                  <a:cxn ang="0">
                    <a:pos x="1" y="7"/>
                  </a:cxn>
                  <a:cxn ang="0">
                    <a:pos x="0" y="7"/>
                  </a:cxn>
                </a:cxnLst>
                <a:rect l="0" t="0" r="r" b="b"/>
                <a:pathLst>
                  <a:path w="10" h="7">
                    <a:moveTo>
                      <a:pt x="0" y="7"/>
                    </a:moveTo>
                    <a:lnTo>
                      <a:pt x="1" y="4"/>
                    </a:lnTo>
                    <a:lnTo>
                      <a:pt x="4" y="1"/>
                    </a:lnTo>
                    <a:lnTo>
                      <a:pt x="10" y="0"/>
                    </a:lnTo>
                    <a:lnTo>
                      <a:pt x="10" y="1"/>
                    </a:lnTo>
                    <a:lnTo>
                      <a:pt x="5" y="2"/>
                    </a:lnTo>
                    <a:lnTo>
                      <a:pt x="2" y="4"/>
                    </a:lnTo>
                    <a:lnTo>
                      <a:pt x="1" y="7"/>
                    </a:lnTo>
                    <a:lnTo>
                      <a:pt x="0" y="7"/>
                    </a:lnTo>
                    <a:close/>
                  </a:path>
                </a:pathLst>
              </a:custGeom>
              <a:grpFill/>
              <a:ln w="9525">
                <a:noFill/>
                <a:round/>
                <a:headEnd/>
                <a:tailEnd/>
              </a:ln>
            </p:spPr>
            <p:txBody>
              <a:bodyPr/>
              <a:lstStyle/>
              <a:p>
                <a:endParaRPr lang="en-US"/>
              </a:p>
            </p:txBody>
          </p:sp>
          <p:sp>
            <p:nvSpPr>
              <p:cNvPr id="269721" name="Freeform 409"/>
              <p:cNvSpPr>
                <a:spLocks/>
              </p:cNvSpPr>
              <p:nvPr/>
            </p:nvSpPr>
            <p:spPr bwMode="auto">
              <a:xfrm>
                <a:off x="1885" y="2333"/>
                <a:ext cx="4" cy="8"/>
              </a:xfrm>
              <a:custGeom>
                <a:avLst/>
                <a:gdLst/>
                <a:ahLst/>
                <a:cxnLst>
                  <a:cxn ang="0">
                    <a:pos x="9" y="0"/>
                  </a:cxn>
                  <a:cxn ang="0">
                    <a:pos x="4" y="1"/>
                  </a:cxn>
                  <a:cxn ang="0">
                    <a:pos x="1" y="3"/>
                  </a:cxn>
                  <a:cxn ang="0">
                    <a:pos x="0" y="6"/>
                  </a:cxn>
                  <a:cxn ang="0">
                    <a:pos x="2" y="6"/>
                  </a:cxn>
                  <a:cxn ang="0">
                    <a:pos x="3" y="4"/>
                  </a:cxn>
                  <a:cxn ang="0">
                    <a:pos x="6" y="2"/>
                  </a:cxn>
                  <a:cxn ang="0">
                    <a:pos x="9" y="1"/>
                  </a:cxn>
                  <a:cxn ang="0">
                    <a:pos x="9" y="0"/>
                  </a:cxn>
                </a:cxnLst>
                <a:rect l="0" t="0" r="r" b="b"/>
                <a:pathLst>
                  <a:path w="9" h="6">
                    <a:moveTo>
                      <a:pt x="9" y="0"/>
                    </a:moveTo>
                    <a:lnTo>
                      <a:pt x="4" y="1"/>
                    </a:lnTo>
                    <a:lnTo>
                      <a:pt x="1" y="3"/>
                    </a:lnTo>
                    <a:lnTo>
                      <a:pt x="0" y="6"/>
                    </a:lnTo>
                    <a:lnTo>
                      <a:pt x="2" y="6"/>
                    </a:lnTo>
                    <a:lnTo>
                      <a:pt x="3" y="4"/>
                    </a:lnTo>
                    <a:lnTo>
                      <a:pt x="6" y="2"/>
                    </a:lnTo>
                    <a:lnTo>
                      <a:pt x="9" y="1"/>
                    </a:lnTo>
                    <a:lnTo>
                      <a:pt x="9" y="0"/>
                    </a:lnTo>
                    <a:close/>
                  </a:path>
                </a:pathLst>
              </a:custGeom>
              <a:grpFill/>
              <a:ln w="9525">
                <a:noFill/>
                <a:round/>
                <a:headEnd/>
                <a:tailEnd/>
              </a:ln>
            </p:spPr>
            <p:txBody>
              <a:bodyPr/>
              <a:lstStyle/>
              <a:p>
                <a:endParaRPr lang="en-US"/>
              </a:p>
            </p:txBody>
          </p:sp>
          <p:sp>
            <p:nvSpPr>
              <p:cNvPr id="269722" name="Freeform 410"/>
              <p:cNvSpPr>
                <a:spLocks/>
              </p:cNvSpPr>
              <p:nvPr/>
            </p:nvSpPr>
            <p:spPr bwMode="auto">
              <a:xfrm>
                <a:off x="1886" y="2335"/>
                <a:ext cx="3" cy="6"/>
              </a:xfrm>
              <a:custGeom>
                <a:avLst/>
                <a:gdLst/>
                <a:ahLst/>
                <a:cxnLst>
                  <a:cxn ang="0">
                    <a:pos x="0" y="5"/>
                  </a:cxn>
                  <a:cxn ang="0">
                    <a:pos x="1" y="3"/>
                  </a:cxn>
                  <a:cxn ang="0">
                    <a:pos x="4" y="1"/>
                  </a:cxn>
                  <a:cxn ang="0">
                    <a:pos x="7" y="0"/>
                  </a:cxn>
                  <a:cxn ang="0">
                    <a:pos x="7" y="2"/>
                  </a:cxn>
                  <a:cxn ang="0">
                    <a:pos x="4" y="3"/>
                  </a:cxn>
                  <a:cxn ang="0">
                    <a:pos x="1" y="5"/>
                  </a:cxn>
                  <a:cxn ang="0">
                    <a:pos x="0" y="5"/>
                  </a:cxn>
                </a:cxnLst>
                <a:rect l="0" t="0" r="r" b="b"/>
                <a:pathLst>
                  <a:path w="7" h="5">
                    <a:moveTo>
                      <a:pt x="0" y="5"/>
                    </a:moveTo>
                    <a:lnTo>
                      <a:pt x="1" y="3"/>
                    </a:lnTo>
                    <a:lnTo>
                      <a:pt x="4" y="1"/>
                    </a:lnTo>
                    <a:lnTo>
                      <a:pt x="7" y="0"/>
                    </a:lnTo>
                    <a:lnTo>
                      <a:pt x="7" y="2"/>
                    </a:lnTo>
                    <a:lnTo>
                      <a:pt x="4" y="3"/>
                    </a:lnTo>
                    <a:lnTo>
                      <a:pt x="1" y="5"/>
                    </a:lnTo>
                    <a:lnTo>
                      <a:pt x="0" y="5"/>
                    </a:lnTo>
                    <a:close/>
                  </a:path>
                </a:pathLst>
              </a:custGeom>
              <a:grpFill/>
              <a:ln w="9525">
                <a:noFill/>
                <a:round/>
                <a:headEnd/>
                <a:tailEnd/>
              </a:ln>
            </p:spPr>
            <p:txBody>
              <a:bodyPr/>
              <a:lstStyle/>
              <a:p>
                <a:endParaRPr lang="en-US"/>
              </a:p>
            </p:txBody>
          </p:sp>
          <p:sp>
            <p:nvSpPr>
              <p:cNvPr id="269723" name="Freeform 411"/>
              <p:cNvSpPr>
                <a:spLocks/>
              </p:cNvSpPr>
              <p:nvPr/>
            </p:nvSpPr>
            <p:spPr bwMode="auto">
              <a:xfrm>
                <a:off x="1886" y="2337"/>
                <a:ext cx="3" cy="4"/>
              </a:xfrm>
              <a:custGeom>
                <a:avLst/>
                <a:gdLst/>
                <a:ahLst/>
                <a:cxnLst>
                  <a:cxn ang="0">
                    <a:pos x="6" y="0"/>
                  </a:cxn>
                  <a:cxn ang="0">
                    <a:pos x="3" y="1"/>
                  </a:cxn>
                  <a:cxn ang="0">
                    <a:pos x="0" y="3"/>
                  </a:cxn>
                  <a:cxn ang="0">
                    <a:pos x="3" y="3"/>
                  </a:cxn>
                  <a:cxn ang="0">
                    <a:pos x="4" y="2"/>
                  </a:cxn>
                  <a:cxn ang="0">
                    <a:pos x="6" y="1"/>
                  </a:cxn>
                  <a:cxn ang="0">
                    <a:pos x="6" y="0"/>
                  </a:cxn>
                </a:cxnLst>
                <a:rect l="0" t="0" r="r" b="b"/>
                <a:pathLst>
                  <a:path w="6" h="3">
                    <a:moveTo>
                      <a:pt x="6" y="0"/>
                    </a:moveTo>
                    <a:lnTo>
                      <a:pt x="3" y="1"/>
                    </a:lnTo>
                    <a:lnTo>
                      <a:pt x="0" y="3"/>
                    </a:lnTo>
                    <a:lnTo>
                      <a:pt x="3" y="3"/>
                    </a:lnTo>
                    <a:lnTo>
                      <a:pt x="4" y="2"/>
                    </a:lnTo>
                    <a:lnTo>
                      <a:pt x="6" y="1"/>
                    </a:lnTo>
                    <a:lnTo>
                      <a:pt x="6" y="0"/>
                    </a:lnTo>
                    <a:close/>
                  </a:path>
                </a:pathLst>
              </a:custGeom>
              <a:grpFill/>
              <a:ln w="9525">
                <a:noFill/>
                <a:round/>
                <a:headEnd/>
                <a:tailEnd/>
              </a:ln>
            </p:spPr>
            <p:txBody>
              <a:bodyPr/>
              <a:lstStyle/>
              <a:p>
                <a:endParaRPr lang="en-US"/>
              </a:p>
            </p:txBody>
          </p:sp>
          <p:sp>
            <p:nvSpPr>
              <p:cNvPr id="269724" name="Freeform 412"/>
              <p:cNvSpPr>
                <a:spLocks/>
              </p:cNvSpPr>
              <p:nvPr/>
            </p:nvSpPr>
            <p:spPr bwMode="auto">
              <a:xfrm>
                <a:off x="1887" y="2339"/>
                <a:ext cx="2" cy="2"/>
              </a:xfrm>
              <a:custGeom>
                <a:avLst/>
                <a:gdLst/>
                <a:ahLst/>
                <a:cxnLst>
                  <a:cxn ang="0">
                    <a:pos x="0" y="2"/>
                  </a:cxn>
                  <a:cxn ang="0">
                    <a:pos x="1" y="1"/>
                  </a:cxn>
                  <a:cxn ang="0">
                    <a:pos x="3" y="0"/>
                  </a:cxn>
                  <a:cxn ang="0">
                    <a:pos x="3" y="2"/>
                  </a:cxn>
                  <a:cxn ang="0">
                    <a:pos x="2" y="2"/>
                  </a:cxn>
                  <a:cxn ang="0">
                    <a:pos x="0" y="2"/>
                  </a:cxn>
                </a:cxnLst>
                <a:rect l="0" t="0" r="r" b="b"/>
                <a:pathLst>
                  <a:path w="3" h="2">
                    <a:moveTo>
                      <a:pt x="0" y="2"/>
                    </a:moveTo>
                    <a:lnTo>
                      <a:pt x="1" y="1"/>
                    </a:lnTo>
                    <a:lnTo>
                      <a:pt x="3" y="0"/>
                    </a:lnTo>
                    <a:lnTo>
                      <a:pt x="3" y="2"/>
                    </a:lnTo>
                    <a:lnTo>
                      <a:pt x="2" y="2"/>
                    </a:lnTo>
                    <a:lnTo>
                      <a:pt x="0" y="2"/>
                    </a:lnTo>
                    <a:close/>
                  </a:path>
                </a:pathLst>
              </a:custGeom>
              <a:grpFill/>
              <a:ln w="9525">
                <a:noFill/>
                <a:round/>
                <a:headEnd/>
                <a:tailEnd/>
              </a:ln>
            </p:spPr>
            <p:txBody>
              <a:bodyPr/>
              <a:lstStyle/>
              <a:p>
                <a:endParaRPr lang="en-US"/>
              </a:p>
            </p:txBody>
          </p:sp>
          <p:sp>
            <p:nvSpPr>
              <p:cNvPr id="269725" name="Freeform 413"/>
              <p:cNvSpPr>
                <a:spLocks/>
              </p:cNvSpPr>
              <p:nvPr/>
            </p:nvSpPr>
            <p:spPr bwMode="auto">
              <a:xfrm>
                <a:off x="1888" y="2341"/>
                <a:ext cx="1" cy="2"/>
              </a:xfrm>
              <a:custGeom>
                <a:avLst/>
                <a:gdLst/>
                <a:ahLst/>
                <a:cxnLst>
                  <a:cxn ang="0">
                    <a:pos x="1" y="0"/>
                  </a:cxn>
                  <a:cxn ang="0">
                    <a:pos x="0" y="0"/>
                  </a:cxn>
                  <a:cxn ang="0">
                    <a:pos x="1" y="0"/>
                  </a:cxn>
                  <a:cxn ang="0">
                    <a:pos x="1" y="0"/>
                  </a:cxn>
                  <a:cxn ang="0">
                    <a:pos x="1" y="0"/>
                  </a:cxn>
                </a:cxnLst>
                <a:rect l="0" t="0" r="r" b="b"/>
                <a:pathLst>
                  <a:path w="1">
                    <a:moveTo>
                      <a:pt x="1" y="0"/>
                    </a:moveTo>
                    <a:lnTo>
                      <a:pt x="0" y="0"/>
                    </a:lnTo>
                    <a:lnTo>
                      <a:pt x="1" y="0"/>
                    </a:lnTo>
                    <a:lnTo>
                      <a:pt x="1" y="0"/>
                    </a:lnTo>
                    <a:lnTo>
                      <a:pt x="1" y="0"/>
                    </a:lnTo>
                    <a:close/>
                  </a:path>
                </a:pathLst>
              </a:custGeom>
              <a:grpFill/>
              <a:ln w="9525">
                <a:noFill/>
                <a:round/>
                <a:headEnd/>
                <a:tailEnd/>
              </a:ln>
            </p:spPr>
            <p:txBody>
              <a:bodyPr/>
              <a:lstStyle/>
              <a:p>
                <a:endParaRPr lang="en-US"/>
              </a:p>
            </p:txBody>
          </p:sp>
          <p:sp>
            <p:nvSpPr>
              <p:cNvPr id="269726" name="Freeform 414"/>
              <p:cNvSpPr>
                <a:spLocks/>
              </p:cNvSpPr>
              <p:nvPr/>
            </p:nvSpPr>
            <p:spPr bwMode="auto">
              <a:xfrm>
                <a:off x="1877" y="2325"/>
                <a:ext cx="9" cy="12"/>
              </a:xfrm>
              <a:custGeom>
                <a:avLst/>
                <a:gdLst/>
                <a:ahLst/>
                <a:cxnLst>
                  <a:cxn ang="0">
                    <a:pos x="0" y="13"/>
                  </a:cxn>
                  <a:cxn ang="0">
                    <a:pos x="0" y="0"/>
                  </a:cxn>
                  <a:cxn ang="0">
                    <a:pos x="16" y="0"/>
                  </a:cxn>
                  <a:cxn ang="0">
                    <a:pos x="16" y="1"/>
                  </a:cxn>
                  <a:cxn ang="0">
                    <a:pos x="9" y="2"/>
                  </a:cxn>
                  <a:cxn ang="0">
                    <a:pos x="3" y="7"/>
                  </a:cxn>
                  <a:cxn ang="0">
                    <a:pos x="1" y="13"/>
                  </a:cxn>
                  <a:cxn ang="0">
                    <a:pos x="0" y="13"/>
                  </a:cxn>
                </a:cxnLst>
                <a:rect l="0" t="0" r="r" b="b"/>
                <a:pathLst>
                  <a:path w="16" h="13">
                    <a:moveTo>
                      <a:pt x="0" y="13"/>
                    </a:moveTo>
                    <a:lnTo>
                      <a:pt x="0" y="0"/>
                    </a:lnTo>
                    <a:lnTo>
                      <a:pt x="16" y="0"/>
                    </a:lnTo>
                    <a:lnTo>
                      <a:pt x="16" y="1"/>
                    </a:lnTo>
                    <a:lnTo>
                      <a:pt x="9" y="2"/>
                    </a:lnTo>
                    <a:lnTo>
                      <a:pt x="3" y="7"/>
                    </a:lnTo>
                    <a:lnTo>
                      <a:pt x="1" y="13"/>
                    </a:lnTo>
                    <a:lnTo>
                      <a:pt x="0" y="13"/>
                    </a:lnTo>
                    <a:close/>
                  </a:path>
                </a:pathLst>
              </a:custGeom>
              <a:grpFill/>
              <a:ln w="9525">
                <a:noFill/>
                <a:round/>
                <a:headEnd/>
                <a:tailEnd/>
              </a:ln>
            </p:spPr>
            <p:txBody>
              <a:bodyPr/>
              <a:lstStyle/>
              <a:p>
                <a:endParaRPr lang="en-US"/>
              </a:p>
            </p:txBody>
          </p:sp>
          <p:sp>
            <p:nvSpPr>
              <p:cNvPr id="269727" name="Freeform 415"/>
              <p:cNvSpPr>
                <a:spLocks/>
              </p:cNvSpPr>
              <p:nvPr/>
            </p:nvSpPr>
            <p:spPr bwMode="auto">
              <a:xfrm>
                <a:off x="1878" y="2325"/>
                <a:ext cx="8" cy="12"/>
              </a:xfrm>
              <a:custGeom>
                <a:avLst/>
                <a:gdLst/>
                <a:ahLst/>
                <a:cxnLst>
                  <a:cxn ang="0">
                    <a:pos x="15" y="0"/>
                  </a:cxn>
                  <a:cxn ang="0">
                    <a:pos x="8" y="1"/>
                  </a:cxn>
                  <a:cxn ang="0">
                    <a:pos x="2" y="6"/>
                  </a:cxn>
                  <a:cxn ang="0">
                    <a:pos x="0" y="12"/>
                  </a:cxn>
                  <a:cxn ang="0">
                    <a:pos x="1" y="12"/>
                  </a:cxn>
                  <a:cxn ang="0">
                    <a:pos x="4" y="7"/>
                  </a:cxn>
                  <a:cxn ang="0">
                    <a:pos x="9" y="2"/>
                  </a:cxn>
                  <a:cxn ang="0">
                    <a:pos x="15" y="1"/>
                  </a:cxn>
                  <a:cxn ang="0">
                    <a:pos x="15" y="0"/>
                  </a:cxn>
                </a:cxnLst>
                <a:rect l="0" t="0" r="r" b="b"/>
                <a:pathLst>
                  <a:path w="15" h="12">
                    <a:moveTo>
                      <a:pt x="15" y="0"/>
                    </a:moveTo>
                    <a:lnTo>
                      <a:pt x="8" y="1"/>
                    </a:lnTo>
                    <a:lnTo>
                      <a:pt x="2" y="6"/>
                    </a:lnTo>
                    <a:lnTo>
                      <a:pt x="0" y="12"/>
                    </a:lnTo>
                    <a:lnTo>
                      <a:pt x="1" y="12"/>
                    </a:lnTo>
                    <a:lnTo>
                      <a:pt x="4" y="7"/>
                    </a:lnTo>
                    <a:lnTo>
                      <a:pt x="9" y="2"/>
                    </a:lnTo>
                    <a:lnTo>
                      <a:pt x="15" y="1"/>
                    </a:lnTo>
                    <a:lnTo>
                      <a:pt x="15" y="0"/>
                    </a:lnTo>
                    <a:close/>
                  </a:path>
                </a:pathLst>
              </a:custGeom>
              <a:grpFill/>
              <a:ln w="9525">
                <a:noFill/>
                <a:round/>
                <a:headEnd/>
                <a:tailEnd/>
              </a:ln>
            </p:spPr>
            <p:txBody>
              <a:bodyPr/>
              <a:lstStyle/>
              <a:p>
                <a:endParaRPr lang="en-US"/>
              </a:p>
            </p:txBody>
          </p:sp>
          <p:sp>
            <p:nvSpPr>
              <p:cNvPr id="269728" name="Freeform 416"/>
              <p:cNvSpPr>
                <a:spLocks/>
              </p:cNvSpPr>
              <p:nvPr/>
            </p:nvSpPr>
            <p:spPr bwMode="auto">
              <a:xfrm>
                <a:off x="1878" y="2327"/>
                <a:ext cx="8" cy="10"/>
              </a:xfrm>
              <a:custGeom>
                <a:avLst/>
                <a:gdLst/>
                <a:ahLst/>
                <a:cxnLst>
                  <a:cxn ang="0">
                    <a:pos x="0" y="11"/>
                  </a:cxn>
                  <a:cxn ang="0">
                    <a:pos x="3" y="6"/>
                  </a:cxn>
                  <a:cxn ang="0">
                    <a:pos x="8" y="1"/>
                  </a:cxn>
                  <a:cxn ang="0">
                    <a:pos x="14" y="0"/>
                  </a:cxn>
                  <a:cxn ang="0">
                    <a:pos x="14" y="0"/>
                  </a:cxn>
                  <a:cxn ang="0">
                    <a:pos x="8" y="2"/>
                  </a:cxn>
                  <a:cxn ang="0">
                    <a:pos x="4" y="6"/>
                  </a:cxn>
                  <a:cxn ang="0">
                    <a:pos x="1" y="11"/>
                  </a:cxn>
                  <a:cxn ang="0">
                    <a:pos x="0" y="11"/>
                  </a:cxn>
                </a:cxnLst>
                <a:rect l="0" t="0" r="r" b="b"/>
                <a:pathLst>
                  <a:path w="14" h="11">
                    <a:moveTo>
                      <a:pt x="0" y="11"/>
                    </a:moveTo>
                    <a:lnTo>
                      <a:pt x="3" y="6"/>
                    </a:lnTo>
                    <a:lnTo>
                      <a:pt x="8" y="1"/>
                    </a:lnTo>
                    <a:lnTo>
                      <a:pt x="14" y="0"/>
                    </a:lnTo>
                    <a:lnTo>
                      <a:pt x="14" y="0"/>
                    </a:lnTo>
                    <a:lnTo>
                      <a:pt x="8" y="2"/>
                    </a:lnTo>
                    <a:lnTo>
                      <a:pt x="4" y="6"/>
                    </a:lnTo>
                    <a:lnTo>
                      <a:pt x="1" y="11"/>
                    </a:lnTo>
                    <a:lnTo>
                      <a:pt x="0" y="11"/>
                    </a:lnTo>
                    <a:close/>
                  </a:path>
                </a:pathLst>
              </a:custGeom>
              <a:grpFill/>
              <a:ln w="9525">
                <a:noFill/>
                <a:round/>
                <a:headEnd/>
                <a:tailEnd/>
              </a:ln>
            </p:spPr>
            <p:txBody>
              <a:bodyPr/>
              <a:lstStyle/>
              <a:p>
                <a:endParaRPr lang="en-US"/>
              </a:p>
            </p:txBody>
          </p:sp>
          <p:sp>
            <p:nvSpPr>
              <p:cNvPr id="269729" name="Freeform 417"/>
              <p:cNvSpPr>
                <a:spLocks/>
              </p:cNvSpPr>
              <p:nvPr/>
            </p:nvSpPr>
            <p:spPr bwMode="auto">
              <a:xfrm>
                <a:off x="1879" y="2327"/>
                <a:ext cx="7" cy="10"/>
              </a:xfrm>
              <a:custGeom>
                <a:avLst/>
                <a:gdLst/>
                <a:ahLst/>
                <a:cxnLst>
                  <a:cxn ang="0">
                    <a:pos x="13" y="0"/>
                  </a:cxn>
                  <a:cxn ang="0">
                    <a:pos x="7" y="2"/>
                  </a:cxn>
                  <a:cxn ang="0">
                    <a:pos x="3" y="6"/>
                  </a:cxn>
                  <a:cxn ang="0">
                    <a:pos x="0" y="11"/>
                  </a:cxn>
                  <a:cxn ang="0">
                    <a:pos x="2" y="11"/>
                  </a:cxn>
                  <a:cxn ang="0">
                    <a:pos x="4" y="6"/>
                  </a:cxn>
                  <a:cxn ang="0">
                    <a:pos x="8" y="2"/>
                  </a:cxn>
                  <a:cxn ang="0">
                    <a:pos x="13" y="1"/>
                  </a:cxn>
                  <a:cxn ang="0">
                    <a:pos x="13" y="0"/>
                  </a:cxn>
                </a:cxnLst>
                <a:rect l="0" t="0" r="r" b="b"/>
                <a:pathLst>
                  <a:path w="13" h="11">
                    <a:moveTo>
                      <a:pt x="13" y="0"/>
                    </a:moveTo>
                    <a:lnTo>
                      <a:pt x="7" y="2"/>
                    </a:lnTo>
                    <a:lnTo>
                      <a:pt x="3" y="6"/>
                    </a:lnTo>
                    <a:lnTo>
                      <a:pt x="0" y="11"/>
                    </a:lnTo>
                    <a:lnTo>
                      <a:pt x="2" y="11"/>
                    </a:lnTo>
                    <a:lnTo>
                      <a:pt x="4" y="6"/>
                    </a:lnTo>
                    <a:lnTo>
                      <a:pt x="8" y="2"/>
                    </a:lnTo>
                    <a:lnTo>
                      <a:pt x="13" y="1"/>
                    </a:lnTo>
                    <a:lnTo>
                      <a:pt x="13" y="0"/>
                    </a:lnTo>
                    <a:close/>
                  </a:path>
                </a:pathLst>
              </a:custGeom>
              <a:grpFill/>
              <a:ln w="9525">
                <a:noFill/>
                <a:round/>
                <a:headEnd/>
                <a:tailEnd/>
              </a:ln>
            </p:spPr>
            <p:txBody>
              <a:bodyPr/>
              <a:lstStyle/>
              <a:p>
                <a:endParaRPr lang="en-US"/>
              </a:p>
            </p:txBody>
          </p:sp>
          <p:sp>
            <p:nvSpPr>
              <p:cNvPr id="269730" name="Freeform 418"/>
              <p:cNvSpPr>
                <a:spLocks/>
              </p:cNvSpPr>
              <p:nvPr/>
            </p:nvSpPr>
            <p:spPr bwMode="auto">
              <a:xfrm>
                <a:off x="1879" y="2327"/>
                <a:ext cx="7" cy="10"/>
              </a:xfrm>
              <a:custGeom>
                <a:avLst/>
                <a:gdLst/>
                <a:ahLst/>
                <a:cxnLst>
                  <a:cxn ang="0">
                    <a:pos x="0" y="10"/>
                  </a:cxn>
                  <a:cxn ang="0">
                    <a:pos x="2" y="5"/>
                  </a:cxn>
                  <a:cxn ang="0">
                    <a:pos x="6" y="1"/>
                  </a:cxn>
                  <a:cxn ang="0">
                    <a:pos x="11" y="0"/>
                  </a:cxn>
                  <a:cxn ang="0">
                    <a:pos x="11" y="1"/>
                  </a:cxn>
                  <a:cxn ang="0">
                    <a:pos x="6" y="2"/>
                  </a:cxn>
                  <a:cxn ang="0">
                    <a:pos x="3" y="6"/>
                  </a:cxn>
                  <a:cxn ang="0">
                    <a:pos x="1" y="10"/>
                  </a:cxn>
                  <a:cxn ang="0">
                    <a:pos x="0" y="10"/>
                  </a:cxn>
                </a:cxnLst>
                <a:rect l="0" t="0" r="r" b="b"/>
                <a:pathLst>
                  <a:path w="11" h="10">
                    <a:moveTo>
                      <a:pt x="0" y="10"/>
                    </a:moveTo>
                    <a:lnTo>
                      <a:pt x="2" y="5"/>
                    </a:lnTo>
                    <a:lnTo>
                      <a:pt x="6" y="1"/>
                    </a:lnTo>
                    <a:lnTo>
                      <a:pt x="11" y="0"/>
                    </a:lnTo>
                    <a:lnTo>
                      <a:pt x="11" y="1"/>
                    </a:lnTo>
                    <a:lnTo>
                      <a:pt x="6" y="2"/>
                    </a:lnTo>
                    <a:lnTo>
                      <a:pt x="3" y="6"/>
                    </a:lnTo>
                    <a:lnTo>
                      <a:pt x="1" y="10"/>
                    </a:lnTo>
                    <a:lnTo>
                      <a:pt x="0" y="10"/>
                    </a:lnTo>
                    <a:close/>
                  </a:path>
                </a:pathLst>
              </a:custGeom>
              <a:grpFill/>
              <a:ln w="9525">
                <a:noFill/>
                <a:round/>
                <a:headEnd/>
                <a:tailEnd/>
              </a:ln>
            </p:spPr>
            <p:txBody>
              <a:bodyPr/>
              <a:lstStyle/>
              <a:p>
                <a:endParaRPr lang="en-US"/>
              </a:p>
            </p:txBody>
          </p:sp>
          <p:sp>
            <p:nvSpPr>
              <p:cNvPr id="269731" name="Freeform 419"/>
              <p:cNvSpPr>
                <a:spLocks/>
              </p:cNvSpPr>
              <p:nvPr/>
            </p:nvSpPr>
            <p:spPr bwMode="auto">
              <a:xfrm>
                <a:off x="1880" y="2329"/>
                <a:ext cx="6" cy="8"/>
              </a:xfrm>
              <a:custGeom>
                <a:avLst/>
                <a:gdLst/>
                <a:ahLst/>
                <a:cxnLst>
                  <a:cxn ang="0">
                    <a:pos x="10" y="0"/>
                  </a:cxn>
                  <a:cxn ang="0">
                    <a:pos x="5" y="1"/>
                  </a:cxn>
                  <a:cxn ang="0">
                    <a:pos x="2" y="5"/>
                  </a:cxn>
                  <a:cxn ang="0">
                    <a:pos x="0" y="9"/>
                  </a:cxn>
                  <a:cxn ang="0">
                    <a:pos x="1" y="9"/>
                  </a:cxn>
                  <a:cxn ang="0">
                    <a:pos x="3" y="5"/>
                  </a:cxn>
                  <a:cxn ang="0">
                    <a:pos x="6" y="3"/>
                  </a:cxn>
                  <a:cxn ang="0">
                    <a:pos x="10" y="1"/>
                  </a:cxn>
                  <a:cxn ang="0">
                    <a:pos x="10" y="0"/>
                  </a:cxn>
                </a:cxnLst>
                <a:rect l="0" t="0" r="r" b="b"/>
                <a:pathLst>
                  <a:path w="10" h="9">
                    <a:moveTo>
                      <a:pt x="10" y="0"/>
                    </a:moveTo>
                    <a:lnTo>
                      <a:pt x="5" y="1"/>
                    </a:lnTo>
                    <a:lnTo>
                      <a:pt x="2" y="5"/>
                    </a:lnTo>
                    <a:lnTo>
                      <a:pt x="0" y="9"/>
                    </a:lnTo>
                    <a:lnTo>
                      <a:pt x="1" y="9"/>
                    </a:lnTo>
                    <a:lnTo>
                      <a:pt x="3" y="5"/>
                    </a:lnTo>
                    <a:lnTo>
                      <a:pt x="6" y="3"/>
                    </a:lnTo>
                    <a:lnTo>
                      <a:pt x="10" y="1"/>
                    </a:lnTo>
                    <a:lnTo>
                      <a:pt x="10" y="0"/>
                    </a:lnTo>
                    <a:close/>
                  </a:path>
                </a:pathLst>
              </a:custGeom>
              <a:grpFill/>
              <a:ln w="9525">
                <a:noFill/>
                <a:round/>
                <a:headEnd/>
                <a:tailEnd/>
              </a:ln>
            </p:spPr>
            <p:txBody>
              <a:bodyPr/>
              <a:lstStyle/>
              <a:p>
                <a:endParaRPr lang="en-US"/>
              </a:p>
            </p:txBody>
          </p:sp>
          <p:sp>
            <p:nvSpPr>
              <p:cNvPr id="269732" name="Freeform 420"/>
              <p:cNvSpPr>
                <a:spLocks/>
              </p:cNvSpPr>
              <p:nvPr/>
            </p:nvSpPr>
            <p:spPr bwMode="auto">
              <a:xfrm>
                <a:off x="1880" y="2329"/>
                <a:ext cx="6" cy="8"/>
              </a:xfrm>
              <a:custGeom>
                <a:avLst/>
                <a:gdLst/>
                <a:ahLst/>
                <a:cxnLst>
                  <a:cxn ang="0">
                    <a:pos x="0" y="8"/>
                  </a:cxn>
                  <a:cxn ang="0">
                    <a:pos x="2" y="4"/>
                  </a:cxn>
                  <a:cxn ang="0">
                    <a:pos x="5" y="2"/>
                  </a:cxn>
                  <a:cxn ang="0">
                    <a:pos x="9" y="0"/>
                  </a:cxn>
                  <a:cxn ang="0">
                    <a:pos x="9" y="0"/>
                  </a:cxn>
                  <a:cxn ang="0">
                    <a:pos x="5" y="2"/>
                  </a:cxn>
                  <a:cxn ang="0">
                    <a:pos x="2" y="4"/>
                  </a:cxn>
                  <a:cxn ang="0">
                    <a:pos x="1" y="8"/>
                  </a:cxn>
                  <a:cxn ang="0">
                    <a:pos x="0" y="8"/>
                  </a:cxn>
                </a:cxnLst>
                <a:rect l="0" t="0" r="r" b="b"/>
                <a:pathLst>
                  <a:path w="9" h="8">
                    <a:moveTo>
                      <a:pt x="0" y="8"/>
                    </a:moveTo>
                    <a:lnTo>
                      <a:pt x="2" y="4"/>
                    </a:lnTo>
                    <a:lnTo>
                      <a:pt x="5" y="2"/>
                    </a:lnTo>
                    <a:lnTo>
                      <a:pt x="9" y="0"/>
                    </a:lnTo>
                    <a:lnTo>
                      <a:pt x="9" y="0"/>
                    </a:lnTo>
                    <a:lnTo>
                      <a:pt x="5" y="2"/>
                    </a:lnTo>
                    <a:lnTo>
                      <a:pt x="2" y="4"/>
                    </a:lnTo>
                    <a:lnTo>
                      <a:pt x="1" y="8"/>
                    </a:lnTo>
                    <a:lnTo>
                      <a:pt x="0" y="8"/>
                    </a:lnTo>
                    <a:close/>
                  </a:path>
                </a:pathLst>
              </a:custGeom>
              <a:grpFill/>
              <a:ln w="9525">
                <a:noFill/>
                <a:round/>
                <a:headEnd/>
                <a:tailEnd/>
              </a:ln>
            </p:spPr>
            <p:txBody>
              <a:bodyPr/>
              <a:lstStyle/>
              <a:p>
                <a:endParaRPr lang="en-US"/>
              </a:p>
            </p:txBody>
          </p:sp>
          <p:sp>
            <p:nvSpPr>
              <p:cNvPr id="269733" name="Freeform 421"/>
              <p:cNvSpPr>
                <a:spLocks/>
              </p:cNvSpPr>
              <p:nvPr/>
            </p:nvSpPr>
            <p:spPr bwMode="auto">
              <a:xfrm>
                <a:off x="1881" y="2329"/>
                <a:ext cx="5" cy="8"/>
              </a:xfrm>
              <a:custGeom>
                <a:avLst/>
                <a:gdLst/>
                <a:ahLst/>
                <a:cxnLst>
                  <a:cxn ang="0">
                    <a:pos x="8" y="0"/>
                  </a:cxn>
                  <a:cxn ang="0">
                    <a:pos x="4" y="2"/>
                  </a:cxn>
                  <a:cxn ang="0">
                    <a:pos x="1" y="4"/>
                  </a:cxn>
                  <a:cxn ang="0">
                    <a:pos x="0" y="8"/>
                  </a:cxn>
                  <a:cxn ang="0">
                    <a:pos x="1" y="8"/>
                  </a:cxn>
                  <a:cxn ang="0">
                    <a:pos x="2" y="5"/>
                  </a:cxn>
                  <a:cxn ang="0">
                    <a:pos x="5" y="3"/>
                  </a:cxn>
                  <a:cxn ang="0">
                    <a:pos x="8" y="2"/>
                  </a:cxn>
                  <a:cxn ang="0">
                    <a:pos x="8" y="0"/>
                  </a:cxn>
                </a:cxnLst>
                <a:rect l="0" t="0" r="r" b="b"/>
                <a:pathLst>
                  <a:path w="8" h="8">
                    <a:moveTo>
                      <a:pt x="8" y="0"/>
                    </a:moveTo>
                    <a:lnTo>
                      <a:pt x="4" y="2"/>
                    </a:lnTo>
                    <a:lnTo>
                      <a:pt x="1" y="4"/>
                    </a:lnTo>
                    <a:lnTo>
                      <a:pt x="0" y="8"/>
                    </a:lnTo>
                    <a:lnTo>
                      <a:pt x="1" y="8"/>
                    </a:lnTo>
                    <a:lnTo>
                      <a:pt x="2" y="5"/>
                    </a:lnTo>
                    <a:lnTo>
                      <a:pt x="5" y="3"/>
                    </a:lnTo>
                    <a:lnTo>
                      <a:pt x="8" y="2"/>
                    </a:lnTo>
                    <a:lnTo>
                      <a:pt x="8" y="0"/>
                    </a:lnTo>
                    <a:close/>
                  </a:path>
                </a:pathLst>
              </a:custGeom>
              <a:grpFill/>
              <a:ln w="9525">
                <a:noFill/>
                <a:round/>
                <a:headEnd/>
                <a:tailEnd/>
              </a:ln>
            </p:spPr>
            <p:txBody>
              <a:bodyPr/>
              <a:lstStyle/>
              <a:p>
                <a:endParaRPr lang="en-US"/>
              </a:p>
            </p:txBody>
          </p:sp>
          <p:sp>
            <p:nvSpPr>
              <p:cNvPr id="269734" name="Freeform 422"/>
              <p:cNvSpPr>
                <a:spLocks/>
              </p:cNvSpPr>
              <p:nvPr/>
            </p:nvSpPr>
            <p:spPr bwMode="auto">
              <a:xfrm>
                <a:off x="1881" y="2331"/>
                <a:ext cx="5" cy="6"/>
              </a:xfrm>
              <a:custGeom>
                <a:avLst/>
                <a:gdLst/>
                <a:ahLst/>
                <a:cxnLst>
                  <a:cxn ang="0">
                    <a:pos x="0" y="6"/>
                  </a:cxn>
                  <a:cxn ang="0">
                    <a:pos x="1" y="3"/>
                  </a:cxn>
                  <a:cxn ang="0">
                    <a:pos x="4" y="1"/>
                  </a:cxn>
                  <a:cxn ang="0">
                    <a:pos x="7" y="0"/>
                  </a:cxn>
                  <a:cxn ang="0">
                    <a:pos x="7" y="1"/>
                  </a:cxn>
                  <a:cxn ang="0">
                    <a:pos x="3" y="2"/>
                  </a:cxn>
                  <a:cxn ang="0">
                    <a:pos x="1" y="6"/>
                  </a:cxn>
                  <a:cxn ang="0">
                    <a:pos x="0" y="6"/>
                  </a:cxn>
                </a:cxnLst>
                <a:rect l="0" t="0" r="r" b="b"/>
                <a:pathLst>
                  <a:path w="7" h="6">
                    <a:moveTo>
                      <a:pt x="0" y="6"/>
                    </a:moveTo>
                    <a:lnTo>
                      <a:pt x="1" y="3"/>
                    </a:lnTo>
                    <a:lnTo>
                      <a:pt x="4" y="1"/>
                    </a:lnTo>
                    <a:lnTo>
                      <a:pt x="7" y="0"/>
                    </a:lnTo>
                    <a:lnTo>
                      <a:pt x="7" y="1"/>
                    </a:lnTo>
                    <a:lnTo>
                      <a:pt x="3" y="2"/>
                    </a:lnTo>
                    <a:lnTo>
                      <a:pt x="1" y="6"/>
                    </a:lnTo>
                    <a:lnTo>
                      <a:pt x="0" y="6"/>
                    </a:lnTo>
                    <a:close/>
                  </a:path>
                </a:pathLst>
              </a:custGeom>
              <a:grpFill/>
              <a:ln w="9525">
                <a:noFill/>
                <a:round/>
                <a:headEnd/>
                <a:tailEnd/>
              </a:ln>
            </p:spPr>
            <p:txBody>
              <a:bodyPr/>
              <a:lstStyle/>
              <a:p>
                <a:endParaRPr lang="en-US"/>
              </a:p>
            </p:txBody>
          </p:sp>
          <p:sp>
            <p:nvSpPr>
              <p:cNvPr id="269735" name="Freeform 423"/>
              <p:cNvSpPr>
                <a:spLocks/>
              </p:cNvSpPr>
              <p:nvPr/>
            </p:nvSpPr>
            <p:spPr bwMode="auto">
              <a:xfrm>
                <a:off x="1882" y="2331"/>
                <a:ext cx="4" cy="6"/>
              </a:xfrm>
              <a:custGeom>
                <a:avLst/>
                <a:gdLst/>
                <a:ahLst/>
                <a:cxnLst>
                  <a:cxn ang="0">
                    <a:pos x="6" y="0"/>
                  </a:cxn>
                  <a:cxn ang="0">
                    <a:pos x="2" y="1"/>
                  </a:cxn>
                  <a:cxn ang="0">
                    <a:pos x="0" y="5"/>
                  </a:cxn>
                  <a:cxn ang="0">
                    <a:pos x="1" y="5"/>
                  </a:cxn>
                  <a:cxn ang="0">
                    <a:pos x="3" y="2"/>
                  </a:cxn>
                  <a:cxn ang="0">
                    <a:pos x="6" y="1"/>
                  </a:cxn>
                  <a:cxn ang="0">
                    <a:pos x="6" y="0"/>
                  </a:cxn>
                </a:cxnLst>
                <a:rect l="0" t="0" r="r" b="b"/>
                <a:pathLst>
                  <a:path w="6" h="5">
                    <a:moveTo>
                      <a:pt x="6" y="0"/>
                    </a:moveTo>
                    <a:lnTo>
                      <a:pt x="2" y="1"/>
                    </a:lnTo>
                    <a:lnTo>
                      <a:pt x="0" y="5"/>
                    </a:lnTo>
                    <a:lnTo>
                      <a:pt x="1" y="5"/>
                    </a:lnTo>
                    <a:lnTo>
                      <a:pt x="3" y="2"/>
                    </a:lnTo>
                    <a:lnTo>
                      <a:pt x="6" y="1"/>
                    </a:lnTo>
                    <a:lnTo>
                      <a:pt x="6" y="0"/>
                    </a:lnTo>
                    <a:close/>
                  </a:path>
                </a:pathLst>
              </a:custGeom>
              <a:grpFill/>
              <a:ln w="9525">
                <a:noFill/>
                <a:round/>
                <a:headEnd/>
                <a:tailEnd/>
              </a:ln>
            </p:spPr>
            <p:txBody>
              <a:bodyPr/>
              <a:lstStyle/>
              <a:p>
                <a:endParaRPr lang="en-US"/>
              </a:p>
            </p:txBody>
          </p:sp>
          <p:sp>
            <p:nvSpPr>
              <p:cNvPr id="269736" name="Freeform 424"/>
              <p:cNvSpPr>
                <a:spLocks/>
              </p:cNvSpPr>
              <p:nvPr/>
            </p:nvSpPr>
            <p:spPr bwMode="auto">
              <a:xfrm>
                <a:off x="1882" y="2333"/>
                <a:ext cx="4" cy="4"/>
              </a:xfrm>
              <a:custGeom>
                <a:avLst/>
                <a:gdLst/>
                <a:ahLst/>
                <a:cxnLst>
                  <a:cxn ang="0">
                    <a:pos x="0" y="4"/>
                  </a:cxn>
                  <a:cxn ang="0">
                    <a:pos x="2" y="1"/>
                  </a:cxn>
                  <a:cxn ang="0">
                    <a:pos x="5" y="0"/>
                  </a:cxn>
                  <a:cxn ang="0">
                    <a:pos x="5" y="0"/>
                  </a:cxn>
                  <a:cxn ang="0">
                    <a:pos x="2" y="1"/>
                  </a:cxn>
                  <a:cxn ang="0">
                    <a:pos x="1" y="4"/>
                  </a:cxn>
                  <a:cxn ang="0">
                    <a:pos x="0" y="4"/>
                  </a:cxn>
                </a:cxnLst>
                <a:rect l="0" t="0" r="r" b="b"/>
                <a:pathLst>
                  <a:path w="5" h="4">
                    <a:moveTo>
                      <a:pt x="0" y="4"/>
                    </a:moveTo>
                    <a:lnTo>
                      <a:pt x="2" y="1"/>
                    </a:lnTo>
                    <a:lnTo>
                      <a:pt x="5" y="0"/>
                    </a:lnTo>
                    <a:lnTo>
                      <a:pt x="5" y="0"/>
                    </a:lnTo>
                    <a:lnTo>
                      <a:pt x="2" y="1"/>
                    </a:lnTo>
                    <a:lnTo>
                      <a:pt x="1" y="4"/>
                    </a:lnTo>
                    <a:lnTo>
                      <a:pt x="0" y="4"/>
                    </a:lnTo>
                    <a:close/>
                  </a:path>
                </a:pathLst>
              </a:custGeom>
              <a:grpFill/>
              <a:ln w="9525">
                <a:noFill/>
                <a:round/>
                <a:headEnd/>
                <a:tailEnd/>
              </a:ln>
            </p:spPr>
            <p:txBody>
              <a:bodyPr/>
              <a:lstStyle/>
              <a:p>
                <a:endParaRPr lang="en-US"/>
              </a:p>
            </p:txBody>
          </p:sp>
          <p:sp>
            <p:nvSpPr>
              <p:cNvPr id="269737" name="Freeform 425"/>
              <p:cNvSpPr>
                <a:spLocks/>
              </p:cNvSpPr>
              <p:nvPr/>
            </p:nvSpPr>
            <p:spPr bwMode="auto">
              <a:xfrm>
                <a:off x="1884" y="2333"/>
                <a:ext cx="2" cy="4"/>
              </a:xfrm>
              <a:custGeom>
                <a:avLst/>
                <a:gdLst/>
                <a:ahLst/>
                <a:cxnLst>
                  <a:cxn ang="0">
                    <a:pos x="4" y="0"/>
                  </a:cxn>
                  <a:cxn ang="0">
                    <a:pos x="1" y="1"/>
                  </a:cxn>
                  <a:cxn ang="0">
                    <a:pos x="0" y="4"/>
                  </a:cxn>
                  <a:cxn ang="0">
                    <a:pos x="1" y="4"/>
                  </a:cxn>
                  <a:cxn ang="0">
                    <a:pos x="2" y="2"/>
                  </a:cxn>
                  <a:cxn ang="0">
                    <a:pos x="4" y="1"/>
                  </a:cxn>
                  <a:cxn ang="0">
                    <a:pos x="4" y="0"/>
                  </a:cxn>
                </a:cxnLst>
                <a:rect l="0" t="0" r="r" b="b"/>
                <a:pathLst>
                  <a:path w="4" h="4">
                    <a:moveTo>
                      <a:pt x="4" y="0"/>
                    </a:moveTo>
                    <a:lnTo>
                      <a:pt x="1" y="1"/>
                    </a:lnTo>
                    <a:lnTo>
                      <a:pt x="0" y="4"/>
                    </a:lnTo>
                    <a:lnTo>
                      <a:pt x="1" y="4"/>
                    </a:lnTo>
                    <a:lnTo>
                      <a:pt x="2" y="2"/>
                    </a:lnTo>
                    <a:lnTo>
                      <a:pt x="4" y="1"/>
                    </a:lnTo>
                    <a:lnTo>
                      <a:pt x="4" y="0"/>
                    </a:lnTo>
                    <a:close/>
                  </a:path>
                </a:pathLst>
              </a:custGeom>
              <a:grpFill/>
              <a:ln w="9525">
                <a:noFill/>
                <a:round/>
                <a:headEnd/>
                <a:tailEnd/>
              </a:ln>
            </p:spPr>
            <p:txBody>
              <a:bodyPr/>
              <a:lstStyle/>
              <a:p>
                <a:endParaRPr lang="en-US"/>
              </a:p>
            </p:txBody>
          </p:sp>
          <p:sp>
            <p:nvSpPr>
              <p:cNvPr id="269738" name="Freeform 426"/>
              <p:cNvSpPr>
                <a:spLocks/>
              </p:cNvSpPr>
              <p:nvPr/>
            </p:nvSpPr>
            <p:spPr bwMode="auto">
              <a:xfrm>
                <a:off x="1885" y="2333"/>
                <a:ext cx="1" cy="4"/>
              </a:xfrm>
              <a:custGeom>
                <a:avLst/>
                <a:gdLst/>
                <a:ahLst/>
                <a:cxnLst>
                  <a:cxn ang="0">
                    <a:pos x="0" y="3"/>
                  </a:cxn>
                  <a:cxn ang="0">
                    <a:pos x="1" y="1"/>
                  </a:cxn>
                  <a:cxn ang="0">
                    <a:pos x="3" y="0"/>
                  </a:cxn>
                  <a:cxn ang="0">
                    <a:pos x="3" y="1"/>
                  </a:cxn>
                  <a:cxn ang="0">
                    <a:pos x="2" y="2"/>
                  </a:cxn>
                  <a:cxn ang="0">
                    <a:pos x="2" y="3"/>
                  </a:cxn>
                  <a:cxn ang="0">
                    <a:pos x="0" y="3"/>
                  </a:cxn>
                </a:cxnLst>
                <a:rect l="0" t="0" r="r" b="b"/>
                <a:pathLst>
                  <a:path w="3" h="3">
                    <a:moveTo>
                      <a:pt x="0" y="3"/>
                    </a:moveTo>
                    <a:lnTo>
                      <a:pt x="1" y="1"/>
                    </a:lnTo>
                    <a:lnTo>
                      <a:pt x="3" y="0"/>
                    </a:lnTo>
                    <a:lnTo>
                      <a:pt x="3" y="1"/>
                    </a:lnTo>
                    <a:lnTo>
                      <a:pt x="2" y="2"/>
                    </a:lnTo>
                    <a:lnTo>
                      <a:pt x="2" y="3"/>
                    </a:lnTo>
                    <a:lnTo>
                      <a:pt x="0" y="3"/>
                    </a:lnTo>
                    <a:close/>
                  </a:path>
                </a:pathLst>
              </a:custGeom>
              <a:grpFill/>
              <a:ln w="9525">
                <a:noFill/>
                <a:round/>
                <a:headEnd/>
                <a:tailEnd/>
              </a:ln>
            </p:spPr>
            <p:txBody>
              <a:bodyPr/>
              <a:lstStyle/>
              <a:p>
                <a:endParaRPr lang="en-US"/>
              </a:p>
            </p:txBody>
          </p:sp>
          <p:sp>
            <p:nvSpPr>
              <p:cNvPr id="269739" name="Freeform 427"/>
              <p:cNvSpPr>
                <a:spLocks/>
              </p:cNvSpPr>
              <p:nvPr/>
            </p:nvSpPr>
            <p:spPr bwMode="auto">
              <a:xfrm>
                <a:off x="1886" y="2335"/>
                <a:ext cx="1" cy="2"/>
              </a:xfrm>
              <a:custGeom>
                <a:avLst/>
                <a:gdLst/>
                <a:ahLst/>
                <a:cxnLst>
                  <a:cxn ang="0">
                    <a:pos x="1" y="0"/>
                  </a:cxn>
                  <a:cxn ang="0">
                    <a:pos x="0" y="1"/>
                  </a:cxn>
                  <a:cxn ang="0">
                    <a:pos x="0" y="2"/>
                  </a:cxn>
                  <a:cxn ang="0">
                    <a:pos x="1" y="2"/>
                  </a:cxn>
                  <a:cxn ang="0">
                    <a:pos x="1" y="1"/>
                  </a:cxn>
                  <a:cxn ang="0">
                    <a:pos x="1" y="0"/>
                  </a:cxn>
                </a:cxnLst>
                <a:rect l="0" t="0" r="r" b="b"/>
                <a:pathLst>
                  <a:path w="1" h="2">
                    <a:moveTo>
                      <a:pt x="1" y="0"/>
                    </a:moveTo>
                    <a:lnTo>
                      <a:pt x="0" y="1"/>
                    </a:lnTo>
                    <a:lnTo>
                      <a:pt x="0" y="2"/>
                    </a:lnTo>
                    <a:lnTo>
                      <a:pt x="1" y="2"/>
                    </a:lnTo>
                    <a:lnTo>
                      <a:pt x="1" y="1"/>
                    </a:lnTo>
                    <a:lnTo>
                      <a:pt x="1" y="0"/>
                    </a:lnTo>
                    <a:close/>
                  </a:path>
                </a:pathLst>
              </a:custGeom>
              <a:grpFill/>
              <a:ln w="9525">
                <a:noFill/>
                <a:round/>
                <a:headEnd/>
                <a:tailEnd/>
              </a:ln>
            </p:spPr>
            <p:txBody>
              <a:bodyPr/>
              <a:lstStyle/>
              <a:p>
                <a:endParaRPr lang="en-US"/>
              </a:p>
            </p:txBody>
          </p:sp>
          <p:sp>
            <p:nvSpPr>
              <p:cNvPr id="269740" name="Freeform 428"/>
              <p:cNvSpPr>
                <a:spLocks/>
              </p:cNvSpPr>
              <p:nvPr/>
            </p:nvSpPr>
            <p:spPr bwMode="auto">
              <a:xfrm>
                <a:off x="1886" y="2335"/>
                <a:ext cx="1" cy="2"/>
              </a:xfrm>
              <a:custGeom>
                <a:avLst/>
                <a:gdLst/>
                <a:ahLst/>
                <a:cxnLst>
                  <a:cxn ang="0">
                    <a:pos x="0" y="1"/>
                  </a:cxn>
                  <a:cxn ang="0">
                    <a:pos x="0" y="0"/>
                  </a:cxn>
                  <a:cxn ang="0">
                    <a:pos x="0" y="1"/>
                  </a:cxn>
                  <a:cxn ang="0">
                    <a:pos x="0" y="1"/>
                  </a:cxn>
                  <a:cxn ang="0">
                    <a:pos x="0" y="1"/>
                  </a:cxn>
                </a:cxnLst>
                <a:rect l="0" t="0" r="r" b="b"/>
                <a:pathLst>
                  <a:path h="1">
                    <a:moveTo>
                      <a:pt x="0" y="1"/>
                    </a:moveTo>
                    <a:lnTo>
                      <a:pt x="0" y="0"/>
                    </a:lnTo>
                    <a:lnTo>
                      <a:pt x="0" y="1"/>
                    </a:lnTo>
                    <a:lnTo>
                      <a:pt x="0" y="1"/>
                    </a:lnTo>
                    <a:lnTo>
                      <a:pt x="0" y="1"/>
                    </a:lnTo>
                    <a:close/>
                  </a:path>
                </a:pathLst>
              </a:custGeom>
              <a:grpFill/>
              <a:ln w="9525">
                <a:noFill/>
                <a:round/>
                <a:headEnd/>
                <a:tailEnd/>
              </a:ln>
            </p:spPr>
            <p:txBody>
              <a:bodyPr/>
              <a:lstStyle/>
              <a:p>
                <a:endParaRPr lang="en-US"/>
              </a:p>
            </p:txBody>
          </p:sp>
          <p:sp>
            <p:nvSpPr>
              <p:cNvPr id="269742" name="Freeform 430"/>
              <p:cNvSpPr>
                <a:spLocks noEditPoints="1"/>
              </p:cNvSpPr>
              <p:nvPr/>
            </p:nvSpPr>
            <p:spPr bwMode="auto">
              <a:xfrm>
                <a:off x="1837" y="1873"/>
                <a:ext cx="89" cy="10"/>
              </a:xfrm>
              <a:custGeom>
                <a:avLst/>
                <a:gdLst/>
                <a:ahLst/>
                <a:cxnLst>
                  <a:cxn ang="0">
                    <a:pos x="0" y="11"/>
                  </a:cxn>
                  <a:cxn ang="0">
                    <a:pos x="156" y="11"/>
                  </a:cxn>
                  <a:cxn ang="0">
                    <a:pos x="156" y="0"/>
                  </a:cxn>
                  <a:cxn ang="0">
                    <a:pos x="0" y="0"/>
                  </a:cxn>
                  <a:cxn ang="0">
                    <a:pos x="0" y="11"/>
                  </a:cxn>
                  <a:cxn ang="0">
                    <a:pos x="1" y="10"/>
                  </a:cxn>
                  <a:cxn ang="0">
                    <a:pos x="154" y="10"/>
                  </a:cxn>
                  <a:cxn ang="0">
                    <a:pos x="154" y="0"/>
                  </a:cxn>
                  <a:cxn ang="0">
                    <a:pos x="1" y="0"/>
                  </a:cxn>
                  <a:cxn ang="0">
                    <a:pos x="1" y="10"/>
                  </a:cxn>
                </a:cxnLst>
                <a:rect l="0" t="0" r="r" b="b"/>
                <a:pathLst>
                  <a:path w="156" h="11">
                    <a:moveTo>
                      <a:pt x="0" y="11"/>
                    </a:moveTo>
                    <a:lnTo>
                      <a:pt x="156" y="11"/>
                    </a:lnTo>
                    <a:lnTo>
                      <a:pt x="156" y="0"/>
                    </a:lnTo>
                    <a:lnTo>
                      <a:pt x="0" y="0"/>
                    </a:lnTo>
                    <a:lnTo>
                      <a:pt x="0" y="11"/>
                    </a:lnTo>
                    <a:close/>
                    <a:moveTo>
                      <a:pt x="1" y="10"/>
                    </a:moveTo>
                    <a:lnTo>
                      <a:pt x="154" y="10"/>
                    </a:lnTo>
                    <a:lnTo>
                      <a:pt x="154" y="0"/>
                    </a:lnTo>
                    <a:lnTo>
                      <a:pt x="1" y="0"/>
                    </a:lnTo>
                    <a:lnTo>
                      <a:pt x="1" y="10"/>
                    </a:lnTo>
                    <a:close/>
                  </a:path>
                </a:pathLst>
              </a:custGeom>
              <a:grpFill/>
              <a:ln w="9525">
                <a:noFill/>
                <a:round/>
                <a:headEnd/>
                <a:tailEnd/>
              </a:ln>
            </p:spPr>
            <p:txBody>
              <a:bodyPr/>
              <a:lstStyle/>
              <a:p>
                <a:endParaRPr lang="en-US"/>
              </a:p>
            </p:txBody>
          </p:sp>
          <p:sp>
            <p:nvSpPr>
              <p:cNvPr id="269743" name="Freeform 431"/>
              <p:cNvSpPr>
                <a:spLocks noEditPoints="1"/>
              </p:cNvSpPr>
              <p:nvPr/>
            </p:nvSpPr>
            <p:spPr bwMode="auto">
              <a:xfrm>
                <a:off x="1838" y="1873"/>
                <a:ext cx="87" cy="10"/>
              </a:xfrm>
              <a:custGeom>
                <a:avLst/>
                <a:gdLst/>
                <a:ahLst/>
                <a:cxnLst>
                  <a:cxn ang="0">
                    <a:pos x="0" y="10"/>
                  </a:cxn>
                  <a:cxn ang="0">
                    <a:pos x="153" y="10"/>
                  </a:cxn>
                  <a:cxn ang="0">
                    <a:pos x="153" y="0"/>
                  </a:cxn>
                  <a:cxn ang="0">
                    <a:pos x="0" y="0"/>
                  </a:cxn>
                  <a:cxn ang="0">
                    <a:pos x="0" y="10"/>
                  </a:cxn>
                  <a:cxn ang="0">
                    <a:pos x="1" y="10"/>
                  </a:cxn>
                  <a:cxn ang="0">
                    <a:pos x="152" y="10"/>
                  </a:cxn>
                  <a:cxn ang="0">
                    <a:pos x="152" y="0"/>
                  </a:cxn>
                  <a:cxn ang="0">
                    <a:pos x="1" y="0"/>
                  </a:cxn>
                  <a:cxn ang="0">
                    <a:pos x="1" y="10"/>
                  </a:cxn>
                </a:cxnLst>
                <a:rect l="0" t="0" r="r" b="b"/>
                <a:pathLst>
                  <a:path w="153" h="10">
                    <a:moveTo>
                      <a:pt x="0" y="10"/>
                    </a:moveTo>
                    <a:lnTo>
                      <a:pt x="153" y="10"/>
                    </a:lnTo>
                    <a:lnTo>
                      <a:pt x="153" y="0"/>
                    </a:lnTo>
                    <a:lnTo>
                      <a:pt x="0" y="0"/>
                    </a:lnTo>
                    <a:lnTo>
                      <a:pt x="0" y="10"/>
                    </a:lnTo>
                    <a:close/>
                    <a:moveTo>
                      <a:pt x="1" y="10"/>
                    </a:moveTo>
                    <a:lnTo>
                      <a:pt x="152" y="10"/>
                    </a:lnTo>
                    <a:lnTo>
                      <a:pt x="152" y="0"/>
                    </a:lnTo>
                    <a:lnTo>
                      <a:pt x="1" y="0"/>
                    </a:lnTo>
                    <a:lnTo>
                      <a:pt x="1" y="10"/>
                    </a:lnTo>
                    <a:close/>
                  </a:path>
                </a:pathLst>
              </a:custGeom>
              <a:grpFill/>
              <a:ln w="9525">
                <a:noFill/>
                <a:round/>
                <a:headEnd/>
                <a:tailEnd/>
              </a:ln>
            </p:spPr>
            <p:txBody>
              <a:bodyPr/>
              <a:lstStyle/>
              <a:p>
                <a:endParaRPr lang="en-US"/>
              </a:p>
            </p:txBody>
          </p:sp>
          <p:sp>
            <p:nvSpPr>
              <p:cNvPr id="269744" name="Freeform 432"/>
              <p:cNvSpPr>
                <a:spLocks noEditPoints="1"/>
              </p:cNvSpPr>
              <p:nvPr/>
            </p:nvSpPr>
            <p:spPr bwMode="auto">
              <a:xfrm>
                <a:off x="1838" y="1873"/>
                <a:ext cx="87" cy="10"/>
              </a:xfrm>
              <a:custGeom>
                <a:avLst/>
                <a:gdLst/>
                <a:ahLst/>
                <a:cxnLst>
                  <a:cxn ang="0">
                    <a:pos x="0" y="10"/>
                  </a:cxn>
                  <a:cxn ang="0">
                    <a:pos x="151" y="10"/>
                  </a:cxn>
                  <a:cxn ang="0">
                    <a:pos x="151" y="0"/>
                  </a:cxn>
                  <a:cxn ang="0">
                    <a:pos x="0" y="0"/>
                  </a:cxn>
                  <a:cxn ang="0">
                    <a:pos x="0" y="10"/>
                  </a:cxn>
                  <a:cxn ang="0">
                    <a:pos x="1" y="10"/>
                  </a:cxn>
                  <a:cxn ang="0">
                    <a:pos x="150" y="10"/>
                  </a:cxn>
                  <a:cxn ang="0">
                    <a:pos x="150" y="0"/>
                  </a:cxn>
                  <a:cxn ang="0">
                    <a:pos x="1" y="0"/>
                  </a:cxn>
                  <a:cxn ang="0">
                    <a:pos x="1" y="10"/>
                  </a:cxn>
                </a:cxnLst>
                <a:rect l="0" t="0" r="r" b="b"/>
                <a:pathLst>
                  <a:path w="151" h="10">
                    <a:moveTo>
                      <a:pt x="0" y="10"/>
                    </a:moveTo>
                    <a:lnTo>
                      <a:pt x="151" y="10"/>
                    </a:lnTo>
                    <a:lnTo>
                      <a:pt x="151" y="0"/>
                    </a:lnTo>
                    <a:lnTo>
                      <a:pt x="0" y="0"/>
                    </a:lnTo>
                    <a:lnTo>
                      <a:pt x="0" y="10"/>
                    </a:lnTo>
                    <a:close/>
                    <a:moveTo>
                      <a:pt x="1" y="10"/>
                    </a:moveTo>
                    <a:lnTo>
                      <a:pt x="150" y="10"/>
                    </a:lnTo>
                    <a:lnTo>
                      <a:pt x="150" y="0"/>
                    </a:lnTo>
                    <a:lnTo>
                      <a:pt x="1" y="0"/>
                    </a:lnTo>
                    <a:lnTo>
                      <a:pt x="1" y="10"/>
                    </a:lnTo>
                    <a:close/>
                  </a:path>
                </a:pathLst>
              </a:custGeom>
              <a:grpFill/>
              <a:ln w="9525">
                <a:noFill/>
                <a:round/>
                <a:headEnd/>
                <a:tailEnd/>
              </a:ln>
            </p:spPr>
            <p:txBody>
              <a:bodyPr/>
              <a:lstStyle/>
              <a:p>
                <a:endParaRPr lang="en-US"/>
              </a:p>
            </p:txBody>
          </p:sp>
          <p:sp>
            <p:nvSpPr>
              <p:cNvPr id="269745" name="Freeform 433"/>
              <p:cNvSpPr>
                <a:spLocks noEditPoints="1"/>
              </p:cNvSpPr>
              <p:nvPr/>
            </p:nvSpPr>
            <p:spPr bwMode="auto">
              <a:xfrm>
                <a:off x="1839" y="1873"/>
                <a:ext cx="85" cy="10"/>
              </a:xfrm>
              <a:custGeom>
                <a:avLst/>
                <a:gdLst/>
                <a:ahLst/>
                <a:cxnLst>
                  <a:cxn ang="0">
                    <a:pos x="0" y="10"/>
                  </a:cxn>
                  <a:cxn ang="0">
                    <a:pos x="149" y="10"/>
                  </a:cxn>
                  <a:cxn ang="0">
                    <a:pos x="149" y="0"/>
                  </a:cxn>
                  <a:cxn ang="0">
                    <a:pos x="0" y="0"/>
                  </a:cxn>
                  <a:cxn ang="0">
                    <a:pos x="0" y="10"/>
                  </a:cxn>
                  <a:cxn ang="0">
                    <a:pos x="1" y="10"/>
                  </a:cxn>
                  <a:cxn ang="0">
                    <a:pos x="148" y="10"/>
                  </a:cxn>
                  <a:cxn ang="0">
                    <a:pos x="148" y="0"/>
                  </a:cxn>
                  <a:cxn ang="0">
                    <a:pos x="1" y="0"/>
                  </a:cxn>
                  <a:cxn ang="0">
                    <a:pos x="1" y="10"/>
                  </a:cxn>
                </a:cxnLst>
                <a:rect l="0" t="0" r="r" b="b"/>
                <a:pathLst>
                  <a:path w="149" h="10">
                    <a:moveTo>
                      <a:pt x="0" y="10"/>
                    </a:moveTo>
                    <a:lnTo>
                      <a:pt x="149" y="10"/>
                    </a:lnTo>
                    <a:lnTo>
                      <a:pt x="149" y="0"/>
                    </a:lnTo>
                    <a:lnTo>
                      <a:pt x="0" y="0"/>
                    </a:lnTo>
                    <a:lnTo>
                      <a:pt x="0" y="10"/>
                    </a:lnTo>
                    <a:close/>
                    <a:moveTo>
                      <a:pt x="1" y="10"/>
                    </a:moveTo>
                    <a:lnTo>
                      <a:pt x="148" y="10"/>
                    </a:lnTo>
                    <a:lnTo>
                      <a:pt x="148" y="0"/>
                    </a:lnTo>
                    <a:lnTo>
                      <a:pt x="1" y="0"/>
                    </a:lnTo>
                    <a:lnTo>
                      <a:pt x="1" y="10"/>
                    </a:lnTo>
                    <a:close/>
                  </a:path>
                </a:pathLst>
              </a:custGeom>
              <a:grpFill/>
              <a:ln w="9525">
                <a:noFill/>
                <a:round/>
                <a:headEnd/>
                <a:tailEnd/>
              </a:ln>
            </p:spPr>
            <p:txBody>
              <a:bodyPr/>
              <a:lstStyle/>
              <a:p>
                <a:endParaRPr lang="en-US"/>
              </a:p>
            </p:txBody>
          </p:sp>
          <p:sp>
            <p:nvSpPr>
              <p:cNvPr id="269746" name="Freeform 434"/>
              <p:cNvSpPr>
                <a:spLocks noEditPoints="1"/>
              </p:cNvSpPr>
              <p:nvPr/>
            </p:nvSpPr>
            <p:spPr bwMode="auto">
              <a:xfrm>
                <a:off x="1839" y="1873"/>
                <a:ext cx="85" cy="10"/>
              </a:xfrm>
              <a:custGeom>
                <a:avLst/>
                <a:gdLst/>
                <a:ahLst/>
                <a:cxnLst>
                  <a:cxn ang="0">
                    <a:pos x="0" y="10"/>
                  </a:cxn>
                  <a:cxn ang="0">
                    <a:pos x="147" y="10"/>
                  </a:cxn>
                  <a:cxn ang="0">
                    <a:pos x="147" y="0"/>
                  </a:cxn>
                  <a:cxn ang="0">
                    <a:pos x="0" y="0"/>
                  </a:cxn>
                  <a:cxn ang="0">
                    <a:pos x="0" y="10"/>
                  </a:cxn>
                  <a:cxn ang="0">
                    <a:pos x="2" y="10"/>
                  </a:cxn>
                  <a:cxn ang="0">
                    <a:pos x="145" y="10"/>
                  </a:cxn>
                  <a:cxn ang="0">
                    <a:pos x="145" y="0"/>
                  </a:cxn>
                  <a:cxn ang="0">
                    <a:pos x="2" y="0"/>
                  </a:cxn>
                  <a:cxn ang="0">
                    <a:pos x="2" y="10"/>
                  </a:cxn>
                </a:cxnLst>
                <a:rect l="0" t="0" r="r" b="b"/>
                <a:pathLst>
                  <a:path w="147" h="10">
                    <a:moveTo>
                      <a:pt x="0" y="10"/>
                    </a:moveTo>
                    <a:lnTo>
                      <a:pt x="147" y="10"/>
                    </a:lnTo>
                    <a:lnTo>
                      <a:pt x="147" y="0"/>
                    </a:lnTo>
                    <a:lnTo>
                      <a:pt x="0" y="0"/>
                    </a:lnTo>
                    <a:lnTo>
                      <a:pt x="0" y="10"/>
                    </a:lnTo>
                    <a:close/>
                    <a:moveTo>
                      <a:pt x="2" y="10"/>
                    </a:moveTo>
                    <a:lnTo>
                      <a:pt x="145" y="10"/>
                    </a:lnTo>
                    <a:lnTo>
                      <a:pt x="145" y="0"/>
                    </a:lnTo>
                    <a:lnTo>
                      <a:pt x="2" y="0"/>
                    </a:lnTo>
                    <a:lnTo>
                      <a:pt x="2" y="10"/>
                    </a:lnTo>
                    <a:close/>
                  </a:path>
                </a:pathLst>
              </a:custGeom>
              <a:grpFill/>
              <a:ln w="9525">
                <a:noFill/>
                <a:round/>
                <a:headEnd/>
                <a:tailEnd/>
              </a:ln>
            </p:spPr>
            <p:txBody>
              <a:bodyPr/>
              <a:lstStyle/>
              <a:p>
                <a:endParaRPr lang="en-US"/>
              </a:p>
            </p:txBody>
          </p:sp>
          <p:sp>
            <p:nvSpPr>
              <p:cNvPr id="269747" name="Freeform 435"/>
              <p:cNvSpPr>
                <a:spLocks noEditPoints="1"/>
              </p:cNvSpPr>
              <p:nvPr/>
            </p:nvSpPr>
            <p:spPr bwMode="auto">
              <a:xfrm>
                <a:off x="1840" y="1873"/>
                <a:ext cx="81" cy="10"/>
              </a:xfrm>
              <a:custGeom>
                <a:avLst/>
                <a:gdLst/>
                <a:ahLst/>
                <a:cxnLst>
                  <a:cxn ang="0">
                    <a:pos x="0" y="10"/>
                  </a:cxn>
                  <a:cxn ang="0">
                    <a:pos x="143" y="10"/>
                  </a:cxn>
                  <a:cxn ang="0">
                    <a:pos x="143" y="0"/>
                  </a:cxn>
                  <a:cxn ang="0">
                    <a:pos x="0" y="0"/>
                  </a:cxn>
                  <a:cxn ang="0">
                    <a:pos x="0" y="10"/>
                  </a:cxn>
                  <a:cxn ang="0">
                    <a:pos x="2" y="10"/>
                  </a:cxn>
                  <a:cxn ang="0">
                    <a:pos x="142" y="10"/>
                  </a:cxn>
                  <a:cxn ang="0">
                    <a:pos x="142" y="0"/>
                  </a:cxn>
                  <a:cxn ang="0">
                    <a:pos x="2" y="0"/>
                  </a:cxn>
                  <a:cxn ang="0">
                    <a:pos x="2" y="10"/>
                  </a:cxn>
                </a:cxnLst>
                <a:rect l="0" t="0" r="r" b="b"/>
                <a:pathLst>
                  <a:path w="143" h="10">
                    <a:moveTo>
                      <a:pt x="0" y="10"/>
                    </a:moveTo>
                    <a:lnTo>
                      <a:pt x="143" y="10"/>
                    </a:lnTo>
                    <a:lnTo>
                      <a:pt x="143" y="0"/>
                    </a:lnTo>
                    <a:lnTo>
                      <a:pt x="0" y="0"/>
                    </a:lnTo>
                    <a:lnTo>
                      <a:pt x="0" y="10"/>
                    </a:lnTo>
                    <a:close/>
                    <a:moveTo>
                      <a:pt x="2" y="10"/>
                    </a:moveTo>
                    <a:lnTo>
                      <a:pt x="142" y="10"/>
                    </a:lnTo>
                    <a:lnTo>
                      <a:pt x="142" y="0"/>
                    </a:lnTo>
                    <a:lnTo>
                      <a:pt x="2" y="0"/>
                    </a:lnTo>
                    <a:lnTo>
                      <a:pt x="2" y="10"/>
                    </a:lnTo>
                    <a:close/>
                  </a:path>
                </a:pathLst>
              </a:custGeom>
              <a:grpFill/>
              <a:ln w="9525">
                <a:noFill/>
                <a:round/>
                <a:headEnd/>
                <a:tailEnd/>
              </a:ln>
            </p:spPr>
            <p:txBody>
              <a:bodyPr/>
              <a:lstStyle/>
              <a:p>
                <a:endParaRPr lang="en-US"/>
              </a:p>
            </p:txBody>
          </p:sp>
          <p:sp>
            <p:nvSpPr>
              <p:cNvPr id="269748" name="Freeform 436"/>
              <p:cNvSpPr>
                <a:spLocks noEditPoints="1"/>
              </p:cNvSpPr>
              <p:nvPr/>
            </p:nvSpPr>
            <p:spPr bwMode="auto">
              <a:xfrm>
                <a:off x="1841" y="1873"/>
                <a:ext cx="80" cy="10"/>
              </a:xfrm>
              <a:custGeom>
                <a:avLst/>
                <a:gdLst/>
                <a:ahLst/>
                <a:cxnLst>
                  <a:cxn ang="0">
                    <a:pos x="0" y="10"/>
                  </a:cxn>
                  <a:cxn ang="0">
                    <a:pos x="140" y="10"/>
                  </a:cxn>
                  <a:cxn ang="0">
                    <a:pos x="140" y="0"/>
                  </a:cxn>
                  <a:cxn ang="0">
                    <a:pos x="0" y="0"/>
                  </a:cxn>
                  <a:cxn ang="0">
                    <a:pos x="0" y="10"/>
                  </a:cxn>
                  <a:cxn ang="0">
                    <a:pos x="1" y="10"/>
                  </a:cxn>
                  <a:cxn ang="0">
                    <a:pos x="139" y="10"/>
                  </a:cxn>
                  <a:cxn ang="0">
                    <a:pos x="139" y="0"/>
                  </a:cxn>
                  <a:cxn ang="0">
                    <a:pos x="1" y="0"/>
                  </a:cxn>
                  <a:cxn ang="0">
                    <a:pos x="1" y="10"/>
                  </a:cxn>
                </a:cxnLst>
                <a:rect l="0" t="0" r="r" b="b"/>
                <a:pathLst>
                  <a:path w="140" h="10">
                    <a:moveTo>
                      <a:pt x="0" y="10"/>
                    </a:moveTo>
                    <a:lnTo>
                      <a:pt x="140" y="10"/>
                    </a:lnTo>
                    <a:lnTo>
                      <a:pt x="140" y="0"/>
                    </a:lnTo>
                    <a:lnTo>
                      <a:pt x="0" y="0"/>
                    </a:lnTo>
                    <a:lnTo>
                      <a:pt x="0" y="10"/>
                    </a:lnTo>
                    <a:close/>
                    <a:moveTo>
                      <a:pt x="1" y="10"/>
                    </a:moveTo>
                    <a:lnTo>
                      <a:pt x="139" y="10"/>
                    </a:lnTo>
                    <a:lnTo>
                      <a:pt x="139" y="0"/>
                    </a:lnTo>
                    <a:lnTo>
                      <a:pt x="1" y="0"/>
                    </a:lnTo>
                    <a:lnTo>
                      <a:pt x="1" y="10"/>
                    </a:lnTo>
                    <a:close/>
                  </a:path>
                </a:pathLst>
              </a:custGeom>
              <a:grpFill/>
              <a:ln w="9525">
                <a:noFill/>
                <a:round/>
                <a:headEnd/>
                <a:tailEnd/>
              </a:ln>
            </p:spPr>
            <p:txBody>
              <a:bodyPr/>
              <a:lstStyle/>
              <a:p>
                <a:endParaRPr lang="en-US"/>
              </a:p>
            </p:txBody>
          </p:sp>
          <p:sp>
            <p:nvSpPr>
              <p:cNvPr id="269749" name="Freeform 437"/>
              <p:cNvSpPr>
                <a:spLocks noEditPoints="1"/>
              </p:cNvSpPr>
              <p:nvPr/>
            </p:nvSpPr>
            <p:spPr bwMode="auto">
              <a:xfrm>
                <a:off x="1841" y="1873"/>
                <a:ext cx="79" cy="10"/>
              </a:xfrm>
              <a:custGeom>
                <a:avLst/>
                <a:gdLst/>
                <a:ahLst/>
                <a:cxnLst>
                  <a:cxn ang="0">
                    <a:pos x="0" y="10"/>
                  </a:cxn>
                  <a:cxn ang="0">
                    <a:pos x="138" y="10"/>
                  </a:cxn>
                  <a:cxn ang="0">
                    <a:pos x="138" y="0"/>
                  </a:cxn>
                  <a:cxn ang="0">
                    <a:pos x="0" y="0"/>
                  </a:cxn>
                  <a:cxn ang="0">
                    <a:pos x="0" y="10"/>
                  </a:cxn>
                  <a:cxn ang="0">
                    <a:pos x="2" y="10"/>
                  </a:cxn>
                  <a:cxn ang="0">
                    <a:pos x="136" y="10"/>
                  </a:cxn>
                  <a:cxn ang="0">
                    <a:pos x="136" y="0"/>
                  </a:cxn>
                  <a:cxn ang="0">
                    <a:pos x="2" y="0"/>
                  </a:cxn>
                  <a:cxn ang="0">
                    <a:pos x="2" y="10"/>
                  </a:cxn>
                </a:cxnLst>
                <a:rect l="0" t="0" r="r" b="b"/>
                <a:pathLst>
                  <a:path w="138" h="10">
                    <a:moveTo>
                      <a:pt x="0" y="10"/>
                    </a:moveTo>
                    <a:lnTo>
                      <a:pt x="138" y="10"/>
                    </a:lnTo>
                    <a:lnTo>
                      <a:pt x="138" y="0"/>
                    </a:lnTo>
                    <a:lnTo>
                      <a:pt x="0" y="0"/>
                    </a:lnTo>
                    <a:lnTo>
                      <a:pt x="0" y="10"/>
                    </a:lnTo>
                    <a:close/>
                    <a:moveTo>
                      <a:pt x="2" y="10"/>
                    </a:moveTo>
                    <a:lnTo>
                      <a:pt x="136" y="10"/>
                    </a:lnTo>
                    <a:lnTo>
                      <a:pt x="136" y="0"/>
                    </a:lnTo>
                    <a:lnTo>
                      <a:pt x="2" y="0"/>
                    </a:lnTo>
                    <a:lnTo>
                      <a:pt x="2" y="10"/>
                    </a:lnTo>
                    <a:close/>
                  </a:path>
                </a:pathLst>
              </a:custGeom>
              <a:grpFill/>
              <a:ln w="9525">
                <a:noFill/>
                <a:round/>
                <a:headEnd/>
                <a:tailEnd/>
              </a:ln>
            </p:spPr>
            <p:txBody>
              <a:bodyPr/>
              <a:lstStyle/>
              <a:p>
                <a:endParaRPr lang="en-US"/>
              </a:p>
            </p:txBody>
          </p:sp>
          <p:sp>
            <p:nvSpPr>
              <p:cNvPr id="269750" name="Freeform 438"/>
              <p:cNvSpPr>
                <a:spLocks noEditPoints="1"/>
              </p:cNvSpPr>
              <p:nvPr/>
            </p:nvSpPr>
            <p:spPr bwMode="auto">
              <a:xfrm>
                <a:off x="1842" y="1873"/>
                <a:ext cx="77" cy="10"/>
              </a:xfrm>
              <a:custGeom>
                <a:avLst/>
                <a:gdLst/>
                <a:ahLst/>
                <a:cxnLst>
                  <a:cxn ang="0">
                    <a:pos x="0" y="10"/>
                  </a:cxn>
                  <a:cxn ang="0">
                    <a:pos x="134" y="10"/>
                  </a:cxn>
                  <a:cxn ang="0">
                    <a:pos x="134" y="0"/>
                  </a:cxn>
                  <a:cxn ang="0">
                    <a:pos x="0" y="0"/>
                  </a:cxn>
                  <a:cxn ang="0">
                    <a:pos x="0" y="10"/>
                  </a:cxn>
                  <a:cxn ang="0">
                    <a:pos x="1" y="10"/>
                  </a:cxn>
                  <a:cxn ang="0">
                    <a:pos x="132" y="10"/>
                  </a:cxn>
                  <a:cxn ang="0">
                    <a:pos x="132" y="0"/>
                  </a:cxn>
                  <a:cxn ang="0">
                    <a:pos x="1" y="0"/>
                  </a:cxn>
                  <a:cxn ang="0">
                    <a:pos x="1" y="10"/>
                  </a:cxn>
                </a:cxnLst>
                <a:rect l="0" t="0" r="r" b="b"/>
                <a:pathLst>
                  <a:path w="134" h="10">
                    <a:moveTo>
                      <a:pt x="0" y="10"/>
                    </a:moveTo>
                    <a:lnTo>
                      <a:pt x="134" y="10"/>
                    </a:lnTo>
                    <a:lnTo>
                      <a:pt x="134" y="0"/>
                    </a:lnTo>
                    <a:lnTo>
                      <a:pt x="0" y="0"/>
                    </a:lnTo>
                    <a:lnTo>
                      <a:pt x="0" y="10"/>
                    </a:lnTo>
                    <a:close/>
                    <a:moveTo>
                      <a:pt x="1" y="10"/>
                    </a:moveTo>
                    <a:lnTo>
                      <a:pt x="132" y="10"/>
                    </a:lnTo>
                    <a:lnTo>
                      <a:pt x="132" y="0"/>
                    </a:lnTo>
                    <a:lnTo>
                      <a:pt x="1" y="0"/>
                    </a:lnTo>
                    <a:lnTo>
                      <a:pt x="1" y="10"/>
                    </a:lnTo>
                    <a:close/>
                  </a:path>
                </a:pathLst>
              </a:custGeom>
              <a:grpFill/>
              <a:ln w="9525">
                <a:noFill/>
                <a:round/>
                <a:headEnd/>
                <a:tailEnd/>
              </a:ln>
            </p:spPr>
            <p:txBody>
              <a:bodyPr/>
              <a:lstStyle/>
              <a:p>
                <a:endParaRPr lang="en-US"/>
              </a:p>
            </p:txBody>
          </p:sp>
          <p:sp>
            <p:nvSpPr>
              <p:cNvPr id="269751" name="Freeform 439"/>
              <p:cNvSpPr>
                <a:spLocks noEditPoints="1"/>
              </p:cNvSpPr>
              <p:nvPr/>
            </p:nvSpPr>
            <p:spPr bwMode="auto">
              <a:xfrm>
                <a:off x="1844" y="1873"/>
                <a:ext cx="75" cy="10"/>
              </a:xfrm>
              <a:custGeom>
                <a:avLst/>
                <a:gdLst/>
                <a:ahLst/>
                <a:cxnLst>
                  <a:cxn ang="0">
                    <a:pos x="0" y="10"/>
                  </a:cxn>
                  <a:cxn ang="0">
                    <a:pos x="131" y="10"/>
                  </a:cxn>
                  <a:cxn ang="0">
                    <a:pos x="131" y="0"/>
                  </a:cxn>
                  <a:cxn ang="0">
                    <a:pos x="0" y="0"/>
                  </a:cxn>
                  <a:cxn ang="0">
                    <a:pos x="0" y="10"/>
                  </a:cxn>
                  <a:cxn ang="0">
                    <a:pos x="2" y="10"/>
                  </a:cxn>
                  <a:cxn ang="0">
                    <a:pos x="129" y="10"/>
                  </a:cxn>
                  <a:cxn ang="0">
                    <a:pos x="129" y="0"/>
                  </a:cxn>
                  <a:cxn ang="0">
                    <a:pos x="2" y="0"/>
                  </a:cxn>
                  <a:cxn ang="0">
                    <a:pos x="2" y="10"/>
                  </a:cxn>
                </a:cxnLst>
                <a:rect l="0" t="0" r="r" b="b"/>
                <a:pathLst>
                  <a:path w="131" h="10">
                    <a:moveTo>
                      <a:pt x="0" y="10"/>
                    </a:moveTo>
                    <a:lnTo>
                      <a:pt x="131" y="10"/>
                    </a:lnTo>
                    <a:lnTo>
                      <a:pt x="131" y="0"/>
                    </a:lnTo>
                    <a:lnTo>
                      <a:pt x="0" y="0"/>
                    </a:lnTo>
                    <a:lnTo>
                      <a:pt x="0" y="10"/>
                    </a:lnTo>
                    <a:close/>
                    <a:moveTo>
                      <a:pt x="2" y="10"/>
                    </a:moveTo>
                    <a:lnTo>
                      <a:pt x="129" y="10"/>
                    </a:lnTo>
                    <a:lnTo>
                      <a:pt x="129" y="0"/>
                    </a:lnTo>
                    <a:lnTo>
                      <a:pt x="2" y="0"/>
                    </a:lnTo>
                    <a:lnTo>
                      <a:pt x="2" y="10"/>
                    </a:lnTo>
                    <a:close/>
                  </a:path>
                </a:pathLst>
              </a:custGeom>
              <a:grpFill/>
              <a:ln w="9525">
                <a:noFill/>
                <a:round/>
                <a:headEnd/>
                <a:tailEnd/>
              </a:ln>
            </p:spPr>
            <p:txBody>
              <a:bodyPr/>
              <a:lstStyle/>
              <a:p>
                <a:endParaRPr lang="en-US"/>
              </a:p>
            </p:txBody>
          </p:sp>
          <p:sp>
            <p:nvSpPr>
              <p:cNvPr id="269752" name="Freeform 440"/>
              <p:cNvSpPr>
                <a:spLocks noEditPoints="1"/>
              </p:cNvSpPr>
              <p:nvPr/>
            </p:nvSpPr>
            <p:spPr bwMode="auto">
              <a:xfrm>
                <a:off x="1845" y="1873"/>
                <a:ext cx="73" cy="10"/>
              </a:xfrm>
              <a:custGeom>
                <a:avLst/>
                <a:gdLst/>
                <a:ahLst/>
                <a:cxnLst>
                  <a:cxn ang="0">
                    <a:pos x="0" y="10"/>
                  </a:cxn>
                  <a:cxn ang="0">
                    <a:pos x="127" y="10"/>
                  </a:cxn>
                  <a:cxn ang="0">
                    <a:pos x="127" y="0"/>
                  </a:cxn>
                  <a:cxn ang="0">
                    <a:pos x="0" y="0"/>
                  </a:cxn>
                  <a:cxn ang="0">
                    <a:pos x="0" y="10"/>
                  </a:cxn>
                  <a:cxn ang="0">
                    <a:pos x="1" y="8"/>
                  </a:cxn>
                  <a:cxn ang="0">
                    <a:pos x="126" y="8"/>
                  </a:cxn>
                  <a:cxn ang="0">
                    <a:pos x="126" y="1"/>
                  </a:cxn>
                  <a:cxn ang="0">
                    <a:pos x="1" y="1"/>
                  </a:cxn>
                  <a:cxn ang="0">
                    <a:pos x="1" y="8"/>
                  </a:cxn>
                </a:cxnLst>
                <a:rect l="0" t="0" r="r" b="b"/>
                <a:pathLst>
                  <a:path w="127" h="10">
                    <a:moveTo>
                      <a:pt x="0" y="10"/>
                    </a:moveTo>
                    <a:lnTo>
                      <a:pt x="127" y="10"/>
                    </a:lnTo>
                    <a:lnTo>
                      <a:pt x="127" y="0"/>
                    </a:lnTo>
                    <a:lnTo>
                      <a:pt x="0" y="0"/>
                    </a:lnTo>
                    <a:lnTo>
                      <a:pt x="0" y="10"/>
                    </a:lnTo>
                    <a:close/>
                    <a:moveTo>
                      <a:pt x="1" y="8"/>
                    </a:moveTo>
                    <a:lnTo>
                      <a:pt x="126" y="8"/>
                    </a:lnTo>
                    <a:lnTo>
                      <a:pt x="126" y="1"/>
                    </a:lnTo>
                    <a:lnTo>
                      <a:pt x="1" y="1"/>
                    </a:lnTo>
                    <a:lnTo>
                      <a:pt x="1" y="8"/>
                    </a:lnTo>
                    <a:close/>
                  </a:path>
                </a:pathLst>
              </a:custGeom>
              <a:grpFill/>
              <a:ln w="9525">
                <a:noFill/>
                <a:round/>
                <a:headEnd/>
                <a:tailEnd/>
              </a:ln>
            </p:spPr>
            <p:txBody>
              <a:bodyPr/>
              <a:lstStyle/>
              <a:p>
                <a:endParaRPr lang="en-US"/>
              </a:p>
            </p:txBody>
          </p:sp>
          <p:sp>
            <p:nvSpPr>
              <p:cNvPr id="269753" name="Freeform 441"/>
              <p:cNvSpPr>
                <a:spLocks noEditPoints="1"/>
              </p:cNvSpPr>
              <p:nvPr/>
            </p:nvSpPr>
            <p:spPr bwMode="auto">
              <a:xfrm>
                <a:off x="1846" y="1873"/>
                <a:ext cx="71" cy="8"/>
              </a:xfrm>
              <a:custGeom>
                <a:avLst/>
                <a:gdLst/>
                <a:ahLst/>
                <a:cxnLst>
                  <a:cxn ang="0">
                    <a:pos x="0" y="7"/>
                  </a:cxn>
                  <a:cxn ang="0">
                    <a:pos x="125" y="7"/>
                  </a:cxn>
                  <a:cxn ang="0">
                    <a:pos x="125" y="0"/>
                  </a:cxn>
                  <a:cxn ang="0">
                    <a:pos x="0" y="0"/>
                  </a:cxn>
                  <a:cxn ang="0">
                    <a:pos x="0" y="7"/>
                  </a:cxn>
                  <a:cxn ang="0">
                    <a:pos x="2" y="7"/>
                  </a:cxn>
                  <a:cxn ang="0">
                    <a:pos x="123" y="7"/>
                  </a:cxn>
                  <a:cxn ang="0">
                    <a:pos x="123" y="0"/>
                  </a:cxn>
                  <a:cxn ang="0">
                    <a:pos x="2" y="0"/>
                  </a:cxn>
                  <a:cxn ang="0">
                    <a:pos x="2" y="7"/>
                  </a:cxn>
                </a:cxnLst>
                <a:rect l="0" t="0" r="r" b="b"/>
                <a:pathLst>
                  <a:path w="125" h="7">
                    <a:moveTo>
                      <a:pt x="0" y="7"/>
                    </a:moveTo>
                    <a:lnTo>
                      <a:pt x="125" y="7"/>
                    </a:lnTo>
                    <a:lnTo>
                      <a:pt x="125" y="0"/>
                    </a:lnTo>
                    <a:lnTo>
                      <a:pt x="0" y="0"/>
                    </a:lnTo>
                    <a:lnTo>
                      <a:pt x="0" y="7"/>
                    </a:lnTo>
                    <a:close/>
                    <a:moveTo>
                      <a:pt x="2" y="7"/>
                    </a:moveTo>
                    <a:lnTo>
                      <a:pt x="123" y="7"/>
                    </a:lnTo>
                    <a:lnTo>
                      <a:pt x="123" y="0"/>
                    </a:lnTo>
                    <a:lnTo>
                      <a:pt x="2" y="0"/>
                    </a:lnTo>
                    <a:lnTo>
                      <a:pt x="2" y="7"/>
                    </a:lnTo>
                    <a:close/>
                  </a:path>
                </a:pathLst>
              </a:custGeom>
              <a:grpFill/>
              <a:ln w="9525">
                <a:noFill/>
                <a:round/>
                <a:headEnd/>
                <a:tailEnd/>
              </a:ln>
            </p:spPr>
            <p:txBody>
              <a:bodyPr/>
              <a:lstStyle/>
              <a:p>
                <a:endParaRPr lang="en-US"/>
              </a:p>
            </p:txBody>
          </p:sp>
          <p:sp>
            <p:nvSpPr>
              <p:cNvPr id="269754" name="Freeform 442"/>
              <p:cNvSpPr>
                <a:spLocks noEditPoints="1"/>
              </p:cNvSpPr>
              <p:nvPr/>
            </p:nvSpPr>
            <p:spPr bwMode="auto">
              <a:xfrm>
                <a:off x="1847" y="1873"/>
                <a:ext cx="69" cy="8"/>
              </a:xfrm>
              <a:custGeom>
                <a:avLst/>
                <a:gdLst/>
                <a:ahLst/>
                <a:cxnLst>
                  <a:cxn ang="0">
                    <a:pos x="0" y="7"/>
                  </a:cxn>
                  <a:cxn ang="0">
                    <a:pos x="121" y="7"/>
                  </a:cxn>
                  <a:cxn ang="0">
                    <a:pos x="121" y="0"/>
                  </a:cxn>
                  <a:cxn ang="0">
                    <a:pos x="0" y="0"/>
                  </a:cxn>
                  <a:cxn ang="0">
                    <a:pos x="0" y="7"/>
                  </a:cxn>
                  <a:cxn ang="0">
                    <a:pos x="1" y="7"/>
                  </a:cxn>
                  <a:cxn ang="0">
                    <a:pos x="119" y="7"/>
                  </a:cxn>
                  <a:cxn ang="0">
                    <a:pos x="119" y="0"/>
                  </a:cxn>
                  <a:cxn ang="0">
                    <a:pos x="1" y="0"/>
                  </a:cxn>
                  <a:cxn ang="0">
                    <a:pos x="1" y="7"/>
                  </a:cxn>
                </a:cxnLst>
                <a:rect l="0" t="0" r="r" b="b"/>
                <a:pathLst>
                  <a:path w="121" h="7">
                    <a:moveTo>
                      <a:pt x="0" y="7"/>
                    </a:moveTo>
                    <a:lnTo>
                      <a:pt x="121" y="7"/>
                    </a:lnTo>
                    <a:lnTo>
                      <a:pt x="121" y="0"/>
                    </a:lnTo>
                    <a:lnTo>
                      <a:pt x="0" y="0"/>
                    </a:lnTo>
                    <a:lnTo>
                      <a:pt x="0" y="7"/>
                    </a:lnTo>
                    <a:close/>
                    <a:moveTo>
                      <a:pt x="1" y="7"/>
                    </a:moveTo>
                    <a:lnTo>
                      <a:pt x="119" y="7"/>
                    </a:lnTo>
                    <a:lnTo>
                      <a:pt x="119" y="0"/>
                    </a:lnTo>
                    <a:lnTo>
                      <a:pt x="1" y="0"/>
                    </a:lnTo>
                    <a:lnTo>
                      <a:pt x="1" y="7"/>
                    </a:lnTo>
                    <a:close/>
                  </a:path>
                </a:pathLst>
              </a:custGeom>
              <a:grpFill/>
              <a:ln w="9525">
                <a:noFill/>
                <a:round/>
                <a:headEnd/>
                <a:tailEnd/>
              </a:ln>
            </p:spPr>
            <p:txBody>
              <a:bodyPr/>
              <a:lstStyle/>
              <a:p>
                <a:endParaRPr lang="en-US"/>
              </a:p>
            </p:txBody>
          </p:sp>
          <p:sp>
            <p:nvSpPr>
              <p:cNvPr id="269755" name="Freeform 443"/>
              <p:cNvSpPr>
                <a:spLocks noEditPoints="1"/>
              </p:cNvSpPr>
              <p:nvPr/>
            </p:nvSpPr>
            <p:spPr bwMode="auto">
              <a:xfrm>
                <a:off x="1847" y="1873"/>
                <a:ext cx="68" cy="8"/>
              </a:xfrm>
              <a:custGeom>
                <a:avLst/>
                <a:gdLst/>
                <a:ahLst/>
                <a:cxnLst>
                  <a:cxn ang="0">
                    <a:pos x="0" y="7"/>
                  </a:cxn>
                  <a:cxn ang="0">
                    <a:pos x="118" y="7"/>
                  </a:cxn>
                  <a:cxn ang="0">
                    <a:pos x="118" y="0"/>
                  </a:cxn>
                  <a:cxn ang="0">
                    <a:pos x="0" y="0"/>
                  </a:cxn>
                  <a:cxn ang="0">
                    <a:pos x="0" y="7"/>
                  </a:cxn>
                  <a:cxn ang="0">
                    <a:pos x="3" y="7"/>
                  </a:cxn>
                  <a:cxn ang="0">
                    <a:pos x="117" y="7"/>
                  </a:cxn>
                  <a:cxn ang="0">
                    <a:pos x="117" y="0"/>
                  </a:cxn>
                  <a:cxn ang="0">
                    <a:pos x="3" y="0"/>
                  </a:cxn>
                  <a:cxn ang="0">
                    <a:pos x="3" y="7"/>
                  </a:cxn>
                </a:cxnLst>
                <a:rect l="0" t="0" r="r" b="b"/>
                <a:pathLst>
                  <a:path w="118" h="7">
                    <a:moveTo>
                      <a:pt x="0" y="7"/>
                    </a:moveTo>
                    <a:lnTo>
                      <a:pt x="118" y="7"/>
                    </a:lnTo>
                    <a:lnTo>
                      <a:pt x="118" y="0"/>
                    </a:lnTo>
                    <a:lnTo>
                      <a:pt x="0" y="0"/>
                    </a:lnTo>
                    <a:lnTo>
                      <a:pt x="0" y="7"/>
                    </a:lnTo>
                    <a:close/>
                    <a:moveTo>
                      <a:pt x="3" y="7"/>
                    </a:moveTo>
                    <a:lnTo>
                      <a:pt x="117" y="7"/>
                    </a:lnTo>
                    <a:lnTo>
                      <a:pt x="117" y="0"/>
                    </a:lnTo>
                    <a:lnTo>
                      <a:pt x="3" y="0"/>
                    </a:lnTo>
                    <a:lnTo>
                      <a:pt x="3" y="7"/>
                    </a:lnTo>
                    <a:close/>
                  </a:path>
                </a:pathLst>
              </a:custGeom>
              <a:grpFill/>
              <a:ln w="9525">
                <a:noFill/>
                <a:round/>
                <a:headEnd/>
                <a:tailEnd/>
              </a:ln>
            </p:spPr>
            <p:txBody>
              <a:bodyPr/>
              <a:lstStyle/>
              <a:p>
                <a:endParaRPr lang="en-US"/>
              </a:p>
            </p:txBody>
          </p:sp>
          <p:sp>
            <p:nvSpPr>
              <p:cNvPr id="269756" name="Freeform 444"/>
              <p:cNvSpPr>
                <a:spLocks noEditPoints="1"/>
              </p:cNvSpPr>
              <p:nvPr/>
            </p:nvSpPr>
            <p:spPr bwMode="auto">
              <a:xfrm>
                <a:off x="1848" y="1873"/>
                <a:ext cx="65" cy="8"/>
              </a:xfrm>
              <a:custGeom>
                <a:avLst/>
                <a:gdLst/>
                <a:ahLst/>
                <a:cxnLst>
                  <a:cxn ang="0">
                    <a:pos x="0" y="7"/>
                  </a:cxn>
                  <a:cxn ang="0">
                    <a:pos x="114" y="7"/>
                  </a:cxn>
                  <a:cxn ang="0">
                    <a:pos x="114" y="0"/>
                  </a:cxn>
                  <a:cxn ang="0">
                    <a:pos x="0" y="0"/>
                  </a:cxn>
                  <a:cxn ang="0">
                    <a:pos x="0" y="7"/>
                  </a:cxn>
                  <a:cxn ang="0">
                    <a:pos x="2" y="7"/>
                  </a:cxn>
                  <a:cxn ang="0">
                    <a:pos x="112" y="7"/>
                  </a:cxn>
                  <a:cxn ang="0">
                    <a:pos x="112" y="0"/>
                  </a:cxn>
                  <a:cxn ang="0">
                    <a:pos x="2" y="0"/>
                  </a:cxn>
                  <a:cxn ang="0">
                    <a:pos x="2" y="7"/>
                  </a:cxn>
                </a:cxnLst>
                <a:rect l="0" t="0" r="r" b="b"/>
                <a:pathLst>
                  <a:path w="114" h="7">
                    <a:moveTo>
                      <a:pt x="0" y="7"/>
                    </a:moveTo>
                    <a:lnTo>
                      <a:pt x="114" y="7"/>
                    </a:lnTo>
                    <a:lnTo>
                      <a:pt x="114" y="0"/>
                    </a:lnTo>
                    <a:lnTo>
                      <a:pt x="0" y="0"/>
                    </a:lnTo>
                    <a:lnTo>
                      <a:pt x="0" y="7"/>
                    </a:lnTo>
                    <a:close/>
                    <a:moveTo>
                      <a:pt x="2" y="7"/>
                    </a:moveTo>
                    <a:lnTo>
                      <a:pt x="112" y="7"/>
                    </a:lnTo>
                    <a:lnTo>
                      <a:pt x="112" y="0"/>
                    </a:lnTo>
                    <a:lnTo>
                      <a:pt x="2" y="0"/>
                    </a:lnTo>
                    <a:lnTo>
                      <a:pt x="2" y="7"/>
                    </a:lnTo>
                    <a:close/>
                  </a:path>
                </a:pathLst>
              </a:custGeom>
              <a:grpFill/>
              <a:ln w="9525">
                <a:noFill/>
                <a:round/>
                <a:headEnd/>
                <a:tailEnd/>
              </a:ln>
            </p:spPr>
            <p:txBody>
              <a:bodyPr/>
              <a:lstStyle/>
              <a:p>
                <a:endParaRPr lang="en-US"/>
              </a:p>
            </p:txBody>
          </p:sp>
          <p:sp>
            <p:nvSpPr>
              <p:cNvPr id="269757" name="Freeform 445"/>
              <p:cNvSpPr>
                <a:spLocks noEditPoints="1"/>
              </p:cNvSpPr>
              <p:nvPr/>
            </p:nvSpPr>
            <p:spPr bwMode="auto">
              <a:xfrm>
                <a:off x="1849" y="1873"/>
                <a:ext cx="63" cy="8"/>
              </a:xfrm>
              <a:custGeom>
                <a:avLst/>
                <a:gdLst/>
                <a:ahLst/>
                <a:cxnLst>
                  <a:cxn ang="0">
                    <a:pos x="0" y="7"/>
                  </a:cxn>
                  <a:cxn ang="0">
                    <a:pos x="110" y="7"/>
                  </a:cxn>
                  <a:cxn ang="0">
                    <a:pos x="110" y="0"/>
                  </a:cxn>
                  <a:cxn ang="0">
                    <a:pos x="0" y="0"/>
                  </a:cxn>
                  <a:cxn ang="0">
                    <a:pos x="0" y="7"/>
                  </a:cxn>
                  <a:cxn ang="0">
                    <a:pos x="2" y="7"/>
                  </a:cxn>
                  <a:cxn ang="0">
                    <a:pos x="108" y="7"/>
                  </a:cxn>
                  <a:cxn ang="0">
                    <a:pos x="108" y="0"/>
                  </a:cxn>
                  <a:cxn ang="0">
                    <a:pos x="2" y="0"/>
                  </a:cxn>
                  <a:cxn ang="0">
                    <a:pos x="2" y="7"/>
                  </a:cxn>
                </a:cxnLst>
                <a:rect l="0" t="0" r="r" b="b"/>
                <a:pathLst>
                  <a:path w="110" h="7">
                    <a:moveTo>
                      <a:pt x="0" y="7"/>
                    </a:moveTo>
                    <a:lnTo>
                      <a:pt x="110" y="7"/>
                    </a:lnTo>
                    <a:lnTo>
                      <a:pt x="110" y="0"/>
                    </a:lnTo>
                    <a:lnTo>
                      <a:pt x="0" y="0"/>
                    </a:lnTo>
                    <a:lnTo>
                      <a:pt x="0" y="7"/>
                    </a:lnTo>
                    <a:close/>
                    <a:moveTo>
                      <a:pt x="2" y="7"/>
                    </a:moveTo>
                    <a:lnTo>
                      <a:pt x="108" y="7"/>
                    </a:lnTo>
                    <a:lnTo>
                      <a:pt x="108" y="0"/>
                    </a:lnTo>
                    <a:lnTo>
                      <a:pt x="2" y="0"/>
                    </a:lnTo>
                    <a:lnTo>
                      <a:pt x="2" y="7"/>
                    </a:lnTo>
                    <a:close/>
                  </a:path>
                </a:pathLst>
              </a:custGeom>
              <a:grpFill/>
              <a:ln w="9525">
                <a:noFill/>
                <a:round/>
                <a:headEnd/>
                <a:tailEnd/>
              </a:ln>
            </p:spPr>
            <p:txBody>
              <a:bodyPr/>
              <a:lstStyle/>
              <a:p>
                <a:endParaRPr lang="en-US"/>
              </a:p>
            </p:txBody>
          </p:sp>
          <p:sp>
            <p:nvSpPr>
              <p:cNvPr id="269758" name="Freeform 446"/>
              <p:cNvSpPr>
                <a:spLocks noEditPoints="1"/>
              </p:cNvSpPr>
              <p:nvPr/>
            </p:nvSpPr>
            <p:spPr bwMode="auto">
              <a:xfrm>
                <a:off x="1850" y="1873"/>
                <a:ext cx="61" cy="8"/>
              </a:xfrm>
              <a:custGeom>
                <a:avLst/>
                <a:gdLst/>
                <a:ahLst/>
                <a:cxnLst>
                  <a:cxn ang="0">
                    <a:pos x="0" y="7"/>
                  </a:cxn>
                  <a:cxn ang="0">
                    <a:pos x="106" y="7"/>
                  </a:cxn>
                  <a:cxn ang="0">
                    <a:pos x="106" y="0"/>
                  </a:cxn>
                  <a:cxn ang="0">
                    <a:pos x="0" y="0"/>
                  </a:cxn>
                  <a:cxn ang="0">
                    <a:pos x="0" y="7"/>
                  </a:cxn>
                  <a:cxn ang="0">
                    <a:pos x="2" y="7"/>
                  </a:cxn>
                  <a:cxn ang="0">
                    <a:pos x="103" y="7"/>
                  </a:cxn>
                  <a:cxn ang="0">
                    <a:pos x="103" y="0"/>
                  </a:cxn>
                  <a:cxn ang="0">
                    <a:pos x="2" y="0"/>
                  </a:cxn>
                  <a:cxn ang="0">
                    <a:pos x="2" y="7"/>
                  </a:cxn>
                </a:cxnLst>
                <a:rect l="0" t="0" r="r" b="b"/>
                <a:pathLst>
                  <a:path w="106" h="7">
                    <a:moveTo>
                      <a:pt x="0" y="7"/>
                    </a:moveTo>
                    <a:lnTo>
                      <a:pt x="106" y="7"/>
                    </a:lnTo>
                    <a:lnTo>
                      <a:pt x="106" y="0"/>
                    </a:lnTo>
                    <a:lnTo>
                      <a:pt x="0" y="0"/>
                    </a:lnTo>
                    <a:lnTo>
                      <a:pt x="0" y="7"/>
                    </a:lnTo>
                    <a:close/>
                    <a:moveTo>
                      <a:pt x="2" y="7"/>
                    </a:moveTo>
                    <a:lnTo>
                      <a:pt x="103" y="7"/>
                    </a:lnTo>
                    <a:lnTo>
                      <a:pt x="103" y="0"/>
                    </a:lnTo>
                    <a:lnTo>
                      <a:pt x="2" y="0"/>
                    </a:lnTo>
                    <a:lnTo>
                      <a:pt x="2" y="7"/>
                    </a:lnTo>
                    <a:close/>
                  </a:path>
                </a:pathLst>
              </a:custGeom>
              <a:grpFill/>
              <a:ln w="9525">
                <a:noFill/>
                <a:round/>
                <a:headEnd/>
                <a:tailEnd/>
              </a:ln>
            </p:spPr>
            <p:txBody>
              <a:bodyPr/>
              <a:lstStyle/>
              <a:p>
                <a:endParaRPr lang="en-US"/>
              </a:p>
            </p:txBody>
          </p:sp>
          <p:sp>
            <p:nvSpPr>
              <p:cNvPr id="269759" name="Freeform 447"/>
              <p:cNvSpPr>
                <a:spLocks noEditPoints="1"/>
              </p:cNvSpPr>
              <p:nvPr/>
            </p:nvSpPr>
            <p:spPr bwMode="auto">
              <a:xfrm>
                <a:off x="1853" y="1873"/>
                <a:ext cx="57" cy="8"/>
              </a:xfrm>
              <a:custGeom>
                <a:avLst/>
                <a:gdLst/>
                <a:ahLst/>
                <a:cxnLst>
                  <a:cxn ang="0">
                    <a:pos x="0" y="7"/>
                  </a:cxn>
                  <a:cxn ang="0">
                    <a:pos x="101" y="7"/>
                  </a:cxn>
                  <a:cxn ang="0">
                    <a:pos x="101" y="0"/>
                  </a:cxn>
                  <a:cxn ang="0">
                    <a:pos x="0" y="0"/>
                  </a:cxn>
                  <a:cxn ang="0">
                    <a:pos x="0" y="7"/>
                  </a:cxn>
                  <a:cxn ang="0">
                    <a:pos x="2" y="7"/>
                  </a:cxn>
                  <a:cxn ang="0">
                    <a:pos x="99" y="7"/>
                  </a:cxn>
                  <a:cxn ang="0">
                    <a:pos x="99" y="0"/>
                  </a:cxn>
                  <a:cxn ang="0">
                    <a:pos x="2" y="0"/>
                  </a:cxn>
                  <a:cxn ang="0">
                    <a:pos x="2" y="7"/>
                  </a:cxn>
                </a:cxnLst>
                <a:rect l="0" t="0" r="r" b="b"/>
                <a:pathLst>
                  <a:path w="101" h="7">
                    <a:moveTo>
                      <a:pt x="0" y="7"/>
                    </a:moveTo>
                    <a:lnTo>
                      <a:pt x="101" y="7"/>
                    </a:lnTo>
                    <a:lnTo>
                      <a:pt x="101" y="0"/>
                    </a:lnTo>
                    <a:lnTo>
                      <a:pt x="0" y="0"/>
                    </a:lnTo>
                    <a:lnTo>
                      <a:pt x="0" y="7"/>
                    </a:lnTo>
                    <a:close/>
                    <a:moveTo>
                      <a:pt x="2" y="7"/>
                    </a:moveTo>
                    <a:lnTo>
                      <a:pt x="99" y="7"/>
                    </a:lnTo>
                    <a:lnTo>
                      <a:pt x="99" y="0"/>
                    </a:lnTo>
                    <a:lnTo>
                      <a:pt x="2" y="0"/>
                    </a:lnTo>
                    <a:lnTo>
                      <a:pt x="2" y="7"/>
                    </a:lnTo>
                    <a:close/>
                  </a:path>
                </a:pathLst>
              </a:custGeom>
              <a:grpFill/>
              <a:ln w="9525">
                <a:noFill/>
                <a:round/>
                <a:headEnd/>
                <a:tailEnd/>
              </a:ln>
            </p:spPr>
            <p:txBody>
              <a:bodyPr/>
              <a:lstStyle/>
              <a:p>
                <a:endParaRPr lang="en-US"/>
              </a:p>
            </p:txBody>
          </p:sp>
          <p:sp>
            <p:nvSpPr>
              <p:cNvPr id="269760" name="Freeform 448"/>
              <p:cNvSpPr>
                <a:spLocks noEditPoints="1"/>
              </p:cNvSpPr>
              <p:nvPr/>
            </p:nvSpPr>
            <p:spPr bwMode="auto">
              <a:xfrm>
                <a:off x="1854" y="1873"/>
                <a:ext cx="55" cy="8"/>
              </a:xfrm>
              <a:custGeom>
                <a:avLst/>
                <a:gdLst/>
                <a:ahLst/>
                <a:cxnLst>
                  <a:cxn ang="0">
                    <a:pos x="0" y="7"/>
                  </a:cxn>
                  <a:cxn ang="0">
                    <a:pos x="97" y="7"/>
                  </a:cxn>
                  <a:cxn ang="0">
                    <a:pos x="97" y="0"/>
                  </a:cxn>
                  <a:cxn ang="0">
                    <a:pos x="0" y="0"/>
                  </a:cxn>
                  <a:cxn ang="0">
                    <a:pos x="0" y="7"/>
                  </a:cxn>
                  <a:cxn ang="0">
                    <a:pos x="2" y="6"/>
                  </a:cxn>
                  <a:cxn ang="0">
                    <a:pos x="94" y="6"/>
                  </a:cxn>
                  <a:cxn ang="0">
                    <a:pos x="94" y="1"/>
                  </a:cxn>
                  <a:cxn ang="0">
                    <a:pos x="2" y="1"/>
                  </a:cxn>
                  <a:cxn ang="0">
                    <a:pos x="2" y="6"/>
                  </a:cxn>
                </a:cxnLst>
                <a:rect l="0" t="0" r="r" b="b"/>
                <a:pathLst>
                  <a:path w="97" h="7">
                    <a:moveTo>
                      <a:pt x="0" y="7"/>
                    </a:moveTo>
                    <a:lnTo>
                      <a:pt x="97" y="7"/>
                    </a:lnTo>
                    <a:lnTo>
                      <a:pt x="97" y="0"/>
                    </a:lnTo>
                    <a:lnTo>
                      <a:pt x="0" y="0"/>
                    </a:lnTo>
                    <a:lnTo>
                      <a:pt x="0" y="7"/>
                    </a:lnTo>
                    <a:close/>
                    <a:moveTo>
                      <a:pt x="2" y="6"/>
                    </a:moveTo>
                    <a:lnTo>
                      <a:pt x="94" y="6"/>
                    </a:lnTo>
                    <a:lnTo>
                      <a:pt x="94" y="1"/>
                    </a:lnTo>
                    <a:lnTo>
                      <a:pt x="2" y="1"/>
                    </a:lnTo>
                    <a:lnTo>
                      <a:pt x="2" y="6"/>
                    </a:lnTo>
                    <a:close/>
                  </a:path>
                </a:pathLst>
              </a:custGeom>
              <a:grpFill/>
              <a:ln w="9525">
                <a:noFill/>
                <a:round/>
                <a:headEnd/>
                <a:tailEnd/>
              </a:ln>
            </p:spPr>
            <p:txBody>
              <a:bodyPr/>
              <a:lstStyle/>
              <a:p>
                <a:endParaRPr lang="en-US"/>
              </a:p>
            </p:txBody>
          </p:sp>
          <p:sp>
            <p:nvSpPr>
              <p:cNvPr id="269761" name="Freeform 449"/>
              <p:cNvSpPr>
                <a:spLocks noEditPoints="1"/>
              </p:cNvSpPr>
              <p:nvPr/>
            </p:nvSpPr>
            <p:spPr bwMode="auto">
              <a:xfrm>
                <a:off x="1855" y="1875"/>
                <a:ext cx="53" cy="6"/>
              </a:xfrm>
              <a:custGeom>
                <a:avLst/>
                <a:gdLst/>
                <a:ahLst/>
                <a:cxnLst>
                  <a:cxn ang="0">
                    <a:pos x="0" y="5"/>
                  </a:cxn>
                  <a:cxn ang="0">
                    <a:pos x="92" y="5"/>
                  </a:cxn>
                  <a:cxn ang="0">
                    <a:pos x="92" y="0"/>
                  </a:cxn>
                  <a:cxn ang="0">
                    <a:pos x="0" y="0"/>
                  </a:cxn>
                  <a:cxn ang="0">
                    <a:pos x="0" y="5"/>
                  </a:cxn>
                  <a:cxn ang="0">
                    <a:pos x="3" y="5"/>
                  </a:cxn>
                  <a:cxn ang="0">
                    <a:pos x="90" y="5"/>
                  </a:cxn>
                  <a:cxn ang="0">
                    <a:pos x="90" y="0"/>
                  </a:cxn>
                  <a:cxn ang="0">
                    <a:pos x="3" y="0"/>
                  </a:cxn>
                  <a:cxn ang="0">
                    <a:pos x="3" y="5"/>
                  </a:cxn>
                </a:cxnLst>
                <a:rect l="0" t="0" r="r" b="b"/>
                <a:pathLst>
                  <a:path w="92" h="5">
                    <a:moveTo>
                      <a:pt x="0" y="5"/>
                    </a:moveTo>
                    <a:lnTo>
                      <a:pt x="92" y="5"/>
                    </a:lnTo>
                    <a:lnTo>
                      <a:pt x="92" y="0"/>
                    </a:lnTo>
                    <a:lnTo>
                      <a:pt x="0" y="0"/>
                    </a:lnTo>
                    <a:lnTo>
                      <a:pt x="0" y="5"/>
                    </a:lnTo>
                    <a:close/>
                    <a:moveTo>
                      <a:pt x="3" y="5"/>
                    </a:moveTo>
                    <a:lnTo>
                      <a:pt x="90" y="5"/>
                    </a:lnTo>
                    <a:lnTo>
                      <a:pt x="90" y="0"/>
                    </a:lnTo>
                    <a:lnTo>
                      <a:pt x="3" y="0"/>
                    </a:lnTo>
                    <a:lnTo>
                      <a:pt x="3" y="5"/>
                    </a:lnTo>
                    <a:close/>
                  </a:path>
                </a:pathLst>
              </a:custGeom>
              <a:grpFill/>
              <a:ln w="9525">
                <a:noFill/>
                <a:round/>
                <a:headEnd/>
                <a:tailEnd/>
              </a:ln>
            </p:spPr>
            <p:txBody>
              <a:bodyPr/>
              <a:lstStyle/>
              <a:p>
                <a:endParaRPr lang="en-US"/>
              </a:p>
            </p:txBody>
          </p:sp>
          <p:sp>
            <p:nvSpPr>
              <p:cNvPr id="269762" name="Freeform 450"/>
              <p:cNvSpPr>
                <a:spLocks noEditPoints="1"/>
              </p:cNvSpPr>
              <p:nvPr/>
            </p:nvSpPr>
            <p:spPr bwMode="auto">
              <a:xfrm>
                <a:off x="1856" y="1875"/>
                <a:ext cx="49" cy="6"/>
              </a:xfrm>
              <a:custGeom>
                <a:avLst/>
                <a:gdLst/>
                <a:ahLst/>
                <a:cxnLst>
                  <a:cxn ang="0">
                    <a:pos x="0" y="5"/>
                  </a:cxn>
                  <a:cxn ang="0">
                    <a:pos x="87" y="5"/>
                  </a:cxn>
                  <a:cxn ang="0">
                    <a:pos x="87" y="0"/>
                  </a:cxn>
                  <a:cxn ang="0">
                    <a:pos x="0" y="0"/>
                  </a:cxn>
                  <a:cxn ang="0">
                    <a:pos x="0" y="5"/>
                  </a:cxn>
                  <a:cxn ang="0">
                    <a:pos x="3" y="5"/>
                  </a:cxn>
                  <a:cxn ang="0">
                    <a:pos x="85" y="5"/>
                  </a:cxn>
                  <a:cxn ang="0">
                    <a:pos x="85" y="0"/>
                  </a:cxn>
                  <a:cxn ang="0">
                    <a:pos x="3" y="0"/>
                  </a:cxn>
                  <a:cxn ang="0">
                    <a:pos x="3" y="5"/>
                  </a:cxn>
                </a:cxnLst>
                <a:rect l="0" t="0" r="r" b="b"/>
                <a:pathLst>
                  <a:path w="87" h="5">
                    <a:moveTo>
                      <a:pt x="0" y="5"/>
                    </a:moveTo>
                    <a:lnTo>
                      <a:pt x="87" y="5"/>
                    </a:lnTo>
                    <a:lnTo>
                      <a:pt x="87" y="0"/>
                    </a:lnTo>
                    <a:lnTo>
                      <a:pt x="0" y="0"/>
                    </a:lnTo>
                    <a:lnTo>
                      <a:pt x="0" y="5"/>
                    </a:lnTo>
                    <a:close/>
                    <a:moveTo>
                      <a:pt x="3" y="5"/>
                    </a:moveTo>
                    <a:lnTo>
                      <a:pt x="85" y="5"/>
                    </a:lnTo>
                    <a:lnTo>
                      <a:pt x="85" y="0"/>
                    </a:lnTo>
                    <a:lnTo>
                      <a:pt x="3" y="0"/>
                    </a:lnTo>
                    <a:lnTo>
                      <a:pt x="3" y="5"/>
                    </a:lnTo>
                    <a:close/>
                  </a:path>
                </a:pathLst>
              </a:custGeom>
              <a:grpFill/>
              <a:ln w="9525">
                <a:noFill/>
                <a:round/>
                <a:headEnd/>
                <a:tailEnd/>
              </a:ln>
            </p:spPr>
            <p:txBody>
              <a:bodyPr/>
              <a:lstStyle/>
              <a:p>
                <a:endParaRPr lang="en-US"/>
              </a:p>
            </p:txBody>
          </p:sp>
          <p:sp>
            <p:nvSpPr>
              <p:cNvPr id="269763" name="Freeform 451"/>
              <p:cNvSpPr>
                <a:spLocks noEditPoints="1"/>
              </p:cNvSpPr>
              <p:nvPr/>
            </p:nvSpPr>
            <p:spPr bwMode="auto">
              <a:xfrm>
                <a:off x="1857" y="1875"/>
                <a:ext cx="47" cy="6"/>
              </a:xfrm>
              <a:custGeom>
                <a:avLst/>
                <a:gdLst/>
                <a:ahLst/>
                <a:cxnLst>
                  <a:cxn ang="0">
                    <a:pos x="0" y="5"/>
                  </a:cxn>
                  <a:cxn ang="0">
                    <a:pos x="82" y="5"/>
                  </a:cxn>
                  <a:cxn ang="0">
                    <a:pos x="82" y="0"/>
                  </a:cxn>
                  <a:cxn ang="0">
                    <a:pos x="0" y="0"/>
                  </a:cxn>
                  <a:cxn ang="0">
                    <a:pos x="0" y="5"/>
                  </a:cxn>
                  <a:cxn ang="0">
                    <a:pos x="2" y="5"/>
                  </a:cxn>
                  <a:cxn ang="0">
                    <a:pos x="78" y="5"/>
                  </a:cxn>
                  <a:cxn ang="0">
                    <a:pos x="78" y="0"/>
                  </a:cxn>
                  <a:cxn ang="0">
                    <a:pos x="2" y="0"/>
                  </a:cxn>
                  <a:cxn ang="0">
                    <a:pos x="2" y="5"/>
                  </a:cxn>
                </a:cxnLst>
                <a:rect l="0" t="0" r="r" b="b"/>
                <a:pathLst>
                  <a:path w="82" h="5">
                    <a:moveTo>
                      <a:pt x="0" y="5"/>
                    </a:moveTo>
                    <a:lnTo>
                      <a:pt x="82" y="5"/>
                    </a:lnTo>
                    <a:lnTo>
                      <a:pt x="82" y="0"/>
                    </a:lnTo>
                    <a:lnTo>
                      <a:pt x="0" y="0"/>
                    </a:lnTo>
                    <a:lnTo>
                      <a:pt x="0" y="5"/>
                    </a:lnTo>
                    <a:close/>
                    <a:moveTo>
                      <a:pt x="2" y="5"/>
                    </a:moveTo>
                    <a:lnTo>
                      <a:pt x="78" y="5"/>
                    </a:lnTo>
                    <a:lnTo>
                      <a:pt x="78" y="0"/>
                    </a:lnTo>
                    <a:lnTo>
                      <a:pt x="2" y="0"/>
                    </a:lnTo>
                    <a:lnTo>
                      <a:pt x="2" y="5"/>
                    </a:lnTo>
                    <a:close/>
                  </a:path>
                </a:pathLst>
              </a:custGeom>
              <a:grpFill/>
              <a:ln w="9525">
                <a:noFill/>
                <a:round/>
                <a:headEnd/>
                <a:tailEnd/>
              </a:ln>
            </p:spPr>
            <p:txBody>
              <a:bodyPr/>
              <a:lstStyle/>
              <a:p>
                <a:endParaRPr lang="en-US"/>
              </a:p>
            </p:txBody>
          </p:sp>
          <p:sp>
            <p:nvSpPr>
              <p:cNvPr id="269764" name="Freeform 452"/>
              <p:cNvSpPr>
                <a:spLocks noEditPoints="1"/>
              </p:cNvSpPr>
              <p:nvPr/>
            </p:nvSpPr>
            <p:spPr bwMode="auto">
              <a:xfrm>
                <a:off x="1858" y="1875"/>
                <a:ext cx="45" cy="6"/>
              </a:xfrm>
              <a:custGeom>
                <a:avLst/>
                <a:gdLst/>
                <a:ahLst/>
                <a:cxnLst>
                  <a:cxn ang="0">
                    <a:pos x="0" y="5"/>
                  </a:cxn>
                  <a:cxn ang="0">
                    <a:pos x="76" y="5"/>
                  </a:cxn>
                  <a:cxn ang="0">
                    <a:pos x="76" y="0"/>
                  </a:cxn>
                  <a:cxn ang="0">
                    <a:pos x="0" y="0"/>
                  </a:cxn>
                  <a:cxn ang="0">
                    <a:pos x="0" y="5"/>
                  </a:cxn>
                  <a:cxn ang="0">
                    <a:pos x="3" y="5"/>
                  </a:cxn>
                  <a:cxn ang="0">
                    <a:pos x="74" y="5"/>
                  </a:cxn>
                  <a:cxn ang="0">
                    <a:pos x="74" y="0"/>
                  </a:cxn>
                  <a:cxn ang="0">
                    <a:pos x="3" y="0"/>
                  </a:cxn>
                  <a:cxn ang="0">
                    <a:pos x="3" y="5"/>
                  </a:cxn>
                </a:cxnLst>
                <a:rect l="0" t="0" r="r" b="b"/>
                <a:pathLst>
                  <a:path w="76" h="5">
                    <a:moveTo>
                      <a:pt x="0" y="5"/>
                    </a:moveTo>
                    <a:lnTo>
                      <a:pt x="76" y="5"/>
                    </a:lnTo>
                    <a:lnTo>
                      <a:pt x="76" y="0"/>
                    </a:lnTo>
                    <a:lnTo>
                      <a:pt x="0" y="0"/>
                    </a:lnTo>
                    <a:lnTo>
                      <a:pt x="0" y="5"/>
                    </a:lnTo>
                    <a:close/>
                    <a:moveTo>
                      <a:pt x="3" y="5"/>
                    </a:moveTo>
                    <a:lnTo>
                      <a:pt x="74" y="5"/>
                    </a:lnTo>
                    <a:lnTo>
                      <a:pt x="74" y="0"/>
                    </a:lnTo>
                    <a:lnTo>
                      <a:pt x="3" y="0"/>
                    </a:lnTo>
                    <a:lnTo>
                      <a:pt x="3" y="5"/>
                    </a:lnTo>
                    <a:close/>
                  </a:path>
                </a:pathLst>
              </a:custGeom>
              <a:grpFill/>
              <a:ln w="9525">
                <a:noFill/>
                <a:round/>
                <a:headEnd/>
                <a:tailEnd/>
              </a:ln>
            </p:spPr>
            <p:txBody>
              <a:bodyPr/>
              <a:lstStyle/>
              <a:p>
                <a:endParaRPr lang="en-US"/>
              </a:p>
            </p:txBody>
          </p:sp>
          <p:sp>
            <p:nvSpPr>
              <p:cNvPr id="269765" name="Freeform 453"/>
              <p:cNvSpPr>
                <a:spLocks noEditPoints="1"/>
              </p:cNvSpPr>
              <p:nvPr/>
            </p:nvSpPr>
            <p:spPr bwMode="auto">
              <a:xfrm>
                <a:off x="1861" y="1875"/>
                <a:ext cx="41" cy="6"/>
              </a:xfrm>
              <a:custGeom>
                <a:avLst/>
                <a:gdLst/>
                <a:ahLst/>
                <a:cxnLst>
                  <a:cxn ang="0">
                    <a:pos x="0" y="5"/>
                  </a:cxn>
                  <a:cxn ang="0">
                    <a:pos x="71" y="5"/>
                  </a:cxn>
                  <a:cxn ang="0">
                    <a:pos x="71" y="0"/>
                  </a:cxn>
                  <a:cxn ang="0">
                    <a:pos x="0" y="0"/>
                  </a:cxn>
                  <a:cxn ang="0">
                    <a:pos x="0" y="5"/>
                  </a:cxn>
                  <a:cxn ang="0">
                    <a:pos x="2" y="5"/>
                  </a:cxn>
                  <a:cxn ang="0">
                    <a:pos x="68" y="5"/>
                  </a:cxn>
                  <a:cxn ang="0">
                    <a:pos x="68" y="0"/>
                  </a:cxn>
                  <a:cxn ang="0">
                    <a:pos x="2" y="0"/>
                  </a:cxn>
                  <a:cxn ang="0">
                    <a:pos x="2" y="5"/>
                  </a:cxn>
                </a:cxnLst>
                <a:rect l="0" t="0" r="r" b="b"/>
                <a:pathLst>
                  <a:path w="71" h="5">
                    <a:moveTo>
                      <a:pt x="0" y="5"/>
                    </a:moveTo>
                    <a:lnTo>
                      <a:pt x="71" y="5"/>
                    </a:lnTo>
                    <a:lnTo>
                      <a:pt x="71" y="0"/>
                    </a:lnTo>
                    <a:lnTo>
                      <a:pt x="0" y="0"/>
                    </a:lnTo>
                    <a:lnTo>
                      <a:pt x="0" y="5"/>
                    </a:lnTo>
                    <a:close/>
                    <a:moveTo>
                      <a:pt x="2" y="5"/>
                    </a:moveTo>
                    <a:lnTo>
                      <a:pt x="68" y="5"/>
                    </a:lnTo>
                    <a:lnTo>
                      <a:pt x="68" y="0"/>
                    </a:lnTo>
                    <a:lnTo>
                      <a:pt x="2" y="0"/>
                    </a:lnTo>
                    <a:lnTo>
                      <a:pt x="2" y="5"/>
                    </a:lnTo>
                    <a:close/>
                  </a:path>
                </a:pathLst>
              </a:custGeom>
              <a:grpFill/>
              <a:ln w="9525">
                <a:noFill/>
                <a:round/>
                <a:headEnd/>
                <a:tailEnd/>
              </a:ln>
            </p:spPr>
            <p:txBody>
              <a:bodyPr/>
              <a:lstStyle/>
              <a:p>
                <a:endParaRPr lang="en-US"/>
              </a:p>
            </p:txBody>
          </p:sp>
          <p:sp>
            <p:nvSpPr>
              <p:cNvPr id="269766" name="Freeform 454"/>
              <p:cNvSpPr>
                <a:spLocks noEditPoints="1"/>
              </p:cNvSpPr>
              <p:nvPr/>
            </p:nvSpPr>
            <p:spPr bwMode="auto">
              <a:xfrm>
                <a:off x="1862" y="1875"/>
                <a:ext cx="38" cy="6"/>
              </a:xfrm>
              <a:custGeom>
                <a:avLst/>
                <a:gdLst/>
                <a:ahLst/>
                <a:cxnLst>
                  <a:cxn ang="0">
                    <a:pos x="0" y="5"/>
                  </a:cxn>
                  <a:cxn ang="0">
                    <a:pos x="66" y="5"/>
                  </a:cxn>
                  <a:cxn ang="0">
                    <a:pos x="66" y="0"/>
                  </a:cxn>
                  <a:cxn ang="0">
                    <a:pos x="0" y="0"/>
                  </a:cxn>
                  <a:cxn ang="0">
                    <a:pos x="0" y="5"/>
                  </a:cxn>
                  <a:cxn ang="0">
                    <a:pos x="4" y="4"/>
                  </a:cxn>
                  <a:cxn ang="0">
                    <a:pos x="63" y="4"/>
                  </a:cxn>
                  <a:cxn ang="0">
                    <a:pos x="63" y="1"/>
                  </a:cxn>
                  <a:cxn ang="0">
                    <a:pos x="4" y="1"/>
                  </a:cxn>
                  <a:cxn ang="0">
                    <a:pos x="4" y="4"/>
                  </a:cxn>
                </a:cxnLst>
                <a:rect l="0" t="0" r="r" b="b"/>
                <a:pathLst>
                  <a:path w="66" h="5">
                    <a:moveTo>
                      <a:pt x="0" y="5"/>
                    </a:moveTo>
                    <a:lnTo>
                      <a:pt x="66" y="5"/>
                    </a:lnTo>
                    <a:lnTo>
                      <a:pt x="66" y="0"/>
                    </a:lnTo>
                    <a:lnTo>
                      <a:pt x="0" y="0"/>
                    </a:lnTo>
                    <a:lnTo>
                      <a:pt x="0" y="5"/>
                    </a:lnTo>
                    <a:close/>
                    <a:moveTo>
                      <a:pt x="4" y="4"/>
                    </a:moveTo>
                    <a:lnTo>
                      <a:pt x="63" y="4"/>
                    </a:lnTo>
                    <a:lnTo>
                      <a:pt x="63" y="1"/>
                    </a:lnTo>
                    <a:lnTo>
                      <a:pt x="4" y="1"/>
                    </a:lnTo>
                    <a:lnTo>
                      <a:pt x="4" y="4"/>
                    </a:lnTo>
                    <a:close/>
                  </a:path>
                </a:pathLst>
              </a:custGeom>
              <a:grpFill/>
              <a:ln w="9525">
                <a:noFill/>
                <a:round/>
                <a:headEnd/>
                <a:tailEnd/>
              </a:ln>
            </p:spPr>
            <p:txBody>
              <a:bodyPr/>
              <a:lstStyle/>
              <a:p>
                <a:endParaRPr lang="en-US"/>
              </a:p>
            </p:txBody>
          </p:sp>
          <p:sp>
            <p:nvSpPr>
              <p:cNvPr id="269767" name="Freeform 455"/>
              <p:cNvSpPr>
                <a:spLocks noEditPoints="1"/>
              </p:cNvSpPr>
              <p:nvPr/>
            </p:nvSpPr>
            <p:spPr bwMode="auto">
              <a:xfrm>
                <a:off x="1864" y="1877"/>
                <a:ext cx="33" cy="2"/>
              </a:xfrm>
              <a:custGeom>
                <a:avLst/>
                <a:gdLst/>
                <a:ahLst/>
                <a:cxnLst>
                  <a:cxn ang="0">
                    <a:pos x="0" y="3"/>
                  </a:cxn>
                  <a:cxn ang="0">
                    <a:pos x="59" y="3"/>
                  </a:cxn>
                  <a:cxn ang="0">
                    <a:pos x="59" y="0"/>
                  </a:cxn>
                  <a:cxn ang="0">
                    <a:pos x="0" y="0"/>
                  </a:cxn>
                  <a:cxn ang="0">
                    <a:pos x="0" y="3"/>
                  </a:cxn>
                  <a:cxn ang="0">
                    <a:pos x="3" y="3"/>
                  </a:cxn>
                  <a:cxn ang="0">
                    <a:pos x="56" y="3"/>
                  </a:cxn>
                  <a:cxn ang="0">
                    <a:pos x="56" y="0"/>
                  </a:cxn>
                  <a:cxn ang="0">
                    <a:pos x="3" y="0"/>
                  </a:cxn>
                  <a:cxn ang="0">
                    <a:pos x="3" y="3"/>
                  </a:cxn>
                </a:cxnLst>
                <a:rect l="0" t="0" r="r" b="b"/>
                <a:pathLst>
                  <a:path w="59" h="3">
                    <a:moveTo>
                      <a:pt x="0" y="3"/>
                    </a:moveTo>
                    <a:lnTo>
                      <a:pt x="59" y="3"/>
                    </a:lnTo>
                    <a:lnTo>
                      <a:pt x="59" y="0"/>
                    </a:lnTo>
                    <a:lnTo>
                      <a:pt x="0" y="0"/>
                    </a:lnTo>
                    <a:lnTo>
                      <a:pt x="0" y="3"/>
                    </a:lnTo>
                    <a:close/>
                    <a:moveTo>
                      <a:pt x="3" y="3"/>
                    </a:moveTo>
                    <a:lnTo>
                      <a:pt x="56" y="3"/>
                    </a:lnTo>
                    <a:lnTo>
                      <a:pt x="56" y="0"/>
                    </a:lnTo>
                    <a:lnTo>
                      <a:pt x="3" y="0"/>
                    </a:lnTo>
                    <a:lnTo>
                      <a:pt x="3" y="3"/>
                    </a:lnTo>
                    <a:close/>
                  </a:path>
                </a:pathLst>
              </a:custGeom>
              <a:grpFill/>
              <a:ln w="9525">
                <a:noFill/>
                <a:round/>
                <a:headEnd/>
                <a:tailEnd/>
              </a:ln>
            </p:spPr>
            <p:txBody>
              <a:bodyPr/>
              <a:lstStyle/>
              <a:p>
                <a:endParaRPr lang="en-US"/>
              </a:p>
            </p:txBody>
          </p:sp>
          <p:sp>
            <p:nvSpPr>
              <p:cNvPr id="269768" name="Freeform 456"/>
              <p:cNvSpPr>
                <a:spLocks noEditPoints="1"/>
              </p:cNvSpPr>
              <p:nvPr/>
            </p:nvSpPr>
            <p:spPr bwMode="auto">
              <a:xfrm>
                <a:off x="1865" y="1877"/>
                <a:ext cx="31" cy="2"/>
              </a:xfrm>
              <a:custGeom>
                <a:avLst/>
                <a:gdLst/>
                <a:ahLst/>
                <a:cxnLst>
                  <a:cxn ang="0">
                    <a:pos x="0" y="3"/>
                  </a:cxn>
                  <a:cxn ang="0">
                    <a:pos x="53" y="3"/>
                  </a:cxn>
                  <a:cxn ang="0">
                    <a:pos x="53" y="0"/>
                  </a:cxn>
                  <a:cxn ang="0">
                    <a:pos x="0" y="0"/>
                  </a:cxn>
                  <a:cxn ang="0">
                    <a:pos x="0" y="3"/>
                  </a:cxn>
                  <a:cxn ang="0">
                    <a:pos x="3" y="3"/>
                  </a:cxn>
                  <a:cxn ang="0">
                    <a:pos x="49" y="3"/>
                  </a:cxn>
                  <a:cxn ang="0">
                    <a:pos x="49" y="0"/>
                  </a:cxn>
                  <a:cxn ang="0">
                    <a:pos x="3" y="0"/>
                  </a:cxn>
                  <a:cxn ang="0">
                    <a:pos x="3" y="3"/>
                  </a:cxn>
                </a:cxnLst>
                <a:rect l="0" t="0" r="r" b="b"/>
                <a:pathLst>
                  <a:path w="53" h="3">
                    <a:moveTo>
                      <a:pt x="0" y="3"/>
                    </a:moveTo>
                    <a:lnTo>
                      <a:pt x="53" y="3"/>
                    </a:lnTo>
                    <a:lnTo>
                      <a:pt x="53" y="0"/>
                    </a:lnTo>
                    <a:lnTo>
                      <a:pt x="0" y="0"/>
                    </a:lnTo>
                    <a:lnTo>
                      <a:pt x="0" y="3"/>
                    </a:lnTo>
                    <a:close/>
                    <a:moveTo>
                      <a:pt x="3" y="3"/>
                    </a:moveTo>
                    <a:lnTo>
                      <a:pt x="49" y="3"/>
                    </a:lnTo>
                    <a:lnTo>
                      <a:pt x="49" y="0"/>
                    </a:lnTo>
                    <a:lnTo>
                      <a:pt x="3" y="0"/>
                    </a:lnTo>
                    <a:lnTo>
                      <a:pt x="3" y="3"/>
                    </a:lnTo>
                    <a:close/>
                  </a:path>
                </a:pathLst>
              </a:custGeom>
              <a:grpFill/>
              <a:ln w="9525">
                <a:noFill/>
                <a:round/>
                <a:headEnd/>
                <a:tailEnd/>
              </a:ln>
            </p:spPr>
            <p:txBody>
              <a:bodyPr/>
              <a:lstStyle/>
              <a:p>
                <a:endParaRPr lang="en-US"/>
              </a:p>
            </p:txBody>
          </p:sp>
          <p:sp>
            <p:nvSpPr>
              <p:cNvPr id="269769" name="Freeform 457"/>
              <p:cNvSpPr>
                <a:spLocks noEditPoints="1"/>
              </p:cNvSpPr>
              <p:nvPr/>
            </p:nvSpPr>
            <p:spPr bwMode="auto">
              <a:xfrm>
                <a:off x="1868" y="1877"/>
                <a:ext cx="26" cy="2"/>
              </a:xfrm>
              <a:custGeom>
                <a:avLst/>
                <a:gdLst/>
                <a:ahLst/>
                <a:cxnLst>
                  <a:cxn ang="0">
                    <a:pos x="0" y="3"/>
                  </a:cxn>
                  <a:cxn ang="0">
                    <a:pos x="46" y="3"/>
                  </a:cxn>
                  <a:cxn ang="0">
                    <a:pos x="46" y="0"/>
                  </a:cxn>
                  <a:cxn ang="0">
                    <a:pos x="0" y="0"/>
                  </a:cxn>
                  <a:cxn ang="0">
                    <a:pos x="0" y="3"/>
                  </a:cxn>
                  <a:cxn ang="0">
                    <a:pos x="4" y="3"/>
                  </a:cxn>
                  <a:cxn ang="0">
                    <a:pos x="43" y="3"/>
                  </a:cxn>
                  <a:cxn ang="0">
                    <a:pos x="43" y="0"/>
                  </a:cxn>
                  <a:cxn ang="0">
                    <a:pos x="4" y="0"/>
                  </a:cxn>
                  <a:cxn ang="0">
                    <a:pos x="4" y="3"/>
                  </a:cxn>
                </a:cxnLst>
                <a:rect l="0" t="0" r="r" b="b"/>
                <a:pathLst>
                  <a:path w="46" h="3">
                    <a:moveTo>
                      <a:pt x="0" y="3"/>
                    </a:moveTo>
                    <a:lnTo>
                      <a:pt x="46" y="3"/>
                    </a:lnTo>
                    <a:lnTo>
                      <a:pt x="46" y="0"/>
                    </a:lnTo>
                    <a:lnTo>
                      <a:pt x="0" y="0"/>
                    </a:lnTo>
                    <a:lnTo>
                      <a:pt x="0" y="3"/>
                    </a:lnTo>
                    <a:close/>
                    <a:moveTo>
                      <a:pt x="4" y="3"/>
                    </a:moveTo>
                    <a:lnTo>
                      <a:pt x="43" y="3"/>
                    </a:lnTo>
                    <a:lnTo>
                      <a:pt x="43" y="0"/>
                    </a:lnTo>
                    <a:lnTo>
                      <a:pt x="4" y="0"/>
                    </a:lnTo>
                    <a:lnTo>
                      <a:pt x="4" y="3"/>
                    </a:lnTo>
                    <a:close/>
                  </a:path>
                </a:pathLst>
              </a:custGeom>
              <a:grpFill/>
              <a:ln w="9525">
                <a:noFill/>
                <a:round/>
                <a:headEnd/>
                <a:tailEnd/>
              </a:ln>
            </p:spPr>
            <p:txBody>
              <a:bodyPr/>
              <a:lstStyle/>
              <a:p>
                <a:endParaRPr lang="en-US"/>
              </a:p>
            </p:txBody>
          </p:sp>
          <p:sp>
            <p:nvSpPr>
              <p:cNvPr id="269770" name="Freeform 458"/>
              <p:cNvSpPr>
                <a:spLocks noEditPoints="1"/>
              </p:cNvSpPr>
              <p:nvPr/>
            </p:nvSpPr>
            <p:spPr bwMode="auto">
              <a:xfrm>
                <a:off x="1870" y="1877"/>
                <a:ext cx="23" cy="2"/>
              </a:xfrm>
              <a:custGeom>
                <a:avLst/>
                <a:gdLst/>
                <a:ahLst/>
                <a:cxnLst>
                  <a:cxn ang="0">
                    <a:pos x="0" y="3"/>
                  </a:cxn>
                  <a:cxn ang="0">
                    <a:pos x="39" y="3"/>
                  </a:cxn>
                  <a:cxn ang="0">
                    <a:pos x="39" y="0"/>
                  </a:cxn>
                  <a:cxn ang="0">
                    <a:pos x="0" y="0"/>
                  </a:cxn>
                  <a:cxn ang="0">
                    <a:pos x="0" y="3"/>
                  </a:cxn>
                  <a:cxn ang="0">
                    <a:pos x="4" y="3"/>
                  </a:cxn>
                  <a:cxn ang="0">
                    <a:pos x="35" y="3"/>
                  </a:cxn>
                  <a:cxn ang="0">
                    <a:pos x="35" y="0"/>
                  </a:cxn>
                  <a:cxn ang="0">
                    <a:pos x="4" y="0"/>
                  </a:cxn>
                  <a:cxn ang="0">
                    <a:pos x="4" y="3"/>
                  </a:cxn>
                </a:cxnLst>
                <a:rect l="0" t="0" r="r" b="b"/>
                <a:pathLst>
                  <a:path w="39" h="3">
                    <a:moveTo>
                      <a:pt x="0" y="3"/>
                    </a:moveTo>
                    <a:lnTo>
                      <a:pt x="39" y="3"/>
                    </a:lnTo>
                    <a:lnTo>
                      <a:pt x="39" y="0"/>
                    </a:lnTo>
                    <a:lnTo>
                      <a:pt x="0" y="0"/>
                    </a:lnTo>
                    <a:lnTo>
                      <a:pt x="0" y="3"/>
                    </a:lnTo>
                    <a:close/>
                    <a:moveTo>
                      <a:pt x="4" y="3"/>
                    </a:moveTo>
                    <a:lnTo>
                      <a:pt x="35" y="3"/>
                    </a:lnTo>
                    <a:lnTo>
                      <a:pt x="35" y="0"/>
                    </a:lnTo>
                    <a:lnTo>
                      <a:pt x="4" y="0"/>
                    </a:lnTo>
                    <a:lnTo>
                      <a:pt x="4" y="3"/>
                    </a:lnTo>
                    <a:close/>
                  </a:path>
                </a:pathLst>
              </a:custGeom>
              <a:grpFill/>
              <a:ln w="9525">
                <a:noFill/>
                <a:round/>
                <a:headEnd/>
                <a:tailEnd/>
              </a:ln>
            </p:spPr>
            <p:txBody>
              <a:bodyPr/>
              <a:lstStyle/>
              <a:p>
                <a:endParaRPr lang="en-US"/>
              </a:p>
            </p:txBody>
          </p:sp>
          <p:sp>
            <p:nvSpPr>
              <p:cNvPr id="269771" name="Freeform 459"/>
              <p:cNvSpPr>
                <a:spLocks noEditPoints="1"/>
              </p:cNvSpPr>
              <p:nvPr/>
            </p:nvSpPr>
            <p:spPr bwMode="auto">
              <a:xfrm>
                <a:off x="1872" y="1877"/>
                <a:ext cx="17" cy="2"/>
              </a:xfrm>
              <a:custGeom>
                <a:avLst/>
                <a:gdLst/>
                <a:ahLst/>
                <a:cxnLst>
                  <a:cxn ang="0">
                    <a:pos x="0" y="3"/>
                  </a:cxn>
                  <a:cxn ang="0">
                    <a:pos x="31" y="3"/>
                  </a:cxn>
                  <a:cxn ang="0">
                    <a:pos x="31" y="0"/>
                  </a:cxn>
                  <a:cxn ang="0">
                    <a:pos x="0" y="0"/>
                  </a:cxn>
                  <a:cxn ang="0">
                    <a:pos x="0" y="3"/>
                  </a:cxn>
                  <a:cxn ang="0">
                    <a:pos x="4" y="2"/>
                  </a:cxn>
                  <a:cxn ang="0">
                    <a:pos x="28" y="2"/>
                  </a:cxn>
                  <a:cxn ang="0">
                    <a:pos x="28" y="1"/>
                  </a:cxn>
                  <a:cxn ang="0">
                    <a:pos x="4" y="1"/>
                  </a:cxn>
                  <a:cxn ang="0">
                    <a:pos x="4" y="2"/>
                  </a:cxn>
                </a:cxnLst>
                <a:rect l="0" t="0" r="r" b="b"/>
                <a:pathLst>
                  <a:path w="31" h="3">
                    <a:moveTo>
                      <a:pt x="0" y="3"/>
                    </a:moveTo>
                    <a:lnTo>
                      <a:pt x="31" y="3"/>
                    </a:lnTo>
                    <a:lnTo>
                      <a:pt x="31" y="0"/>
                    </a:lnTo>
                    <a:lnTo>
                      <a:pt x="0" y="0"/>
                    </a:lnTo>
                    <a:lnTo>
                      <a:pt x="0" y="3"/>
                    </a:lnTo>
                    <a:close/>
                    <a:moveTo>
                      <a:pt x="4" y="2"/>
                    </a:moveTo>
                    <a:lnTo>
                      <a:pt x="28" y="2"/>
                    </a:lnTo>
                    <a:lnTo>
                      <a:pt x="28" y="1"/>
                    </a:lnTo>
                    <a:lnTo>
                      <a:pt x="4" y="1"/>
                    </a:lnTo>
                    <a:lnTo>
                      <a:pt x="4" y="2"/>
                    </a:lnTo>
                    <a:close/>
                  </a:path>
                </a:pathLst>
              </a:custGeom>
              <a:grpFill/>
              <a:ln w="9525">
                <a:noFill/>
                <a:round/>
                <a:headEnd/>
                <a:tailEnd/>
              </a:ln>
            </p:spPr>
            <p:txBody>
              <a:bodyPr/>
              <a:lstStyle/>
              <a:p>
                <a:endParaRPr lang="en-US"/>
              </a:p>
            </p:txBody>
          </p:sp>
          <p:sp>
            <p:nvSpPr>
              <p:cNvPr id="269772" name="Freeform 460"/>
              <p:cNvSpPr>
                <a:spLocks noEditPoints="1"/>
              </p:cNvSpPr>
              <p:nvPr/>
            </p:nvSpPr>
            <p:spPr bwMode="auto">
              <a:xfrm>
                <a:off x="1874" y="1877"/>
                <a:ext cx="14" cy="2"/>
              </a:xfrm>
              <a:custGeom>
                <a:avLst/>
                <a:gdLst/>
                <a:ahLst/>
                <a:cxnLst>
                  <a:cxn ang="0">
                    <a:pos x="0" y="1"/>
                  </a:cxn>
                  <a:cxn ang="0">
                    <a:pos x="24" y="1"/>
                  </a:cxn>
                  <a:cxn ang="0">
                    <a:pos x="24" y="0"/>
                  </a:cxn>
                  <a:cxn ang="0">
                    <a:pos x="0" y="0"/>
                  </a:cxn>
                  <a:cxn ang="0">
                    <a:pos x="0" y="1"/>
                  </a:cxn>
                  <a:cxn ang="0">
                    <a:pos x="3" y="1"/>
                  </a:cxn>
                  <a:cxn ang="0">
                    <a:pos x="19" y="1"/>
                  </a:cxn>
                  <a:cxn ang="0">
                    <a:pos x="19" y="0"/>
                  </a:cxn>
                  <a:cxn ang="0">
                    <a:pos x="3" y="0"/>
                  </a:cxn>
                  <a:cxn ang="0">
                    <a:pos x="3" y="1"/>
                  </a:cxn>
                </a:cxnLst>
                <a:rect l="0" t="0" r="r" b="b"/>
                <a:pathLst>
                  <a:path w="24" h="1">
                    <a:moveTo>
                      <a:pt x="0" y="1"/>
                    </a:moveTo>
                    <a:lnTo>
                      <a:pt x="24" y="1"/>
                    </a:lnTo>
                    <a:lnTo>
                      <a:pt x="24" y="0"/>
                    </a:lnTo>
                    <a:lnTo>
                      <a:pt x="0" y="0"/>
                    </a:lnTo>
                    <a:lnTo>
                      <a:pt x="0" y="1"/>
                    </a:lnTo>
                    <a:close/>
                    <a:moveTo>
                      <a:pt x="3" y="1"/>
                    </a:moveTo>
                    <a:lnTo>
                      <a:pt x="19" y="1"/>
                    </a:lnTo>
                    <a:lnTo>
                      <a:pt x="19" y="0"/>
                    </a:lnTo>
                    <a:lnTo>
                      <a:pt x="3" y="0"/>
                    </a:lnTo>
                    <a:lnTo>
                      <a:pt x="3" y="1"/>
                    </a:lnTo>
                    <a:close/>
                  </a:path>
                </a:pathLst>
              </a:custGeom>
              <a:grpFill/>
              <a:ln w="9525">
                <a:noFill/>
                <a:round/>
                <a:headEnd/>
                <a:tailEnd/>
              </a:ln>
            </p:spPr>
            <p:txBody>
              <a:bodyPr/>
              <a:lstStyle/>
              <a:p>
                <a:endParaRPr lang="en-US"/>
              </a:p>
            </p:txBody>
          </p:sp>
          <p:sp>
            <p:nvSpPr>
              <p:cNvPr id="269773" name="Freeform 461"/>
              <p:cNvSpPr>
                <a:spLocks noEditPoints="1"/>
              </p:cNvSpPr>
              <p:nvPr/>
            </p:nvSpPr>
            <p:spPr bwMode="auto">
              <a:xfrm>
                <a:off x="1877" y="1877"/>
                <a:ext cx="9" cy="2"/>
              </a:xfrm>
              <a:custGeom>
                <a:avLst/>
                <a:gdLst/>
                <a:ahLst/>
                <a:cxnLst>
                  <a:cxn ang="0">
                    <a:pos x="0" y="1"/>
                  </a:cxn>
                  <a:cxn ang="0">
                    <a:pos x="16" y="1"/>
                  </a:cxn>
                  <a:cxn ang="0">
                    <a:pos x="16" y="0"/>
                  </a:cxn>
                  <a:cxn ang="0">
                    <a:pos x="0" y="0"/>
                  </a:cxn>
                  <a:cxn ang="0">
                    <a:pos x="0" y="1"/>
                  </a:cxn>
                  <a:cxn ang="0">
                    <a:pos x="6" y="1"/>
                  </a:cxn>
                  <a:cxn ang="0">
                    <a:pos x="11" y="1"/>
                  </a:cxn>
                  <a:cxn ang="0">
                    <a:pos x="11" y="0"/>
                  </a:cxn>
                  <a:cxn ang="0">
                    <a:pos x="6" y="0"/>
                  </a:cxn>
                  <a:cxn ang="0">
                    <a:pos x="6" y="1"/>
                  </a:cxn>
                </a:cxnLst>
                <a:rect l="0" t="0" r="r" b="b"/>
                <a:pathLst>
                  <a:path w="16" h="1">
                    <a:moveTo>
                      <a:pt x="0" y="1"/>
                    </a:moveTo>
                    <a:lnTo>
                      <a:pt x="16" y="1"/>
                    </a:lnTo>
                    <a:lnTo>
                      <a:pt x="16" y="0"/>
                    </a:lnTo>
                    <a:lnTo>
                      <a:pt x="0" y="0"/>
                    </a:lnTo>
                    <a:lnTo>
                      <a:pt x="0" y="1"/>
                    </a:lnTo>
                    <a:close/>
                    <a:moveTo>
                      <a:pt x="6" y="1"/>
                    </a:moveTo>
                    <a:lnTo>
                      <a:pt x="11" y="1"/>
                    </a:lnTo>
                    <a:lnTo>
                      <a:pt x="11" y="0"/>
                    </a:lnTo>
                    <a:lnTo>
                      <a:pt x="6" y="0"/>
                    </a:lnTo>
                    <a:lnTo>
                      <a:pt x="6" y="1"/>
                    </a:lnTo>
                    <a:close/>
                  </a:path>
                </a:pathLst>
              </a:custGeom>
              <a:grpFill/>
              <a:ln w="9525">
                <a:noFill/>
                <a:round/>
                <a:headEnd/>
                <a:tailEnd/>
              </a:ln>
            </p:spPr>
            <p:txBody>
              <a:bodyPr/>
              <a:lstStyle/>
              <a:p>
                <a:endParaRPr lang="en-US"/>
              </a:p>
            </p:txBody>
          </p:sp>
          <p:sp>
            <p:nvSpPr>
              <p:cNvPr id="269774" name="Freeform 462"/>
              <p:cNvSpPr>
                <a:spLocks noEditPoints="1"/>
              </p:cNvSpPr>
              <p:nvPr/>
            </p:nvSpPr>
            <p:spPr bwMode="auto">
              <a:xfrm>
                <a:off x="1879" y="1877"/>
                <a:ext cx="3" cy="2"/>
              </a:xfrm>
              <a:custGeom>
                <a:avLst/>
                <a:gdLst/>
                <a:ahLst/>
                <a:cxnLst>
                  <a:cxn ang="0">
                    <a:pos x="0" y="1"/>
                  </a:cxn>
                  <a:cxn ang="0">
                    <a:pos x="5" y="1"/>
                  </a:cxn>
                  <a:cxn ang="0">
                    <a:pos x="5" y="0"/>
                  </a:cxn>
                  <a:cxn ang="0">
                    <a:pos x="0" y="0"/>
                  </a:cxn>
                  <a:cxn ang="0">
                    <a:pos x="0" y="1"/>
                  </a:cxn>
                  <a:cxn ang="0">
                    <a:pos x="3" y="1"/>
                  </a:cxn>
                  <a:cxn ang="0">
                    <a:pos x="3" y="1"/>
                  </a:cxn>
                  <a:cxn ang="0">
                    <a:pos x="3" y="1"/>
                  </a:cxn>
                  <a:cxn ang="0">
                    <a:pos x="3" y="1"/>
                  </a:cxn>
                  <a:cxn ang="0">
                    <a:pos x="3" y="1"/>
                  </a:cxn>
                </a:cxnLst>
                <a:rect l="0" t="0" r="r" b="b"/>
                <a:pathLst>
                  <a:path w="5" h="1">
                    <a:moveTo>
                      <a:pt x="0" y="1"/>
                    </a:moveTo>
                    <a:lnTo>
                      <a:pt x="5" y="1"/>
                    </a:lnTo>
                    <a:lnTo>
                      <a:pt x="5" y="0"/>
                    </a:lnTo>
                    <a:lnTo>
                      <a:pt x="0" y="0"/>
                    </a:lnTo>
                    <a:lnTo>
                      <a:pt x="0" y="1"/>
                    </a:lnTo>
                    <a:close/>
                    <a:moveTo>
                      <a:pt x="3" y="1"/>
                    </a:moveTo>
                    <a:lnTo>
                      <a:pt x="3" y="1"/>
                    </a:lnTo>
                    <a:lnTo>
                      <a:pt x="3" y="1"/>
                    </a:lnTo>
                    <a:lnTo>
                      <a:pt x="3" y="1"/>
                    </a:lnTo>
                    <a:lnTo>
                      <a:pt x="3" y="1"/>
                    </a:lnTo>
                    <a:close/>
                  </a:path>
                </a:pathLst>
              </a:custGeom>
              <a:grpFill/>
              <a:ln w="9525">
                <a:noFill/>
                <a:round/>
                <a:headEnd/>
                <a:tailEnd/>
              </a:ln>
            </p:spPr>
            <p:txBody>
              <a:bodyPr/>
              <a:lstStyle/>
              <a:p>
                <a:endParaRPr lang="en-US"/>
              </a:p>
            </p:txBody>
          </p:sp>
          <p:sp>
            <p:nvSpPr>
              <p:cNvPr id="269775" name="Rectangle 463"/>
              <p:cNvSpPr>
                <a:spLocks noChangeArrowheads="1"/>
              </p:cNvSpPr>
              <p:nvPr/>
            </p:nvSpPr>
            <p:spPr bwMode="auto">
              <a:xfrm>
                <a:off x="1837" y="1873"/>
                <a:ext cx="89" cy="10"/>
              </a:xfrm>
              <a:prstGeom prst="rect">
                <a:avLst/>
              </a:prstGeom>
              <a:grpFill/>
              <a:ln w="1588">
                <a:solidFill>
                  <a:srgbClr val="000000"/>
                </a:solidFill>
                <a:miter lim="800000"/>
                <a:headEnd/>
                <a:tailEnd/>
              </a:ln>
            </p:spPr>
            <p:txBody>
              <a:bodyPr/>
              <a:lstStyle/>
              <a:p>
                <a:endParaRPr lang="en-US"/>
              </a:p>
            </p:txBody>
          </p:sp>
          <p:sp>
            <p:nvSpPr>
              <p:cNvPr id="269776" name="Freeform 464"/>
              <p:cNvSpPr>
                <a:spLocks/>
              </p:cNvSpPr>
              <p:nvPr/>
            </p:nvSpPr>
            <p:spPr bwMode="auto">
              <a:xfrm>
                <a:off x="1855" y="1893"/>
                <a:ext cx="15" cy="8"/>
              </a:xfrm>
              <a:custGeom>
                <a:avLst/>
                <a:gdLst/>
                <a:ahLst/>
                <a:cxnLst>
                  <a:cxn ang="0">
                    <a:pos x="0" y="8"/>
                  </a:cxn>
                  <a:cxn ang="0">
                    <a:pos x="0" y="0"/>
                  </a:cxn>
                  <a:cxn ang="0">
                    <a:pos x="27" y="0"/>
                  </a:cxn>
                  <a:cxn ang="0">
                    <a:pos x="27" y="0"/>
                  </a:cxn>
                  <a:cxn ang="0">
                    <a:pos x="18" y="0"/>
                  </a:cxn>
                  <a:cxn ang="0">
                    <a:pos x="9" y="2"/>
                  </a:cxn>
                  <a:cxn ang="0">
                    <a:pos x="4" y="5"/>
                  </a:cxn>
                  <a:cxn ang="0">
                    <a:pos x="1" y="8"/>
                  </a:cxn>
                  <a:cxn ang="0">
                    <a:pos x="0" y="8"/>
                  </a:cxn>
                </a:cxnLst>
                <a:rect l="0" t="0" r="r" b="b"/>
                <a:pathLst>
                  <a:path w="27" h="8">
                    <a:moveTo>
                      <a:pt x="0" y="8"/>
                    </a:moveTo>
                    <a:lnTo>
                      <a:pt x="0" y="0"/>
                    </a:lnTo>
                    <a:lnTo>
                      <a:pt x="27" y="0"/>
                    </a:lnTo>
                    <a:lnTo>
                      <a:pt x="27" y="0"/>
                    </a:lnTo>
                    <a:lnTo>
                      <a:pt x="18" y="0"/>
                    </a:lnTo>
                    <a:lnTo>
                      <a:pt x="9" y="2"/>
                    </a:lnTo>
                    <a:lnTo>
                      <a:pt x="4" y="5"/>
                    </a:lnTo>
                    <a:lnTo>
                      <a:pt x="1" y="8"/>
                    </a:lnTo>
                    <a:lnTo>
                      <a:pt x="0" y="8"/>
                    </a:lnTo>
                    <a:close/>
                  </a:path>
                </a:pathLst>
              </a:custGeom>
              <a:grpFill/>
              <a:ln w="9525">
                <a:noFill/>
                <a:round/>
                <a:headEnd/>
                <a:tailEnd/>
              </a:ln>
            </p:spPr>
            <p:txBody>
              <a:bodyPr/>
              <a:lstStyle/>
              <a:p>
                <a:endParaRPr lang="en-US"/>
              </a:p>
            </p:txBody>
          </p:sp>
          <p:sp>
            <p:nvSpPr>
              <p:cNvPr id="269777" name="Freeform 465"/>
              <p:cNvSpPr>
                <a:spLocks/>
              </p:cNvSpPr>
              <p:nvPr/>
            </p:nvSpPr>
            <p:spPr bwMode="auto">
              <a:xfrm>
                <a:off x="1855" y="1893"/>
                <a:ext cx="15" cy="8"/>
              </a:xfrm>
              <a:custGeom>
                <a:avLst/>
                <a:gdLst/>
                <a:ahLst/>
                <a:cxnLst>
                  <a:cxn ang="0">
                    <a:pos x="26" y="0"/>
                  </a:cxn>
                  <a:cxn ang="0">
                    <a:pos x="17" y="0"/>
                  </a:cxn>
                  <a:cxn ang="0">
                    <a:pos x="8" y="2"/>
                  </a:cxn>
                  <a:cxn ang="0">
                    <a:pos x="3" y="5"/>
                  </a:cxn>
                  <a:cxn ang="0">
                    <a:pos x="0" y="8"/>
                  </a:cxn>
                  <a:cxn ang="0">
                    <a:pos x="2" y="8"/>
                  </a:cxn>
                  <a:cxn ang="0">
                    <a:pos x="4" y="5"/>
                  </a:cxn>
                  <a:cxn ang="0">
                    <a:pos x="9" y="2"/>
                  </a:cxn>
                  <a:cxn ang="0">
                    <a:pos x="17" y="1"/>
                  </a:cxn>
                  <a:cxn ang="0">
                    <a:pos x="26" y="0"/>
                  </a:cxn>
                  <a:cxn ang="0">
                    <a:pos x="26" y="0"/>
                  </a:cxn>
                </a:cxnLst>
                <a:rect l="0" t="0" r="r" b="b"/>
                <a:pathLst>
                  <a:path w="26" h="8">
                    <a:moveTo>
                      <a:pt x="26" y="0"/>
                    </a:moveTo>
                    <a:lnTo>
                      <a:pt x="17" y="0"/>
                    </a:lnTo>
                    <a:lnTo>
                      <a:pt x="8" y="2"/>
                    </a:lnTo>
                    <a:lnTo>
                      <a:pt x="3" y="5"/>
                    </a:lnTo>
                    <a:lnTo>
                      <a:pt x="0" y="8"/>
                    </a:lnTo>
                    <a:lnTo>
                      <a:pt x="2" y="8"/>
                    </a:lnTo>
                    <a:lnTo>
                      <a:pt x="4" y="5"/>
                    </a:lnTo>
                    <a:lnTo>
                      <a:pt x="9" y="2"/>
                    </a:lnTo>
                    <a:lnTo>
                      <a:pt x="17" y="1"/>
                    </a:lnTo>
                    <a:lnTo>
                      <a:pt x="26" y="0"/>
                    </a:lnTo>
                    <a:lnTo>
                      <a:pt x="26" y="0"/>
                    </a:lnTo>
                    <a:close/>
                  </a:path>
                </a:pathLst>
              </a:custGeom>
              <a:grpFill/>
              <a:ln w="9525">
                <a:noFill/>
                <a:round/>
                <a:headEnd/>
                <a:tailEnd/>
              </a:ln>
            </p:spPr>
            <p:txBody>
              <a:bodyPr/>
              <a:lstStyle/>
              <a:p>
                <a:endParaRPr lang="en-US"/>
              </a:p>
            </p:txBody>
          </p:sp>
          <p:sp>
            <p:nvSpPr>
              <p:cNvPr id="269778" name="Freeform 466"/>
              <p:cNvSpPr>
                <a:spLocks/>
              </p:cNvSpPr>
              <p:nvPr/>
            </p:nvSpPr>
            <p:spPr bwMode="auto">
              <a:xfrm>
                <a:off x="1856" y="1893"/>
                <a:ext cx="14" cy="8"/>
              </a:xfrm>
              <a:custGeom>
                <a:avLst/>
                <a:gdLst/>
                <a:ahLst/>
                <a:cxnLst>
                  <a:cxn ang="0">
                    <a:pos x="0" y="8"/>
                  </a:cxn>
                  <a:cxn ang="0">
                    <a:pos x="2" y="5"/>
                  </a:cxn>
                  <a:cxn ang="0">
                    <a:pos x="7" y="2"/>
                  </a:cxn>
                  <a:cxn ang="0">
                    <a:pos x="15" y="1"/>
                  </a:cxn>
                  <a:cxn ang="0">
                    <a:pos x="24" y="0"/>
                  </a:cxn>
                  <a:cxn ang="0">
                    <a:pos x="24" y="0"/>
                  </a:cxn>
                  <a:cxn ang="0">
                    <a:pos x="16" y="1"/>
                  </a:cxn>
                  <a:cxn ang="0">
                    <a:pos x="8" y="2"/>
                  </a:cxn>
                  <a:cxn ang="0">
                    <a:pos x="3" y="5"/>
                  </a:cxn>
                  <a:cxn ang="0">
                    <a:pos x="1" y="8"/>
                  </a:cxn>
                  <a:cxn ang="0">
                    <a:pos x="0" y="8"/>
                  </a:cxn>
                </a:cxnLst>
                <a:rect l="0" t="0" r="r" b="b"/>
                <a:pathLst>
                  <a:path w="24" h="8">
                    <a:moveTo>
                      <a:pt x="0" y="8"/>
                    </a:moveTo>
                    <a:lnTo>
                      <a:pt x="2" y="5"/>
                    </a:lnTo>
                    <a:lnTo>
                      <a:pt x="7" y="2"/>
                    </a:lnTo>
                    <a:lnTo>
                      <a:pt x="15" y="1"/>
                    </a:lnTo>
                    <a:lnTo>
                      <a:pt x="24" y="0"/>
                    </a:lnTo>
                    <a:lnTo>
                      <a:pt x="24" y="0"/>
                    </a:lnTo>
                    <a:lnTo>
                      <a:pt x="16" y="1"/>
                    </a:lnTo>
                    <a:lnTo>
                      <a:pt x="8" y="2"/>
                    </a:lnTo>
                    <a:lnTo>
                      <a:pt x="3" y="5"/>
                    </a:lnTo>
                    <a:lnTo>
                      <a:pt x="1" y="8"/>
                    </a:lnTo>
                    <a:lnTo>
                      <a:pt x="0" y="8"/>
                    </a:lnTo>
                    <a:close/>
                  </a:path>
                </a:pathLst>
              </a:custGeom>
              <a:grpFill/>
              <a:ln w="9525">
                <a:noFill/>
                <a:round/>
                <a:headEnd/>
                <a:tailEnd/>
              </a:ln>
            </p:spPr>
            <p:txBody>
              <a:bodyPr/>
              <a:lstStyle/>
              <a:p>
                <a:endParaRPr lang="en-US"/>
              </a:p>
            </p:txBody>
          </p:sp>
          <p:sp>
            <p:nvSpPr>
              <p:cNvPr id="269779" name="Freeform 467"/>
              <p:cNvSpPr>
                <a:spLocks/>
              </p:cNvSpPr>
              <p:nvPr/>
            </p:nvSpPr>
            <p:spPr bwMode="auto">
              <a:xfrm>
                <a:off x="1856" y="1893"/>
                <a:ext cx="14" cy="8"/>
              </a:xfrm>
              <a:custGeom>
                <a:avLst/>
                <a:gdLst/>
                <a:ahLst/>
                <a:cxnLst>
                  <a:cxn ang="0">
                    <a:pos x="23" y="0"/>
                  </a:cxn>
                  <a:cxn ang="0">
                    <a:pos x="15" y="1"/>
                  </a:cxn>
                  <a:cxn ang="0">
                    <a:pos x="7" y="2"/>
                  </a:cxn>
                  <a:cxn ang="0">
                    <a:pos x="2" y="5"/>
                  </a:cxn>
                  <a:cxn ang="0">
                    <a:pos x="0" y="8"/>
                  </a:cxn>
                  <a:cxn ang="0">
                    <a:pos x="1" y="8"/>
                  </a:cxn>
                  <a:cxn ang="0">
                    <a:pos x="3" y="5"/>
                  </a:cxn>
                  <a:cxn ang="0">
                    <a:pos x="7" y="4"/>
                  </a:cxn>
                  <a:cxn ang="0">
                    <a:pos x="15" y="1"/>
                  </a:cxn>
                  <a:cxn ang="0">
                    <a:pos x="23" y="1"/>
                  </a:cxn>
                  <a:cxn ang="0">
                    <a:pos x="23" y="0"/>
                  </a:cxn>
                </a:cxnLst>
                <a:rect l="0" t="0" r="r" b="b"/>
                <a:pathLst>
                  <a:path w="23" h="8">
                    <a:moveTo>
                      <a:pt x="23" y="0"/>
                    </a:moveTo>
                    <a:lnTo>
                      <a:pt x="15" y="1"/>
                    </a:lnTo>
                    <a:lnTo>
                      <a:pt x="7" y="2"/>
                    </a:lnTo>
                    <a:lnTo>
                      <a:pt x="2" y="5"/>
                    </a:lnTo>
                    <a:lnTo>
                      <a:pt x="0" y="8"/>
                    </a:lnTo>
                    <a:lnTo>
                      <a:pt x="1" y="8"/>
                    </a:lnTo>
                    <a:lnTo>
                      <a:pt x="3" y="5"/>
                    </a:lnTo>
                    <a:lnTo>
                      <a:pt x="7" y="4"/>
                    </a:lnTo>
                    <a:lnTo>
                      <a:pt x="15" y="1"/>
                    </a:lnTo>
                    <a:lnTo>
                      <a:pt x="23" y="1"/>
                    </a:lnTo>
                    <a:lnTo>
                      <a:pt x="23" y="0"/>
                    </a:lnTo>
                    <a:close/>
                  </a:path>
                </a:pathLst>
              </a:custGeom>
              <a:grpFill/>
              <a:ln w="9525">
                <a:noFill/>
                <a:round/>
                <a:headEnd/>
                <a:tailEnd/>
              </a:ln>
            </p:spPr>
            <p:txBody>
              <a:bodyPr/>
              <a:lstStyle/>
              <a:p>
                <a:endParaRPr lang="en-US"/>
              </a:p>
            </p:txBody>
          </p:sp>
          <p:sp>
            <p:nvSpPr>
              <p:cNvPr id="269780" name="Freeform 468"/>
              <p:cNvSpPr>
                <a:spLocks/>
              </p:cNvSpPr>
              <p:nvPr/>
            </p:nvSpPr>
            <p:spPr bwMode="auto">
              <a:xfrm>
                <a:off x="1857" y="1895"/>
                <a:ext cx="13" cy="6"/>
              </a:xfrm>
              <a:custGeom>
                <a:avLst/>
                <a:gdLst/>
                <a:ahLst/>
                <a:cxnLst>
                  <a:cxn ang="0">
                    <a:pos x="0" y="7"/>
                  </a:cxn>
                  <a:cxn ang="0">
                    <a:pos x="2" y="4"/>
                  </a:cxn>
                  <a:cxn ang="0">
                    <a:pos x="6" y="3"/>
                  </a:cxn>
                  <a:cxn ang="0">
                    <a:pos x="14" y="0"/>
                  </a:cxn>
                  <a:cxn ang="0">
                    <a:pos x="22" y="0"/>
                  </a:cxn>
                  <a:cxn ang="0">
                    <a:pos x="22" y="0"/>
                  </a:cxn>
                  <a:cxn ang="0">
                    <a:pos x="14" y="0"/>
                  </a:cxn>
                  <a:cxn ang="0">
                    <a:pos x="7" y="3"/>
                  </a:cxn>
                  <a:cxn ang="0">
                    <a:pos x="3" y="5"/>
                  </a:cxn>
                  <a:cxn ang="0">
                    <a:pos x="1" y="7"/>
                  </a:cxn>
                  <a:cxn ang="0">
                    <a:pos x="0" y="7"/>
                  </a:cxn>
                </a:cxnLst>
                <a:rect l="0" t="0" r="r" b="b"/>
                <a:pathLst>
                  <a:path w="22" h="7">
                    <a:moveTo>
                      <a:pt x="0" y="7"/>
                    </a:moveTo>
                    <a:lnTo>
                      <a:pt x="2" y="4"/>
                    </a:lnTo>
                    <a:lnTo>
                      <a:pt x="6" y="3"/>
                    </a:lnTo>
                    <a:lnTo>
                      <a:pt x="14" y="0"/>
                    </a:lnTo>
                    <a:lnTo>
                      <a:pt x="22" y="0"/>
                    </a:lnTo>
                    <a:lnTo>
                      <a:pt x="22" y="0"/>
                    </a:lnTo>
                    <a:lnTo>
                      <a:pt x="14" y="0"/>
                    </a:lnTo>
                    <a:lnTo>
                      <a:pt x="7" y="3"/>
                    </a:lnTo>
                    <a:lnTo>
                      <a:pt x="3" y="5"/>
                    </a:lnTo>
                    <a:lnTo>
                      <a:pt x="1" y="7"/>
                    </a:lnTo>
                    <a:lnTo>
                      <a:pt x="0" y="7"/>
                    </a:lnTo>
                    <a:close/>
                  </a:path>
                </a:pathLst>
              </a:custGeom>
              <a:grpFill/>
              <a:ln w="9525">
                <a:noFill/>
                <a:round/>
                <a:headEnd/>
                <a:tailEnd/>
              </a:ln>
            </p:spPr>
            <p:txBody>
              <a:bodyPr/>
              <a:lstStyle/>
              <a:p>
                <a:endParaRPr lang="en-US"/>
              </a:p>
            </p:txBody>
          </p:sp>
          <p:sp>
            <p:nvSpPr>
              <p:cNvPr id="269781" name="Freeform 469"/>
              <p:cNvSpPr>
                <a:spLocks/>
              </p:cNvSpPr>
              <p:nvPr/>
            </p:nvSpPr>
            <p:spPr bwMode="auto">
              <a:xfrm>
                <a:off x="1857" y="1895"/>
                <a:ext cx="13" cy="6"/>
              </a:xfrm>
              <a:custGeom>
                <a:avLst/>
                <a:gdLst/>
                <a:ahLst/>
                <a:cxnLst>
                  <a:cxn ang="0">
                    <a:pos x="21" y="0"/>
                  </a:cxn>
                  <a:cxn ang="0">
                    <a:pos x="13" y="0"/>
                  </a:cxn>
                  <a:cxn ang="0">
                    <a:pos x="6" y="3"/>
                  </a:cxn>
                  <a:cxn ang="0">
                    <a:pos x="2" y="5"/>
                  </a:cxn>
                  <a:cxn ang="0">
                    <a:pos x="0" y="7"/>
                  </a:cxn>
                  <a:cxn ang="0">
                    <a:pos x="1" y="7"/>
                  </a:cxn>
                  <a:cxn ang="0">
                    <a:pos x="3" y="5"/>
                  </a:cxn>
                  <a:cxn ang="0">
                    <a:pos x="7" y="3"/>
                  </a:cxn>
                  <a:cxn ang="0">
                    <a:pos x="14" y="1"/>
                  </a:cxn>
                  <a:cxn ang="0">
                    <a:pos x="21" y="0"/>
                  </a:cxn>
                  <a:cxn ang="0">
                    <a:pos x="21" y="0"/>
                  </a:cxn>
                </a:cxnLst>
                <a:rect l="0" t="0" r="r" b="b"/>
                <a:pathLst>
                  <a:path w="21" h="7">
                    <a:moveTo>
                      <a:pt x="21" y="0"/>
                    </a:moveTo>
                    <a:lnTo>
                      <a:pt x="13" y="0"/>
                    </a:lnTo>
                    <a:lnTo>
                      <a:pt x="6" y="3"/>
                    </a:lnTo>
                    <a:lnTo>
                      <a:pt x="2" y="5"/>
                    </a:lnTo>
                    <a:lnTo>
                      <a:pt x="0" y="7"/>
                    </a:lnTo>
                    <a:lnTo>
                      <a:pt x="1" y="7"/>
                    </a:lnTo>
                    <a:lnTo>
                      <a:pt x="3" y="5"/>
                    </a:lnTo>
                    <a:lnTo>
                      <a:pt x="7" y="3"/>
                    </a:lnTo>
                    <a:lnTo>
                      <a:pt x="14" y="1"/>
                    </a:lnTo>
                    <a:lnTo>
                      <a:pt x="21" y="0"/>
                    </a:lnTo>
                    <a:lnTo>
                      <a:pt x="21" y="0"/>
                    </a:lnTo>
                    <a:close/>
                  </a:path>
                </a:pathLst>
              </a:custGeom>
              <a:grpFill/>
              <a:ln w="9525">
                <a:noFill/>
                <a:round/>
                <a:headEnd/>
                <a:tailEnd/>
              </a:ln>
            </p:spPr>
            <p:txBody>
              <a:bodyPr/>
              <a:lstStyle/>
              <a:p>
                <a:endParaRPr lang="en-US"/>
              </a:p>
            </p:txBody>
          </p:sp>
          <p:sp>
            <p:nvSpPr>
              <p:cNvPr id="269782" name="Freeform 470"/>
              <p:cNvSpPr>
                <a:spLocks/>
              </p:cNvSpPr>
              <p:nvPr/>
            </p:nvSpPr>
            <p:spPr bwMode="auto">
              <a:xfrm>
                <a:off x="1858" y="1895"/>
                <a:ext cx="12" cy="6"/>
              </a:xfrm>
              <a:custGeom>
                <a:avLst/>
                <a:gdLst/>
                <a:ahLst/>
                <a:cxnLst>
                  <a:cxn ang="0">
                    <a:pos x="0" y="7"/>
                  </a:cxn>
                  <a:cxn ang="0">
                    <a:pos x="2" y="5"/>
                  </a:cxn>
                  <a:cxn ang="0">
                    <a:pos x="6" y="3"/>
                  </a:cxn>
                  <a:cxn ang="0">
                    <a:pos x="13" y="1"/>
                  </a:cxn>
                  <a:cxn ang="0">
                    <a:pos x="20" y="0"/>
                  </a:cxn>
                  <a:cxn ang="0">
                    <a:pos x="20" y="1"/>
                  </a:cxn>
                  <a:cxn ang="0">
                    <a:pos x="13" y="1"/>
                  </a:cxn>
                  <a:cxn ang="0">
                    <a:pos x="6" y="3"/>
                  </a:cxn>
                  <a:cxn ang="0">
                    <a:pos x="2" y="5"/>
                  </a:cxn>
                  <a:cxn ang="0">
                    <a:pos x="1" y="7"/>
                  </a:cxn>
                  <a:cxn ang="0">
                    <a:pos x="0" y="7"/>
                  </a:cxn>
                </a:cxnLst>
                <a:rect l="0" t="0" r="r" b="b"/>
                <a:pathLst>
                  <a:path w="20" h="7">
                    <a:moveTo>
                      <a:pt x="0" y="7"/>
                    </a:moveTo>
                    <a:lnTo>
                      <a:pt x="2" y="5"/>
                    </a:lnTo>
                    <a:lnTo>
                      <a:pt x="6" y="3"/>
                    </a:lnTo>
                    <a:lnTo>
                      <a:pt x="13" y="1"/>
                    </a:lnTo>
                    <a:lnTo>
                      <a:pt x="20" y="0"/>
                    </a:lnTo>
                    <a:lnTo>
                      <a:pt x="20" y="1"/>
                    </a:lnTo>
                    <a:lnTo>
                      <a:pt x="13" y="1"/>
                    </a:lnTo>
                    <a:lnTo>
                      <a:pt x="6" y="3"/>
                    </a:lnTo>
                    <a:lnTo>
                      <a:pt x="2" y="5"/>
                    </a:lnTo>
                    <a:lnTo>
                      <a:pt x="1" y="7"/>
                    </a:lnTo>
                    <a:lnTo>
                      <a:pt x="0" y="7"/>
                    </a:lnTo>
                    <a:close/>
                  </a:path>
                </a:pathLst>
              </a:custGeom>
              <a:grpFill/>
              <a:ln w="9525">
                <a:noFill/>
                <a:round/>
                <a:headEnd/>
                <a:tailEnd/>
              </a:ln>
            </p:spPr>
            <p:txBody>
              <a:bodyPr/>
              <a:lstStyle/>
              <a:p>
                <a:endParaRPr lang="en-US"/>
              </a:p>
            </p:txBody>
          </p:sp>
          <p:sp>
            <p:nvSpPr>
              <p:cNvPr id="269783" name="Freeform 471"/>
              <p:cNvSpPr>
                <a:spLocks/>
              </p:cNvSpPr>
              <p:nvPr/>
            </p:nvSpPr>
            <p:spPr bwMode="auto">
              <a:xfrm>
                <a:off x="1858" y="1895"/>
                <a:ext cx="12" cy="6"/>
              </a:xfrm>
              <a:custGeom>
                <a:avLst/>
                <a:gdLst/>
                <a:ahLst/>
                <a:cxnLst>
                  <a:cxn ang="0">
                    <a:pos x="19" y="0"/>
                  </a:cxn>
                  <a:cxn ang="0">
                    <a:pos x="12" y="0"/>
                  </a:cxn>
                  <a:cxn ang="0">
                    <a:pos x="5" y="2"/>
                  </a:cxn>
                  <a:cxn ang="0">
                    <a:pos x="1" y="4"/>
                  </a:cxn>
                  <a:cxn ang="0">
                    <a:pos x="0" y="6"/>
                  </a:cxn>
                  <a:cxn ang="0">
                    <a:pos x="1" y="6"/>
                  </a:cxn>
                  <a:cxn ang="0">
                    <a:pos x="2" y="4"/>
                  </a:cxn>
                  <a:cxn ang="0">
                    <a:pos x="6" y="2"/>
                  </a:cxn>
                  <a:cxn ang="0">
                    <a:pos x="13" y="0"/>
                  </a:cxn>
                  <a:cxn ang="0">
                    <a:pos x="19" y="0"/>
                  </a:cxn>
                  <a:cxn ang="0">
                    <a:pos x="19" y="0"/>
                  </a:cxn>
                </a:cxnLst>
                <a:rect l="0" t="0" r="r" b="b"/>
                <a:pathLst>
                  <a:path w="19" h="6">
                    <a:moveTo>
                      <a:pt x="19" y="0"/>
                    </a:moveTo>
                    <a:lnTo>
                      <a:pt x="12" y="0"/>
                    </a:lnTo>
                    <a:lnTo>
                      <a:pt x="5" y="2"/>
                    </a:lnTo>
                    <a:lnTo>
                      <a:pt x="1" y="4"/>
                    </a:lnTo>
                    <a:lnTo>
                      <a:pt x="0" y="6"/>
                    </a:lnTo>
                    <a:lnTo>
                      <a:pt x="1" y="6"/>
                    </a:lnTo>
                    <a:lnTo>
                      <a:pt x="2" y="4"/>
                    </a:lnTo>
                    <a:lnTo>
                      <a:pt x="6" y="2"/>
                    </a:lnTo>
                    <a:lnTo>
                      <a:pt x="13" y="0"/>
                    </a:lnTo>
                    <a:lnTo>
                      <a:pt x="19" y="0"/>
                    </a:lnTo>
                    <a:lnTo>
                      <a:pt x="19" y="0"/>
                    </a:lnTo>
                    <a:close/>
                  </a:path>
                </a:pathLst>
              </a:custGeom>
              <a:grpFill/>
              <a:ln w="9525">
                <a:noFill/>
                <a:round/>
                <a:headEnd/>
                <a:tailEnd/>
              </a:ln>
            </p:spPr>
            <p:txBody>
              <a:bodyPr/>
              <a:lstStyle/>
              <a:p>
                <a:endParaRPr lang="en-US"/>
              </a:p>
            </p:txBody>
          </p:sp>
          <p:sp>
            <p:nvSpPr>
              <p:cNvPr id="269784" name="Freeform 472"/>
              <p:cNvSpPr>
                <a:spLocks/>
              </p:cNvSpPr>
              <p:nvPr/>
            </p:nvSpPr>
            <p:spPr bwMode="auto">
              <a:xfrm>
                <a:off x="1860" y="1895"/>
                <a:ext cx="10" cy="6"/>
              </a:xfrm>
              <a:custGeom>
                <a:avLst/>
                <a:gdLst/>
                <a:ahLst/>
                <a:cxnLst>
                  <a:cxn ang="0">
                    <a:pos x="0" y="6"/>
                  </a:cxn>
                  <a:cxn ang="0">
                    <a:pos x="1" y="4"/>
                  </a:cxn>
                  <a:cxn ang="0">
                    <a:pos x="5" y="2"/>
                  </a:cxn>
                  <a:cxn ang="0">
                    <a:pos x="12" y="0"/>
                  </a:cxn>
                  <a:cxn ang="0">
                    <a:pos x="18" y="0"/>
                  </a:cxn>
                  <a:cxn ang="0">
                    <a:pos x="18" y="0"/>
                  </a:cxn>
                  <a:cxn ang="0">
                    <a:pos x="12" y="2"/>
                  </a:cxn>
                  <a:cxn ang="0">
                    <a:pos x="6" y="3"/>
                  </a:cxn>
                  <a:cxn ang="0">
                    <a:pos x="2" y="4"/>
                  </a:cxn>
                  <a:cxn ang="0">
                    <a:pos x="1" y="6"/>
                  </a:cxn>
                  <a:cxn ang="0">
                    <a:pos x="0" y="6"/>
                  </a:cxn>
                </a:cxnLst>
                <a:rect l="0" t="0" r="r" b="b"/>
                <a:pathLst>
                  <a:path w="18" h="6">
                    <a:moveTo>
                      <a:pt x="0" y="6"/>
                    </a:moveTo>
                    <a:lnTo>
                      <a:pt x="1" y="4"/>
                    </a:lnTo>
                    <a:lnTo>
                      <a:pt x="5" y="2"/>
                    </a:lnTo>
                    <a:lnTo>
                      <a:pt x="12" y="0"/>
                    </a:lnTo>
                    <a:lnTo>
                      <a:pt x="18" y="0"/>
                    </a:lnTo>
                    <a:lnTo>
                      <a:pt x="18" y="0"/>
                    </a:lnTo>
                    <a:lnTo>
                      <a:pt x="12" y="2"/>
                    </a:lnTo>
                    <a:lnTo>
                      <a:pt x="6" y="3"/>
                    </a:lnTo>
                    <a:lnTo>
                      <a:pt x="2" y="4"/>
                    </a:lnTo>
                    <a:lnTo>
                      <a:pt x="1" y="6"/>
                    </a:lnTo>
                    <a:lnTo>
                      <a:pt x="0" y="6"/>
                    </a:lnTo>
                    <a:close/>
                  </a:path>
                </a:pathLst>
              </a:custGeom>
              <a:grpFill/>
              <a:ln w="9525">
                <a:noFill/>
                <a:round/>
                <a:headEnd/>
                <a:tailEnd/>
              </a:ln>
            </p:spPr>
            <p:txBody>
              <a:bodyPr/>
              <a:lstStyle/>
              <a:p>
                <a:endParaRPr lang="en-US"/>
              </a:p>
            </p:txBody>
          </p:sp>
          <p:sp>
            <p:nvSpPr>
              <p:cNvPr id="269785" name="Freeform 473"/>
              <p:cNvSpPr>
                <a:spLocks/>
              </p:cNvSpPr>
              <p:nvPr/>
            </p:nvSpPr>
            <p:spPr bwMode="auto">
              <a:xfrm>
                <a:off x="1861" y="1895"/>
                <a:ext cx="9" cy="6"/>
              </a:xfrm>
              <a:custGeom>
                <a:avLst/>
                <a:gdLst/>
                <a:ahLst/>
                <a:cxnLst>
                  <a:cxn ang="0">
                    <a:pos x="17" y="0"/>
                  </a:cxn>
                  <a:cxn ang="0">
                    <a:pos x="11" y="2"/>
                  </a:cxn>
                  <a:cxn ang="0">
                    <a:pos x="5" y="3"/>
                  </a:cxn>
                  <a:cxn ang="0">
                    <a:pos x="1" y="4"/>
                  </a:cxn>
                  <a:cxn ang="0">
                    <a:pos x="0" y="6"/>
                  </a:cxn>
                  <a:cxn ang="0">
                    <a:pos x="1" y="6"/>
                  </a:cxn>
                  <a:cxn ang="0">
                    <a:pos x="2" y="4"/>
                  </a:cxn>
                  <a:cxn ang="0">
                    <a:pos x="7" y="3"/>
                  </a:cxn>
                  <a:cxn ang="0">
                    <a:pos x="11" y="2"/>
                  </a:cxn>
                  <a:cxn ang="0">
                    <a:pos x="17" y="2"/>
                  </a:cxn>
                  <a:cxn ang="0">
                    <a:pos x="17" y="0"/>
                  </a:cxn>
                </a:cxnLst>
                <a:rect l="0" t="0" r="r" b="b"/>
                <a:pathLst>
                  <a:path w="17" h="6">
                    <a:moveTo>
                      <a:pt x="17" y="0"/>
                    </a:moveTo>
                    <a:lnTo>
                      <a:pt x="11" y="2"/>
                    </a:lnTo>
                    <a:lnTo>
                      <a:pt x="5" y="3"/>
                    </a:lnTo>
                    <a:lnTo>
                      <a:pt x="1" y="4"/>
                    </a:lnTo>
                    <a:lnTo>
                      <a:pt x="0" y="6"/>
                    </a:lnTo>
                    <a:lnTo>
                      <a:pt x="1" y="6"/>
                    </a:lnTo>
                    <a:lnTo>
                      <a:pt x="2" y="4"/>
                    </a:lnTo>
                    <a:lnTo>
                      <a:pt x="7" y="3"/>
                    </a:lnTo>
                    <a:lnTo>
                      <a:pt x="11" y="2"/>
                    </a:lnTo>
                    <a:lnTo>
                      <a:pt x="17" y="2"/>
                    </a:lnTo>
                    <a:lnTo>
                      <a:pt x="17" y="0"/>
                    </a:lnTo>
                    <a:close/>
                  </a:path>
                </a:pathLst>
              </a:custGeom>
              <a:grpFill/>
              <a:ln w="9525">
                <a:noFill/>
                <a:round/>
                <a:headEnd/>
                <a:tailEnd/>
              </a:ln>
            </p:spPr>
            <p:txBody>
              <a:bodyPr/>
              <a:lstStyle/>
              <a:p>
                <a:endParaRPr lang="en-US"/>
              </a:p>
            </p:txBody>
          </p:sp>
          <p:sp>
            <p:nvSpPr>
              <p:cNvPr id="269786" name="Freeform 474"/>
              <p:cNvSpPr>
                <a:spLocks/>
              </p:cNvSpPr>
              <p:nvPr/>
            </p:nvSpPr>
            <p:spPr bwMode="auto">
              <a:xfrm>
                <a:off x="1861" y="1897"/>
                <a:ext cx="9" cy="4"/>
              </a:xfrm>
              <a:custGeom>
                <a:avLst/>
                <a:gdLst/>
                <a:ahLst/>
                <a:cxnLst>
                  <a:cxn ang="0">
                    <a:pos x="0" y="4"/>
                  </a:cxn>
                  <a:cxn ang="0">
                    <a:pos x="1" y="2"/>
                  </a:cxn>
                  <a:cxn ang="0">
                    <a:pos x="6" y="1"/>
                  </a:cxn>
                  <a:cxn ang="0">
                    <a:pos x="10" y="0"/>
                  </a:cxn>
                  <a:cxn ang="0">
                    <a:pos x="16" y="0"/>
                  </a:cxn>
                  <a:cxn ang="0">
                    <a:pos x="16" y="0"/>
                  </a:cxn>
                  <a:cxn ang="0">
                    <a:pos x="9" y="0"/>
                  </a:cxn>
                  <a:cxn ang="0">
                    <a:pos x="3" y="2"/>
                  </a:cxn>
                  <a:cxn ang="0">
                    <a:pos x="1" y="4"/>
                  </a:cxn>
                  <a:cxn ang="0">
                    <a:pos x="0" y="4"/>
                  </a:cxn>
                </a:cxnLst>
                <a:rect l="0" t="0" r="r" b="b"/>
                <a:pathLst>
                  <a:path w="16" h="4">
                    <a:moveTo>
                      <a:pt x="0" y="4"/>
                    </a:moveTo>
                    <a:lnTo>
                      <a:pt x="1" y="2"/>
                    </a:lnTo>
                    <a:lnTo>
                      <a:pt x="6" y="1"/>
                    </a:lnTo>
                    <a:lnTo>
                      <a:pt x="10" y="0"/>
                    </a:lnTo>
                    <a:lnTo>
                      <a:pt x="16" y="0"/>
                    </a:lnTo>
                    <a:lnTo>
                      <a:pt x="16" y="0"/>
                    </a:lnTo>
                    <a:lnTo>
                      <a:pt x="9" y="0"/>
                    </a:lnTo>
                    <a:lnTo>
                      <a:pt x="3" y="2"/>
                    </a:lnTo>
                    <a:lnTo>
                      <a:pt x="1" y="4"/>
                    </a:lnTo>
                    <a:lnTo>
                      <a:pt x="0" y="4"/>
                    </a:lnTo>
                    <a:close/>
                  </a:path>
                </a:pathLst>
              </a:custGeom>
              <a:grpFill/>
              <a:ln w="9525">
                <a:noFill/>
                <a:round/>
                <a:headEnd/>
                <a:tailEnd/>
              </a:ln>
            </p:spPr>
            <p:txBody>
              <a:bodyPr/>
              <a:lstStyle/>
              <a:p>
                <a:endParaRPr lang="en-US"/>
              </a:p>
            </p:txBody>
          </p:sp>
          <p:sp>
            <p:nvSpPr>
              <p:cNvPr id="269787" name="Freeform 475"/>
              <p:cNvSpPr>
                <a:spLocks/>
              </p:cNvSpPr>
              <p:nvPr/>
            </p:nvSpPr>
            <p:spPr bwMode="auto">
              <a:xfrm>
                <a:off x="1862" y="1897"/>
                <a:ext cx="8" cy="4"/>
              </a:xfrm>
              <a:custGeom>
                <a:avLst/>
                <a:gdLst/>
                <a:ahLst/>
                <a:cxnLst>
                  <a:cxn ang="0">
                    <a:pos x="15" y="0"/>
                  </a:cxn>
                  <a:cxn ang="0">
                    <a:pos x="8" y="0"/>
                  </a:cxn>
                  <a:cxn ang="0">
                    <a:pos x="2" y="2"/>
                  </a:cxn>
                  <a:cxn ang="0">
                    <a:pos x="0" y="4"/>
                  </a:cxn>
                  <a:cxn ang="0">
                    <a:pos x="2" y="4"/>
                  </a:cxn>
                  <a:cxn ang="0">
                    <a:pos x="3" y="2"/>
                  </a:cxn>
                  <a:cxn ang="0">
                    <a:pos x="9" y="1"/>
                  </a:cxn>
                  <a:cxn ang="0">
                    <a:pos x="15" y="0"/>
                  </a:cxn>
                  <a:cxn ang="0">
                    <a:pos x="15" y="0"/>
                  </a:cxn>
                </a:cxnLst>
                <a:rect l="0" t="0" r="r" b="b"/>
                <a:pathLst>
                  <a:path w="15" h="4">
                    <a:moveTo>
                      <a:pt x="15" y="0"/>
                    </a:moveTo>
                    <a:lnTo>
                      <a:pt x="8" y="0"/>
                    </a:lnTo>
                    <a:lnTo>
                      <a:pt x="2" y="2"/>
                    </a:lnTo>
                    <a:lnTo>
                      <a:pt x="0" y="4"/>
                    </a:lnTo>
                    <a:lnTo>
                      <a:pt x="2" y="4"/>
                    </a:lnTo>
                    <a:lnTo>
                      <a:pt x="3" y="2"/>
                    </a:lnTo>
                    <a:lnTo>
                      <a:pt x="9" y="1"/>
                    </a:lnTo>
                    <a:lnTo>
                      <a:pt x="15" y="0"/>
                    </a:lnTo>
                    <a:lnTo>
                      <a:pt x="15" y="0"/>
                    </a:lnTo>
                    <a:close/>
                  </a:path>
                </a:pathLst>
              </a:custGeom>
              <a:grpFill/>
              <a:ln w="9525">
                <a:noFill/>
                <a:round/>
                <a:headEnd/>
                <a:tailEnd/>
              </a:ln>
            </p:spPr>
            <p:txBody>
              <a:bodyPr/>
              <a:lstStyle/>
              <a:p>
                <a:endParaRPr lang="en-US"/>
              </a:p>
            </p:txBody>
          </p:sp>
          <p:sp>
            <p:nvSpPr>
              <p:cNvPr id="269788" name="Freeform 476"/>
              <p:cNvSpPr>
                <a:spLocks/>
              </p:cNvSpPr>
              <p:nvPr/>
            </p:nvSpPr>
            <p:spPr bwMode="auto">
              <a:xfrm>
                <a:off x="1863" y="1897"/>
                <a:ext cx="7" cy="4"/>
              </a:xfrm>
              <a:custGeom>
                <a:avLst/>
                <a:gdLst/>
                <a:ahLst/>
                <a:cxnLst>
                  <a:cxn ang="0">
                    <a:pos x="0" y="4"/>
                  </a:cxn>
                  <a:cxn ang="0">
                    <a:pos x="1" y="2"/>
                  </a:cxn>
                  <a:cxn ang="0">
                    <a:pos x="7" y="1"/>
                  </a:cxn>
                  <a:cxn ang="0">
                    <a:pos x="13" y="0"/>
                  </a:cxn>
                  <a:cxn ang="0">
                    <a:pos x="13" y="1"/>
                  </a:cxn>
                  <a:cxn ang="0">
                    <a:pos x="7" y="1"/>
                  </a:cxn>
                  <a:cxn ang="0">
                    <a:pos x="3" y="2"/>
                  </a:cxn>
                  <a:cxn ang="0">
                    <a:pos x="1" y="4"/>
                  </a:cxn>
                  <a:cxn ang="0">
                    <a:pos x="0" y="4"/>
                  </a:cxn>
                </a:cxnLst>
                <a:rect l="0" t="0" r="r" b="b"/>
                <a:pathLst>
                  <a:path w="13" h="4">
                    <a:moveTo>
                      <a:pt x="0" y="4"/>
                    </a:moveTo>
                    <a:lnTo>
                      <a:pt x="1" y="2"/>
                    </a:lnTo>
                    <a:lnTo>
                      <a:pt x="7" y="1"/>
                    </a:lnTo>
                    <a:lnTo>
                      <a:pt x="13" y="0"/>
                    </a:lnTo>
                    <a:lnTo>
                      <a:pt x="13" y="1"/>
                    </a:lnTo>
                    <a:lnTo>
                      <a:pt x="7" y="1"/>
                    </a:lnTo>
                    <a:lnTo>
                      <a:pt x="3" y="2"/>
                    </a:lnTo>
                    <a:lnTo>
                      <a:pt x="1" y="4"/>
                    </a:lnTo>
                    <a:lnTo>
                      <a:pt x="0" y="4"/>
                    </a:lnTo>
                    <a:close/>
                  </a:path>
                </a:pathLst>
              </a:custGeom>
              <a:grpFill/>
              <a:ln w="9525">
                <a:noFill/>
                <a:round/>
                <a:headEnd/>
                <a:tailEnd/>
              </a:ln>
            </p:spPr>
            <p:txBody>
              <a:bodyPr/>
              <a:lstStyle/>
              <a:p>
                <a:endParaRPr lang="en-US"/>
              </a:p>
            </p:txBody>
          </p:sp>
          <p:sp>
            <p:nvSpPr>
              <p:cNvPr id="269789" name="Freeform 477"/>
              <p:cNvSpPr>
                <a:spLocks/>
              </p:cNvSpPr>
              <p:nvPr/>
            </p:nvSpPr>
            <p:spPr bwMode="auto">
              <a:xfrm>
                <a:off x="1863" y="1897"/>
                <a:ext cx="7" cy="4"/>
              </a:xfrm>
              <a:custGeom>
                <a:avLst/>
                <a:gdLst/>
                <a:ahLst/>
                <a:cxnLst>
                  <a:cxn ang="0">
                    <a:pos x="12" y="0"/>
                  </a:cxn>
                  <a:cxn ang="0">
                    <a:pos x="6" y="0"/>
                  </a:cxn>
                  <a:cxn ang="0">
                    <a:pos x="2" y="1"/>
                  </a:cxn>
                  <a:cxn ang="0">
                    <a:pos x="0" y="3"/>
                  </a:cxn>
                  <a:cxn ang="0">
                    <a:pos x="2" y="3"/>
                  </a:cxn>
                  <a:cxn ang="0">
                    <a:pos x="4" y="1"/>
                  </a:cxn>
                  <a:cxn ang="0">
                    <a:pos x="7" y="0"/>
                  </a:cxn>
                  <a:cxn ang="0">
                    <a:pos x="12" y="0"/>
                  </a:cxn>
                  <a:cxn ang="0">
                    <a:pos x="12" y="0"/>
                  </a:cxn>
                </a:cxnLst>
                <a:rect l="0" t="0" r="r" b="b"/>
                <a:pathLst>
                  <a:path w="12" h="3">
                    <a:moveTo>
                      <a:pt x="12" y="0"/>
                    </a:moveTo>
                    <a:lnTo>
                      <a:pt x="6" y="0"/>
                    </a:lnTo>
                    <a:lnTo>
                      <a:pt x="2" y="1"/>
                    </a:lnTo>
                    <a:lnTo>
                      <a:pt x="0" y="3"/>
                    </a:lnTo>
                    <a:lnTo>
                      <a:pt x="2" y="3"/>
                    </a:lnTo>
                    <a:lnTo>
                      <a:pt x="4" y="1"/>
                    </a:lnTo>
                    <a:lnTo>
                      <a:pt x="7" y="0"/>
                    </a:lnTo>
                    <a:lnTo>
                      <a:pt x="12" y="0"/>
                    </a:lnTo>
                    <a:lnTo>
                      <a:pt x="12" y="0"/>
                    </a:lnTo>
                    <a:close/>
                  </a:path>
                </a:pathLst>
              </a:custGeom>
              <a:grpFill/>
              <a:ln w="9525">
                <a:noFill/>
                <a:round/>
                <a:headEnd/>
                <a:tailEnd/>
              </a:ln>
            </p:spPr>
            <p:txBody>
              <a:bodyPr/>
              <a:lstStyle/>
              <a:p>
                <a:endParaRPr lang="en-US"/>
              </a:p>
            </p:txBody>
          </p:sp>
          <p:sp>
            <p:nvSpPr>
              <p:cNvPr id="269790" name="Freeform 478"/>
              <p:cNvSpPr>
                <a:spLocks/>
              </p:cNvSpPr>
              <p:nvPr/>
            </p:nvSpPr>
            <p:spPr bwMode="auto">
              <a:xfrm>
                <a:off x="1864" y="1897"/>
                <a:ext cx="6" cy="4"/>
              </a:xfrm>
              <a:custGeom>
                <a:avLst/>
                <a:gdLst/>
                <a:ahLst/>
                <a:cxnLst>
                  <a:cxn ang="0">
                    <a:pos x="0" y="3"/>
                  </a:cxn>
                  <a:cxn ang="0">
                    <a:pos x="2" y="1"/>
                  </a:cxn>
                  <a:cxn ang="0">
                    <a:pos x="5" y="0"/>
                  </a:cxn>
                  <a:cxn ang="0">
                    <a:pos x="10" y="0"/>
                  </a:cxn>
                  <a:cxn ang="0">
                    <a:pos x="10" y="0"/>
                  </a:cxn>
                  <a:cxn ang="0">
                    <a:pos x="6" y="1"/>
                  </a:cxn>
                  <a:cxn ang="0">
                    <a:pos x="3" y="2"/>
                  </a:cxn>
                  <a:cxn ang="0">
                    <a:pos x="2" y="3"/>
                  </a:cxn>
                  <a:cxn ang="0">
                    <a:pos x="0" y="3"/>
                  </a:cxn>
                </a:cxnLst>
                <a:rect l="0" t="0" r="r" b="b"/>
                <a:pathLst>
                  <a:path w="10" h="3">
                    <a:moveTo>
                      <a:pt x="0" y="3"/>
                    </a:moveTo>
                    <a:lnTo>
                      <a:pt x="2" y="1"/>
                    </a:lnTo>
                    <a:lnTo>
                      <a:pt x="5" y="0"/>
                    </a:lnTo>
                    <a:lnTo>
                      <a:pt x="10" y="0"/>
                    </a:lnTo>
                    <a:lnTo>
                      <a:pt x="10" y="0"/>
                    </a:lnTo>
                    <a:lnTo>
                      <a:pt x="6" y="1"/>
                    </a:lnTo>
                    <a:lnTo>
                      <a:pt x="3" y="2"/>
                    </a:lnTo>
                    <a:lnTo>
                      <a:pt x="2" y="3"/>
                    </a:lnTo>
                    <a:lnTo>
                      <a:pt x="0" y="3"/>
                    </a:lnTo>
                    <a:close/>
                  </a:path>
                </a:pathLst>
              </a:custGeom>
              <a:grpFill/>
              <a:ln w="9525">
                <a:noFill/>
                <a:round/>
                <a:headEnd/>
                <a:tailEnd/>
              </a:ln>
            </p:spPr>
            <p:txBody>
              <a:bodyPr/>
              <a:lstStyle/>
              <a:p>
                <a:endParaRPr lang="en-US"/>
              </a:p>
            </p:txBody>
          </p:sp>
          <p:sp>
            <p:nvSpPr>
              <p:cNvPr id="269791" name="Freeform 479"/>
              <p:cNvSpPr>
                <a:spLocks/>
              </p:cNvSpPr>
              <p:nvPr/>
            </p:nvSpPr>
            <p:spPr bwMode="auto">
              <a:xfrm>
                <a:off x="1865" y="1897"/>
                <a:ext cx="5" cy="4"/>
              </a:xfrm>
              <a:custGeom>
                <a:avLst/>
                <a:gdLst/>
                <a:ahLst/>
                <a:cxnLst>
                  <a:cxn ang="0">
                    <a:pos x="8" y="0"/>
                  </a:cxn>
                  <a:cxn ang="0">
                    <a:pos x="4" y="1"/>
                  </a:cxn>
                  <a:cxn ang="0">
                    <a:pos x="1" y="2"/>
                  </a:cxn>
                  <a:cxn ang="0">
                    <a:pos x="0" y="3"/>
                  </a:cxn>
                  <a:cxn ang="0">
                    <a:pos x="1" y="3"/>
                  </a:cxn>
                  <a:cxn ang="0">
                    <a:pos x="2" y="2"/>
                  </a:cxn>
                  <a:cxn ang="0">
                    <a:pos x="5" y="1"/>
                  </a:cxn>
                  <a:cxn ang="0">
                    <a:pos x="8" y="1"/>
                  </a:cxn>
                  <a:cxn ang="0">
                    <a:pos x="8" y="0"/>
                  </a:cxn>
                </a:cxnLst>
                <a:rect l="0" t="0" r="r" b="b"/>
                <a:pathLst>
                  <a:path w="8" h="3">
                    <a:moveTo>
                      <a:pt x="8" y="0"/>
                    </a:moveTo>
                    <a:lnTo>
                      <a:pt x="4" y="1"/>
                    </a:lnTo>
                    <a:lnTo>
                      <a:pt x="1" y="2"/>
                    </a:lnTo>
                    <a:lnTo>
                      <a:pt x="0" y="3"/>
                    </a:lnTo>
                    <a:lnTo>
                      <a:pt x="1" y="3"/>
                    </a:lnTo>
                    <a:lnTo>
                      <a:pt x="2" y="2"/>
                    </a:lnTo>
                    <a:lnTo>
                      <a:pt x="5" y="1"/>
                    </a:lnTo>
                    <a:lnTo>
                      <a:pt x="8" y="1"/>
                    </a:lnTo>
                    <a:lnTo>
                      <a:pt x="8" y="0"/>
                    </a:lnTo>
                    <a:close/>
                  </a:path>
                </a:pathLst>
              </a:custGeom>
              <a:grpFill/>
              <a:ln w="9525">
                <a:noFill/>
                <a:round/>
                <a:headEnd/>
                <a:tailEnd/>
              </a:ln>
            </p:spPr>
            <p:txBody>
              <a:bodyPr/>
              <a:lstStyle/>
              <a:p>
                <a:endParaRPr lang="en-US"/>
              </a:p>
            </p:txBody>
          </p:sp>
          <p:sp>
            <p:nvSpPr>
              <p:cNvPr id="269792" name="Freeform 480"/>
              <p:cNvSpPr>
                <a:spLocks/>
              </p:cNvSpPr>
              <p:nvPr/>
            </p:nvSpPr>
            <p:spPr bwMode="auto">
              <a:xfrm>
                <a:off x="1865" y="1899"/>
                <a:ext cx="5" cy="2"/>
              </a:xfrm>
              <a:custGeom>
                <a:avLst/>
                <a:gdLst/>
                <a:ahLst/>
                <a:cxnLst>
                  <a:cxn ang="0">
                    <a:pos x="0" y="2"/>
                  </a:cxn>
                  <a:cxn ang="0">
                    <a:pos x="1" y="1"/>
                  </a:cxn>
                  <a:cxn ang="0">
                    <a:pos x="4" y="0"/>
                  </a:cxn>
                  <a:cxn ang="0">
                    <a:pos x="7" y="0"/>
                  </a:cxn>
                  <a:cxn ang="0">
                    <a:pos x="7" y="0"/>
                  </a:cxn>
                  <a:cxn ang="0">
                    <a:pos x="4" y="1"/>
                  </a:cxn>
                  <a:cxn ang="0">
                    <a:pos x="2" y="2"/>
                  </a:cxn>
                  <a:cxn ang="0">
                    <a:pos x="0" y="2"/>
                  </a:cxn>
                </a:cxnLst>
                <a:rect l="0" t="0" r="r" b="b"/>
                <a:pathLst>
                  <a:path w="7" h="2">
                    <a:moveTo>
                      <a:pt x="0" y="2"/>
                    </a:moveTo>
                    <a:lnTo>
                      <a:pt x="1" y="1"/>
                    </a:lnTo>
                    <a:lnTo>
                      <a:pt x="4" y="0"/>
                    </a:lnTo>
                    <a:lnTo>
                      <a:pt x="7" y="0"/>
                    </a:lnTo>
                    <a:lnTo>
                      <a:pt x="7" y="0"/>
                    </a:lnTo>
                    <a:lnTo>
                      <a:pt x="4" y="1"/>
                    </a:lnTo>
                    <a:lnTo>
                      <a:pt x="2" y="2"/>
                    </a:lnTo>
                    <a:lnTo>
                      <a:pt x="0" y="2"/>
                    </a:lnTo>
                    <a:close/>
                  </a:path>
                </a:pathLst>
              </a:custGeom>
              <a:grpFill/>
              <a:ln w="9525">
                <a:noFill/>
                <a:round/>
                <a:headEnd/>
                <a:tailEnd/>
              </a:ln>
            </p:spPr>
            <p:txBody>
              <a:bodyPr/>
              <a:lstStyle/>
              <a:p>
                <a:endParaRPr lang="en-US"/>
              </a:p>
            </p:txBody>
          </p:sp>
          <p:sp>
            <p:nvSpPr>
              <p:cNvPr id="269793" name="Freeform 481"/>
              <p:cNvSpPr>
                <a:spLocks/>
              </p:cNvSpPr>
              <p:nvPr/>
            </p:nvSpPr>
            <p:spPr bwMode="auto">
              <a:xfrm>
                <a:off x="1866" y="1899"/>
                <a:ext cx="4" cy="2"/>
              </a:xfrm>
              <a:custGeom>
                <a:avLst/>
                <a:gdLst/>
                <a:ahLst/>
                <a:cxnLst>
                  <a:cxn ang="0">
                    <a:pos x="5" y="0"/>
                  </a:cxn>
                  <a:cxn ang="0">
                    <a:pos x="2" y="1"/>
                  </a:cxn>
                  <a:cxn ang="0">
                    <a:pos x="0" y="2"/>
                  </a:cxn>
                  <a:cxn ang="0">
                    <a:pos x="2" y="2"/>
                  </a:cxn>
                  <a:cxn ang="0">
                    <a:pos x="3" y="1"/>
                  </a:cxn>
                  <a:cxn ang="0">
                    <a:pos x="5" y="1"/>
                  </a:cxn>
                  <a:cxn ang="0">
                    <a:pos x="5" y="0"/>
                  </a:cxn>
                </a:cxnLst>
                <a:rect l="0" t="0" r="r" b="b"/>
                <a:pathLst>
                  <a:path w="5" h="2">
                    <a:moveTo>
                      <a:pt x="5" y="0"/>
                    </a:moveTo>
                    <a:lnTo>
                      <a:pt x="2" y="1"/>
                    </a:lnTo>
                    <a:lnTo>
                      <a:pt x="0" y="2"/>
                    </a:lnTo>
                    <a:lnTo>
                      <a:pt x="2" y="2"/>
                    </a:lnTo>
                    <a:lnTo>
                      <a:pt x="3" y="1"/>
                    </a:lnTo>
                    <a:lnTo>
                      <a:pt x="5" y="1"/>
                    </a:lnTo>
                    <a:lnTo>
                      <a:pt x="5" y="0"/>
                    </a:lnTo>
                    <a:close/>
                  </a:path>
                </a:pathLst>
              </a:custGeom>
              <a:grpFill/>
              <a:ln w="9525">
                <a:noFill/>
                <a:round/>
                <a:headEnd/>
                <a:tailEnd/>
              </a:ln>
            </p:spPr>
            <p:txBody>
              <a:bodyPr/>
              <a:lstStyle/>
              <a:p>
                <a:endParaRPr lang="en-US"/>
              </a:p>
            </p:txBody>
          </p:sp>
          <p:sp>
            <p:nvSpPr>
              <p:cNvPr id="269794" name="Freeform 482"/>
              <p:cNvSpPr>
                <a:spLocks/>
              </p:cNvSpPr>
              <p:nvPr/>
            </p:nvSpPr>
            <p:spPr bwMode="auto">
              <a:xfrm>
                <a:off x="1869" y="1899"/>
                <a:ext cx="1" cy="2"/>
              </a:xfrm>
              <a:custGeom>
                <a:avLst/>
                <a:gdLst/>
                <a:ahLst/>
                <a:cxnLst>
                  <a:cxn ang="0">
                    <a:pos x="0" y="1"/>
                  </a:cxn>
                  <a:cxn ang="0">
                    <a:pos x="1" y="0"/>
                  </a:cxn>
                  <a:cxn ang="0">
                    <a:pos x="3" y="0"/>
                  </a:cxn>
                  <a:cxn ang="0">
                    <a:pos x="3" y="1"/>
                  </a:cxn>
                  <a:cxn ang="0">
                    <a:pos x="2" y="1"/>
                  </a:cxn>
                  <a:cxn ang="0">
                    <a:pos x="0" y="1"/>
                  </a:cxn>
                </a:cxnLst>
                <a:rect l="0" t="0" r="r" b="b"/>
                <a:pathLst>
                  <a:path w="3" h="1">
                    <a:moveTo>
                      <a:pt x="0" y="1"/>
                    </a:moveTo>
                    <a:lnTo>
                      <a:pt x="1" y="0"/>
                    </a:lnTo>
                    <a:lnTo>
                      <a:pt x="3" y="0"/>
                    </a:lnTo>
                    <a:lnTo>
                      <a:pt x="3" y="1"/>
                    </a:lnTo>
                    <a:lnTo>
                      <a:pt x="2" y="1"/>
                    </a:lnTo>
                    <a:lnTo>
                      <a:pt x="0" y="1"/>
                    </a:lnTo>
                    <a:close/>
                  </a:path>
                </a:pathLst>
              </a:custGeom>
              <a:grpFill/>
              <a:ln w="9525">
                <a:noFill/>
                <a:round/>
                <a:headEnd/>
                <a:tailEnd/>
              </a:ln>
            </p:spPr>
            <p:txBody>
              <a:bodyPr/>
              <a:lstStyle/>
              <a:p>
                <a:endParaRPr lang="en-US"/>
              </a:p>
            </p:txBody>
          </p:sp>
          <p:sp>
            <p:nvSpPr>
              <p:cNvPr id="269795" name="Freeform 483"/>
              <p:cNvSpPr>
                <a:spLocks/>
              </p:cNvSpPr>
              <p:nvPr/>
            </p:nvSpPr>
            <p:spPr bwMode="auto">
              <a:xfrm>
                <a:off x="1870" y="1901"/>
                <a:ext cx="1" cy="2"/>
              </a:xfrm>
              <a:custGeom>
                <a:avLst/>
                <a:gdLst/>
                <a:ahLst/>
                <a:cxnLst>
                  <a:cxn ang="0">
                    <a:pos x="1" y="0"/>
                  </a:cxn>
                  <a:cxn ang="0">
                    <a:pos x="0" y="0"/>
                  </a:cxn>
                  <a:cxn ang="0">
                    <a:pos x="1" y="0"/>
                  </a:cxn>
                  <a:cxn ang="0">
                    <a:pos x="1" y="0"/>
                  </a:cxn>
                  <a:cxn ang="0">
                    <a:pos x="1" y="0"/>
                  </a:cxn>
                </a:cxnLst>
                <a:rect l="0" t="0" r="r" b="b"/>
                <a:pathLst>
                  <a:path w="1">
                    <a:moveTo>
                      <a:pt x="1" y="0"/>
                    </a:moveTo>
                    <a:lnTo>
                      <a:pt x="0" y="0"/>
                    </a:lnTo>
                    <a:lnTo>
                      <a:pt x="1" y="0"/>
                    </a:lnTo>
                    <a:lnTo>
                      <a:pt x="1" y="0"/>
                    </a:lnTo>
                    <a:lnTo>
                      <a:pt x="1" y="0"/>
                    </a:lnTo>
                    <a:close/>
                  </a:path>
                </a:pathLst>
              </a:custGeom>
              <a:grpFill/>
              <a:ln w="9525">
                <a:noFill/>
                <a:round/>
                <a:headEnd/>
                <a:tailEnd/>
              </a:ln>
            </p:spPr>
            <p:txBody>
              <a:bodyPr/>
              <a:lstStyle/>
              <a:p>
                <a:endParaRPr lang="en-US"/>
              </a:p>
            </p:txBody>
          </p:sp>
          <p:sp>
            <p:nvSpPr>
              <p:cNvPr id="269796" name="Freeform 484"/>
              <p:cNvSpPr>
                <a:spLocks noEditPoints="1"/>
              </p:cNvSpPr>
              <p:nvPr/>
            </p:nvSpPr>
            <p:spPr bwMode="auto">
              <a:xfrm>
                <a:off x="1834" y="1951"/>
                <a:ext cx="91" cy="22"/>
              </a:xfrm>
              <a:custGeom>
                <a:avLst/>
                <a:gdLst/>
                <a:ahLst/>
                <a:cxnLst>
                  <a:cxn ang="0">
                    <a:pos x="0" y="20"/>
                  </a:cxn>
                  <a:cxn ang="0">
                    <a:pos x="156" y="20"/>
                  </a:cxn>
                  <a:cxn ang="0">
                    <a:pos x="156" y="0"/>
                  </a:cxn>
                  <a:cxn ang="0">
                    <a:pos x="0" y="0"/>
                  </a:cxn>
                  <a:cxn ang="0">
                    <a:pos x="0" y="20"/>
                  </a:cxn>
                  <a:cxn ang="0">
                    <a:pos x="1" y="19"/>
                  </a:cxn>
                  <a:cxn ang="0">
                    <a:pos x="154" y="19"/>
                  </a:cxn>
                  <a:cxn ang="0">
                    <a:pos x="154" y="0"/>
                  </a:cxn>
                  <a:cxn ang="0">
                    <a:pos x="1" y="0"/>
                  </a:cxn>
                  <a:cxn ang="0">
                    <a:pos x="1" y="19"/>
                  </a:cxn>
                </a:cxnLst>
                <a:rect l="0" t="0" r="r" b="b"/>
                <a:pathLst>
                  <a:path w="156" h="20">
                    <a:moveTo>
                      <a:pt x="0" y="20"/>
                    </a:moveTo>
                    <a:lnTo>
                      <a:pt x="156" y="20"/>
                    </a:lnTo>
                    <a:lnTo>
                      <a:pt x="156" y="0"/>
                    </a:lnTo>
                    <a:lnTo>
                      <a:pt x="0" y="0"/>
                    </a:lnTo>
                    <a:lnTo>
                      <a:pt x="0" y="20"/>
                    </a:lnTo>
                    <a:close/>
                    <a:moveTo>
                      <a:pt x="1" y="19"/>
                    </a:moveTo>
                    <a:lnTo>
                      <a:pt x="154" y="19"/>
                    </a:lnTo>
                    <a:lnTo>
                      <a:pt x="154" y="0"/>
                    </a:lnTo>
                    <a:lnTo>
                      <a:pt x="1" y="0"/>
                    </a:lnTo>
                    <a:lnTo>
                      <a:pt x="1" y="19"/>
                    </a:lnTo>
                    <a:close/>
                  </a:path>
                </a:pathLst>
              </a:custGeom>
              <a:grpFill/>
              <a:ln w="9525">
                <a:noFill/>
                <a:round/>
                <a:headEnd/>
                <a:tailEnd/>
              </a:ln>
            </p:spPr>
            <p:txBody>
              <a:bodyPr/>
              <a:lstStyle/>
              <a:p>
                <a:endParaRPr lang="en-US"/>
              </a:p>
            </p:txBody>
          </p:sp>
          <p:sp>
            <p:nvSpPr>
              <p:cNvPr id="269797" name="Freeform 485"/>
              <p:cNvSpPr>
                <a:spLocks noEditPoints="1"/>
              </p:cNvSpPr>
              <p:nvPr/>
            </p:nvSpPr>
            <p:spPr bwMode="auto">
              <a:xfrm>
                <a:off x="1836" y="1951"/>
                <a:ext cx="88" cy="20"/>
              </a:xfrm>
              <a:custGeom>
                <a:avLst/>
                <a:gdLst/>
                <a:ahLst/>
                <a:cxnLst>
                  <a:cxn ang="0">
                    <a:pos x="0" y="19"/>
                  </a:cxn>
                  <a:cxn ang="0">
                    <a:pos x="153" y="19"/>
                  </a:cxn>
                  <a:cxn ang="0">
                    <a:pos x="153" y="0"/>
                  </a:cxn>
                  <a:cxn ang="0">
                    <a:pos x="0" y="0"/>
                  </a:cxn>
                  <a:cxn ang="0">
                    <a:pos x="0" y="19"/>
                  </a:cxn>
                  <a:cxn ang="0">
                    <a:pos x="1" y="19"/>
                  </a:cxn>
                  <a:cxn ang="0">
                    <a:pos x="152" y="19"/>
                  </a:cxn>
                  <a:cxn ang="0">
                    <a:pos x="152" y="0"/>
                  </a:cxn>
                  <a:cxn ang="0">
                    <a:pos x="1" y="0"/>
                  </a:cxn>
                  <a:cxn ang="0">
                    <a:pos x="1" y="19"/>
                  </a:cxn>
                </a:cxnLst>
                <a:rect l="0" t="0" r="r" b="b"/>
                <a:pathLst>
                  <a:path w="153" h="19">
                    <a:moveTo>
                      <a:pt x="0" y="19"/>
                    </a:moveTo>
                    <a:lnTo>
                      <a:pt x="153" y="19"/>
                    </a:lnTo>
                    <a:lnTo>
                      <a:pt x="153" y="0"/>
                    </a:lnTo>
                    <a:lnTo>
                      <a:pt x="0" y="0"/>
                    </a:lnTo>
                    <a:lnTo>
                      <a:pt x="0" y="19"/>
                    </a:lnTo>
                    <a:close/>
                    <a:moveTo>
                      <a:pt x="1" y="19"/>
                    </a:moveTo>
                    <a:lnTo>
                      <a:pt x="152" y="19"/>
                    </a:lnTo>
                    <a:lnTo>
                      <a:pt x="152" y="0"/>
                    </a:lnTo>
                    <a:lnTo>
                      <a:pt x="1" y="0"/>
                    </a:lnTo>
                    <a:lnTo>
                      <a:pt x="1" y="19"/>
                    </a:lnTo>
                    <a:close/>
                  </a:path>
                </a:pathLst>
              </a:custGeom>
              <a:grpFill/>
              <a:ln w="9525">
                <a:noFill/>
                <a:round/>
                <a:headEnd/>
                <a:tailEnd/>
              </a:ln>
            </p:spPr>
            <p:txBody>
              <a:bodyPr/>
              <a:lstStyle/>
              <a:p>
                <a:endParaRPr lang="en-US"/>
              </a:p>
            </p:txBody>
          </p:sp>
          <p:sp>
            <p:nvSpPr>
              <p:cNvPr id="269798" name="Freeform 486"/>
              <p:cNvSpPr>
                <a:spLocks noEditPoints="1"/>
              </p:cNvSpPr>
              <p:nvPr/>
            </p:nvSpPr>
            <p:spPr bwMode="auto">
              <a:xfrm>
                <a:off x="1837" y="1951"/>
                <a:ext cx="86" cy="20"/>
              </a:xfrm>
              <a:custGeom>
                <a:avLst/>
                <a:gdLst/>
                <a:ahLst/>
                <a:cxnLst>
                  <a:cxn ang="0">
                    <a:pos x="0" y="19"/>
                  </a:cxn>
                  <a:cxn ang="0">
                    <a:pos x="151" y="19"/>
                  </a:cxn>
                  <a:cxn ang="0">
                    <a:pos x="151" y="0"/>
                  </a:cxn>
                  <a:cxn ang="0">
                    <a:pos x="0" y="0"/>
                  </a:cxn>
                  <a:cxn ang="0">
                    <a:pos x="0" y="19"/>
                  </a:cxn>
                  <a:cxn ang="0">
                    <a:pos x="1" y="19"/>
                  </a:cxn>
                  <a:cxn ang="0">
                    <a:pos x="150" y="19"/>
                  </a:cxn>
                  <a:cxn ang="0">
                    <a:pos x="150" y="0"/>
                  </a:cxn>
                  <a:cxn ang="0">
                    <a:pos x="1" y="0"/>
                  </a:cxn>
                  <a:cxn ang="0">
                    <a:pos x="1" y="19"/>
                  </a:cxn>
                </a:cxnLst>
                <a:rect l="0" t="0" r="r" b="b"/>
                <a:pathLst>
                  <a:path w="151" h="19">
                    <a:moveTo>
                      <a:pt x="0" y="19"/>
                    </a:moveTo>
                    <a:lnTo>
                      <a:pt x="151" y="19"/>
                    </a:lnTo>
                    <a:lnTo>
                      <a:pt x="151" y="0"/>
                    </a:lnTo>
                    <a:lnTo>
                      <a:pt x="0" y="0"/>
                    </a:lnTo>
                    <a:lnTo>
                      <a:pt x="0" y="19"/>
                    </a:lnTo>
                    <a:close/>
                    <a:moveTo>
                      <a:pt x="1" y="19"/>
                    </a:moveTo>
                    <a:lnTo>
                      <a:pt x="150" y="19"/>
                    </a:lnTo>
                    <a:lnTo>
                      <a:pt x="150" y="0"/>
                    </a:lnTo>
                    <a:lnTo>
                      <a:pt x="1" y="0"/>
                    </a:lnTo>
                    <a:lnTo>
                      <a:pt x="1" y="19"/>
                    </a:lnTo>
                    <a:close/>
                  </a:path>
                </a:pathLst>
              </a:custGeom>
              <a:grpFill/>
              <a:ln w="9525">
                <a:noFill/>
                <a:round/>
                <a:headEnd/>
                <a:tailEnd/>
              </a:ln>
            </p:spPr>
            <p:txBody>
              <a:bodyPr/>
              <a:lstStyle/>
              <a:p>
                <a:endParaRPr lang="en-US"/>
              </a:p>
            </p:txBody>
          </p:sp>
          <p:sp>
            <p:nvSpPr>
              <p:cNvPr id="269799" name="Freeform 487"/>
              <p:cNvSpPr>
                <a:spLocks noEditPoints="1"/>
              </p:cNvSpPr>
              <p:nvPr/>
            </p:nvSpPr>
            <p:spPr bwMode="auto">
              <a:xfrm>
                <a:off x="1837" y="1951"/>
                <a:ext cx="84" cy="20"/>
              </a:xfrm>
              <a:custGeom>
                <a:avLst/>
                <a:gdLst/>
                <a:ahLst/>
                <a:cxnLst>
                  <a:cxn ang="0">
                    <a:pos x="0" y="19"/>
                  </a:cxn>
                  <a:cxn ang="0">
                    <a:pos x="149" y="19"/>
                  </a:cxn>
                  <a:cxn ang="0">
                    <a:pos x="149" y="0"/>
                  </a:cxn>
                  <a:cxn ang="0">
                    <a:pos x="0" y="0"/>
                  </a:cxn>
                  <a:cxn ang="0">
                    <a:pos x="0" y="19"/>
                  </a:cxn>
                  <a:cxn ang="0">
                    <a:pos x="1" y="19"/>
                  </a:cxn>
                  <a:cxn ang="0">
                    <a:pos x="148" y="19"/>
                  </a:cxn>
                  <a:cxn ang="0">
                    <a:pos x="148" y="0"/>
                  </a:cxn>
                  <a:cxn ang="0">
                    <a:pos x="1" y="0"/>
                  </a:cxn>
                  <a:cxn ang="0">
                    <a:pos x="1" y="19"/>
                  </a:cxn>
                </a:cxnLst>
                <a:rect l="0" t="0" r="r" b="b"/>
                <a:pathLst>
                  <a:path w="149" h="19">
                    <a:moveTo>
                      <a:pt x="0" y="19"/>
                    </a:moveTo>
                    <a:lnTo>
                      <a:pt x="149" y="19"/>
                    </a:lnTo>
                    <a:lnTo>
                      <a:pt x="149" y="0"/>
                    </a:lnTo>
                    <a:lnTo>
                      <a:pt x="0" y="0"/>
                    </a:lnTo>
                    <a:lnTo>
                      <a:pt x="0" y="19"/>
                    </a:lnTo>
                    <a:close/>
                    <a:moveTo>
                      <a:pt x="1" y="19"/>
                    </a:moveTo>
                    <a:lnTo>
                      <a:pt x="148" y="19"/>
                    </a:lnTo>
                    <a:lnTo>
                      <a:pt x="148" y="0"/>
                    </a:lnTo>
                    <a:lnTo>
                      <a:pt x="1" y="0"/>
                    </a:lnTo>
                    <a:lnTo>
                      <a:pt x="1" y="19"/>
                    </a:lnTo>
                    <a:close/>
                  </a:path>
                </a:pathLst>
              </a:custGeom>
              <a:grpFill/>
              <a:ln w="9525">
                <a:noFill/>
                <a:round/>
                <a:headEnd/>
                <a:tailEnd/>
              </a:ln>
            </p:spPr>
            <p:txBody>
              <a:bodyPr/>
              <a:lstStyle/>
              <a:p>
                <a:endParaRPr lang="en-US"/>
              </a:p>
            </p:txBody>
          </p:sp>
          <p:sp>
            <p:nvSpPr>
              <p:cNvPr id="269800" name="Freeform 488"/>
              <p:cNvSpPr>
                <a:spLocks noEditPoints="1"/>
              </p:cNvSpPr>
              <p:nvPr/>
            </p:nvSpPr>
            <p:spPr bwMode="auto">
              <a:xfrm>
                <a:off x="1838" y="1951"/>
                <a:ext cx="83" cy="20"/>
              </a:xfrm>
              <a:custGeom>
                <a:avLst/>
                <a:gdLst/>
                <a:ahLst/>
                <a:cxnLst>
                  <a:cxn ang="0">
                    <a:pos x="0" y="19"/>
                  </a:cxn>
                  <a:cxn ang="0">
                    <a:pos x="147" y="19"/>
                  </a:cxn>
                  <a:cxn ang="0">
                    <a:pos x="147" y="0"/>
                  </a:cxn>
                  <a:cxn ang="0">
                    <a:pos x="0" y="0"/>
                  </a:cxn>
                  <a:cxn ang="0">
                    <a:pos x="0" y="19"/>
                  </a:cxn>
                  <a:cxn ang="0">
                    <a:pos x="1" y="19"/>
                  </a:cxn>
                  <a:cxn ang="0">
                    <a:pos x="145" y="19"/>
                  </a:cxn>
                  <a:cxn ang="0">
                    <a:pos x="145" y="0"/>
                  </a:cxn>
                  <a:cxn ang="0">
                    <a:pos x="1" y="0"/>
                  </a:cxn>
                  <a:cxn ang="0">
                    <a:pos x="1" y="19"/>
                  </a:cxn>
                </a:cxnLst>
                <a:rect l="0" t="0" r="r" b="b"/>
                <a:pathLst>
                  <a:path w="147" h="19">
                    <a:moveTo>
                      <a:pt x="0" y="19"/>
                    </a:moveTo>
                    <a:lnTo>
                      <a:pt x="147" y="19"/>
                    </a:lnTo>
                    <a:lnTo>
                      <a:pt x="147" y="0"/>
                    </a:lnTo>
                    <a:lnTo>
                      <a:pt x="0" y="0"/>
                    </a:lnTo>
                    <a:lnTo>
                      <a:pt x="0" y="19"/>
                    </a:lnTo>
                    <a:close/>
                    <a:moveTo>
                      <a:pt x="1" y="19"/>
                    </a:moveTo>
                    <a:lnTo>
                      <a:pt x="145" y="19"/>
                    </a:lnTo>
                    <a:lnTo>
                      <a:pt x="145" y="0"/>
                    </a:lnTo>
                    <a:lnTo>
                      <a:pt x="1" y="0"/>
                    </a:lnTo>
                    <a:lnTo>
                      <a:pt x="1" y="19"/>
                    </a:lnTo>
                    <a:close/>
                  </a:path>
                </a:pathLst>
              </a:custGeom>
              <a:grpFill/>
              <a:ln w="9525">
                <a:noFill/>
                <a:round/>
                <a:headEnd/>
                <a:tailEnd/>
              </a:ln>
            </p:spPr>
            <p:txBody>
              <a:bodyPr/>
              <a:lstStyle/>
              <a:p>
                <a:endParaRPr lang="en-US"/>
              </a:p>
            </p:txBody>
          </p:sp>
          <p:sp>
            <p:nvSpPr>
              <p:cNvPr id="269801" name="Freeform 489"/>
              <p:cNvSpPr>
                <a:spLocks noEditPoints="1"/>
              </p:cNvSpPr>
              <p:nvPr/>
            </p:nvSpPr>
            <p:spPr bwMode="auto">
              <a:xfrm>
                <a:off x="1838" y="1951"/>
                <a:ext cx="82" cy="20"/>
              </a:xfrm>
              <a:custGeom>
                <a:avLst/>
                <a:gdLst/>
                <a:ahLst/>
                <a:cxnLst>
                  <a:cxn ang="0">
                    <a:pos x="0" y="19"/>
                  </a:cxn>
                  <a:cxn ang="0">
                    <a:pos x="144" y="19"/>
                  </a:cxn>
                  <a:cxn ang="0">
                    <a:pos x="144" y="0"/>
                  </a:cxn>
                  <a:cxn ang="0">
                    <a:pos x="0" y="0"/>
                  </a:cxn>
                  <a:cxn ang="0">
                    <a:pos x="0" y="19"/>
                  </a:cxn>
                  <a:cxn ang="0">
                    <a:pos x="2" y="18"/>
                  </a:cxn>
                  <a:cxn ang="0">
                    <a:pos x="143" y="18"/>
                  </a:cxn>
                  <a:cxn ang="0">
                    <a:pos x="143" y="0"/>
                  </a:cxn>
                  <a:cxn ang="0">
                    <a:pos x="2" y="0"/>
                  </a:cxn>
                  <a:cxn ang="0">
                    <a:pos x="2" y="18"/>
                  </a:cxn>
                </a:cxnLst>
                <a:rect l="0" t="0" r="r" b="b"/>
                <a:pathLst>
                  <a:path w="144" h="19">
                    <a:moveTo>
                      <a:pt x="0" y="19"/>
                    </a:moveTo>
                    <a:lnTo>
                      <a:pt x="144" y="19"/>
                    </a:lnTo>
                    <a:lnTo>
                      <a:pt x="144" y="0"/>
                    </a:lnTo>
                    <a:lnTo>
                      <a:pt x="0" y="0"/>
                    </a:lnTo>
                    <a:lnTo>
                      <a:pt x="0" y="19"/>
                    </a:lnTo>
                    <a:close/>
                    <a:moveTo>
                      <a:pt x="2" y="18"/>
                    </a:moveTo>
                    <a:lnTo>
                      <a:pt x="143" y="18"/>
                    </a:lnTo>
                    <a:lnTo>
                      <a:pt x="143" y="0"/>
                    </a:lnTo>
                    <a:lnTo>
                      <a:pt x="2" y="0"/>
                    </a:lnTo>
                    <a:lnTo>
                      <a:pt x="2" y="18"/>
                    </a:lnTo>
                    <a:close/>
                  </a:path>
                </a:pathLst>
              </a:custGeom>
              <a:grpFill/>
              <a:ln w="9525">
                <a:noFill/>
                <a:round/>
                <a:headEnd/>
                <a:tailEnd/>
              </a:ln>
            </p:spPr>
            <p:txBody>
              <a:bodyPr/>
              <a:lstStyle/>
              <a:p>
                <a:endParaRPr lang="en-US"/>
              </a:p>
            </p:txBody>
          </p:sp>
          <p:sp>
            <p:nvSpPr>
              <p:cNvPr id="269802" name="Freeform 490"/>
              <p:cNvSpPr>
                <a:spLocks noEditPoints="1"/>
              </p:cNvSpPr>
              <p:nvPr/>
            </p:nvSpPr>
            <p:spPr bwMode="auto">
              <a:xfrm>
                <a:off x="1839" y="1951"/>
                <a:ext cx="80" cy="18"/>
              </a:xfrm>
              <a:custGeom>
                <a:avLst/>
                <a:gdLst/>
                <a:ahLst/>
                <a:cxnLst>
                  <a:cxn ang="0">
                    <a:pos x="0" y="18"/>
                  </a:cxn>
                  <a:cxn ang="0">
                    <a:pos x="141" y="18"/>
                  </a:cxn>
                  <a:cxn ang="0">
                    <a:pos x="141" y="0"/>
                  </a:cxn>
                  <a:cxn ang="0">
                    <a:pos x="0" y="0"/>
                  </a:cxn>
                  <a:cxn ang="0">
                    <a:pos x="0" y="18"/>
                  </a:cxn>
                  <a:cxn ang="0">
                    <a:pos x="2" y="18"/>
                  </a:cxn>
                  <a:cxn ang="0">
                    <a:pos x="139" y="18"/>
                  </a:cxn>
                  <a:cxn ang="0">
                    <a:pos x="139" y="1"/>
                  </a:cxn>
                  <a:cxn ang="0">
                    <a:pos x="2" y="1"/>
                  </a:cxn>
                  <a:cxn ang="0">
                    <a:pos x="2" y="18"/>
                  </a:cxn>
                </a:cxnLst>
                <a:rect l="0" t="0" r="r" b="b"/>
                <a:pathLst>
                  <a:path w="141" h="18">
                    <a:moveTo>
                      <a:pt x="0" y="18"/>
                    </a:moveTo>
                    <a:lnTo>
                      <a:pt x="141" y="18"/>
                    </a:lnTo>
                    <a:lnTo>
                      <a:pt x="141" y="0"/>
                    </a:lnTo>
                    <a:lnTo>
                      <a:pt x="0" y="0"/>
                    </a:lnTo>
                    <a:lnTo>
                      <a:pt x="0" y="18"/>
                    </a:lnTo>
                    <a:close/>
                    <a:moveTo>
                      <a:pt x="2" y="18"/>
                    </a:moveTo>
                    <a:lnTo>
                      <a:pt x="139" y="18"/>
                    </a:lnTo>
                    <a:lnTo>
                      <a:pt x="139" y="1"/>
                    </a:lnTo>
                    <a:lnTo>
                      <a:pt x="2" y="1"/>
                    </a:lnTo>
                    <a:lnTo>
                      <a:pt x="2" y="18"/>
                    </a:lnTo>
                    <a:close/>
                  </a:path>
                </a:pathLst>
              </a:custGeom>
              <a:grpFill/>
              <a:ln w="9525">
                <a:noFill/>
                <a:round/>
                <a:headEnd/>
                <a:tailEnd/>
              </a:ln>
            </p:spPr>
            <p:txBody>
              <a:bodyPr/>
              <a:lstStyle/>
              <a:p>
                <a:endParaRPr lang="en-US"/>
              </a:p>
            </p:txBody>
          </p:sp>
          <p:sp>
            <p:nvSpPr>
              <p:cNvPr id="269803" name="Freeform 491"/>
              <p:cNvSpPr>
                <a:spLocks noEditPoints="1"/>
              </p:cNvSpPr>
              <p:nvPr/>
            </p:nvSpPr>
            <p:spPr bwMode="auto">
              <a:xfrm>
                <a:off x="1840" y="1953"/>
                <a:ext cx="79" cy="16"/>
              </a:xfrm>
              <a:custGeom>
                <a:avLst/>
                <a:gdLst/>
                <a:ahLst/>
                <a:cxnLst>
                  <a:cxn ang="0">
                    <a:pos x="0" y="17"/>
                  </a:cxn>
                  <a:cxn ang="0">
                    <a:pos x="137" y="17"/>
                  </a:cxn>
                  <a:cxn ang="0">
                    <a:pos x="137" y="0"/>
                  </a:cxn>
                  <a:cxn ang="0">
                    <a:pos x="0" y="0"/>
                  </a:cxn>
                  <a:cxn ang="0">
                    <a:pos x="0" y="17"/>
                  </a:cxn>
                  <a:cxn ang="0">
                    <a:pos x="2" y="17"/>
                  </a:cxn>
                  <a:cxn ang="0">
                    <a:pos x="135" y="17"/>
                  </a:cxn>
                  <a:cxn ang="0">
                    <a:pos x="135" y="0"/>
                  </a:cxn>
                  <a:cxn ang="0">
                    <a:pos x="2" y="0"/>
                  </a:cxn>
                  <a:cxn ang="0">
                    <a:pos x="2" y="17"/>
                  </a:cxn>
                </a:cxnLst>
                <a:rect l="0" t="0" r="r" b="b"/>
                <a:pathLst>
                  <a:path w="137" h="17">
                    <a:moveTo>
                      <a:pt x="0" y="17"/>
                    </a:moveTo>
                    <a:lnTo>
                      <a:pt x="137" y="17"/>
                    </a:lnTo>
                    <a:lnTo>
                      <a:pt x="137" y="0"/>
                    </a:lnTo>
                    <a:lnTo>
                      <a:pt x="0" y="0"/>
                    </a:lnTo>
                    <a:lnTo>
                      <a:pt x="0" y="17"/>
                    </a:lnTo>
                    <a:close/>
                    <a:moveTo>
                      <a:pt x="2" y="17"/>
                    </a:moveTo>
                    <a:lnTo>
                      <a:pt x="135" y="17"/>
                    </a:lnTo>
                    <a:lnTo>
                      <a:pt x="135" y="0"/>
                    </a:lnTo>
                    <a:lnTo>
                      <a:pt x="2" y="0"/>
                    </a:lnTo>
                    <a:lnTo>
                      <a:pt x="2" y="17"/>
                    </a:lnTo>
                    <a:close/>
                  </a:path>
                </a:pathLst>
              </a:custGeom>
              <a:grpFill/>
              <a:ln w="9525">
                <a:noFill/>
                <a:round/>
                <a:headEnd/>
                <a:tailEnd/>
              </a:ln>
            </p:spPr>
            <p:txBody>
              <a:bodyPr/>
              <a:lstStyle/>
              <a:p>
                <a:endParaRPr lang="en-US"/>
              </a:p>
            </p:txBody>
          </p:sp>
          <p:sp>
            <p:nvSpPr>
              <p:cNvPr id="269804" name="Freeform 492"/>
              <p:cNvSpPr>
                <a:spLocks noEditPoints="1"/>
              </p:cNvSpPr>
              <p:nvPr/>
            </p:nvSpPr>
            <p:spPr bwMode="auto">
              <a:xfrm>
                <a:off x="1841" y="1953"/>
                <a:ext cx="77" cy="16"/>
              </a:xfrm>
              <a:custGeom>
                <a:avLst/>
                <a:gdLst/>
                <a:ahLst/>
                <a:cxnLst>
                  <a:cxn ang="0">
                    <a:pos x="0" y="17"/>
                  </a:cxn>
                  <a:cxn ang="0">
                    <a:pos x="133" y="17"/>
                  </a:cxn>
                  <a:cxn ang="0">
                    <a:pos x="133" y="0"/>
                  </a:cxn>
                  <a:cxn ang="0">
                    <a:pos x="0" y="0"/>
                  </a:cxn>
                  <a:cxn ang="0">
                    <a:pos x="0" y="17"/>
                  </a:cxn>
                  <a:cxn ang="0">
                    <a:pos x="1" y="17"/>
                  </a:cxn>
                  <a:cxn ang="0">
                    <a:pos x="132" y="17"/>
                  </a:cxn>
                  <a:cxn ang="0">
                    <a:pos x="132" y="0"/>
                  </a:cxn>
                  <a:cxn ang="0">
                    <a:pos x="1" y="0"/>
                  </a:cxn>
                  <a:cxn ang="0">
                    <a:pos x="1" y="17"/>
                  </a:cxn>
                </a:cxnLst>
                <a:rect l="0" t="0" r="r" b="b"/>
                <a:pathLst>
                  <a:path w="133" h="17">
                    <a:moveTo>
                      <a:pt x="0" y="17"/>
                    </a:moveTo>
                    <a:lnTo>
                      <a:pt x="133" y="17"/>
                    </a:lnTo>
                    <a:lnTo>
                      <a:pt x="133" y="0"/>
                    </a:lnTo>
                    <a:lnTo>
                      <a:pt x="0" y="0"/>
                    </a:lnTo>
                    <a:lnTo>
                      <a:pt x="0" y="17"/>
                    </a:lnTo>
                    <a:close/>
                    <a:moveTo>
                      <a:pt x="1" y="17"/>
                    </a:moveTo>
                    <a:lnTo>
                      <a:pt x="132" y="17"/>
                    </a:lnTo>
                    <a:lnTo>
                      <a:pt x="132" y="0"/>
                    </a:lnTo>
                    <a:lnTo>
                      <a:pt x="1" y="0"/>
                    </a:lnTo>
                    <a:lnTo>
                      <a:pt x="1" y="17"/>
                    </a:lnTo>
                    <a:close/>
                  </a:path>
                </a:pathLst>
              </a:custGeom>
              <a:grpFill/>
              <a:ln w="9525">
                <a:noFill/>
                <a:round/>
                <a:headEnd/>
                <a:tailEnd/>
              </a:ln>
            </p:spPr>
            <p:txBody>
              <a:bodyPr/>
              <a:lstStyle/>
              <a:p>
                <a:endParaRPr lang="en-US"/>
              </a:p>
            </p:txBody>
          </p:sp>
          <p:sp>
            <p:nvSpPr>
              <p:cNvPr id="269805" name="Freeform 493"/>
              <p:cNvSpPr>
                <a:spLocks noEditPoints="1"/>
              </p:cNvSpPr>
              <p:nvPr/>
            </p:nvSpPr>
            <p:spPr bwMode="auto">
              <a:xfrm>
                <a:off x="1841" y="1953"/>
                <a:ext cx="76" cy="16"/>
              </a:xfrm>
              <a:custGeom>
                <a:avLst/>
                <a:gdLst/>
                <a:ahLst/>
                <a:cxnLst>
                  <a:cxn ang="0">
                    <a:pos x="0" y="17"/>
                  </a:cxn>
                  <a:cxn ang="0">
                    <a:pos x="131" y="17"/>
                  </a:cxn>
                  <a:cxn ang="0">
                    <a:pos x="131" y="0"/>
                  </a:cxn>
                  <a:cxn ang="0">
                    <a:pos x="0" y="0"/>
                  </a:cxn>
                  <a:cxn ang="0">
                    <a:pos x="0" y="17"/>
                  </a:cxn>
                  <a:cxn ang="0">
                    <a:pos x="2" y="17"/>
                  </a:cxn>
                  <a:cxn ang="0">
                    <a:pos x="129" y="17"/>
                  </a:cxn>
                  <a:cxn ang="0">
                    <a:pos x="129" y="0"/>
                  </a:cxn>
                  <a:cxn ang="0">
                    <a:pos x="2" y="0"/>
                  </a:cxn>
                  <a:cxn ang="0">
                    <a:pos x="2" y="17"/>
                  </a:cxn>
                </a:cxnLst>
                <a:rect l="0" t="0" r="r" b="b"/>
                <a:pathLst>
                  <a:path w="131" h="17">
                    <a:moveTo>
                      <a:pt x="0" y="17"/>
                    </a:moveTo>
                    <a:lnTo>
                      <a:pt x="131" y="17"/>
                    </a:lnTo>
                    <a:lnTo>
                      <a:pt x="131" y="0"/>
                    </a:lnTo>
                    <a:lnTo>
                      <a:pt x="0" y="0"/>
                    </a:lnTo>
                    <a:lnTo>
                      <a:pt x="0" y="17"/>
                    </a:lnTo>
                    <a:close/>
                    <a:moveTo>
                      <a:pt x="2" y="17"/>
                    </a:moveTo>
                    <a:lnTo>
                      <a:pt x="129" y="17"/>
                    </a:lnTo>
                    <a:lnTo>
                      <a:pt x="129" y="0"/>
                    </a:lnTo>
                    <a:lnTo>
                      <a:pt x="2" y="0"/>
                    </a:lnTo>
                    <a:lnTo>
                      <a:pt x="2" y="17"/>
                    </a:lnTo>
                    <a:close/>
                  </a:path>
                </a:pathLst>
              </a:custGeom>
              <a:grpFill/>
              <a:ln w="9525">
                <a:noFill/>
                <a:round/>
                <a:headEnd/>
                <a:tailEnd/>
              </a:ln>
            </p:spPr>
            <p:txBody>
              <a:bodyPr/>
              <a:lstStyle/>
              <a:p>
                <a:endParaRPr lang="en-US"/>
              </a:p>
            </p:txBody>
          </p:sp>
          <p:sp>
            <p:nvSpPr>
              <p:cNvPr id="269806" name="Freeform 494"/>
              <p:cNvSpPr>
                <a:spLocks noEditPoints="1"/>
              </p:cNvSpPr>
              <p:nvPr/>
            </p:nvSpPr>
            <p:spPr bwMode="auto">
              <a:xfrm>
                <a:off x="1842" y="1953"/>
                <a:ext cx="74" cy="16"/>
              </a:xfrm>
              <a:custGeom>
                <a:avLst/>
                <a:gdLst/>
                <a:ahLst/>
                <a:cxnLst>
                  <a:cxn ang="0">
                    <a:pos x="0" y="17"/>
                  </a:cxn>
                  <a:cxn ang="0">
                    <a:pos x="127" y="17"/>
                  </a:cxn>
                  <a:cxn ang="0">
                    <a:pos x="127" y="0"/>
                  </a:cxn>
                  <a:cxn ang="0">
                    <a:pos x="0" y="0"/>
                  </a:cxn>
                  <a:cxn ang="0">
                    <a:pos x="0" y="17"/>
                  </a:cxn>
                  <a:cxn ang="0">
                    <a:pos x="1" y="16"/>
                  </a:cxn>
                  <a:cxn ang="0">
                    <a:pos x="126" y="16"/>
                  </a:cxn>
                  <a:cxn ang="0">
                    <a:pos x="126" y="0"/>
                  </a:cxn>
                  <a:cxn ang="0">
                    <a:pos x="1" y="0"/>
                  </a:cxn>
                  <a:cxn ang="0">
                    <a:pos x="1" y="16"/>
                  </a:cxn>
                </a:cxnLst>
                <a:rect l="0" t="0" r="r" b="b"/>
                <a:pathLst>
                  <a:path w="127" h="17">
                    <a:moveTo>
                      <a:pt x="0" y="17"/>
                    </a:moveTo>
                    <a:lnTo>
                      <a:pt x="127" y="17"/>
                    </a:lnTo>
                    <a:lnTo>
                      <a:pt x="127" y="0"/>
                    </a:lnTo>
                    <a:lnTo>
                      <a:pt x="0" y="0"/>
                    </a:lnTo>
                    <a:lnTo>
                      <a:pt x="0" y="17"/>
                    </a:lnTo>
                    <a:close/>
                    <a:moveTo>
                      <a:pt x="1" y="16"/>
                    </a:moveTo>
                    <a:lnTo>
                      <a:pt x="126" y="16"/>
                    </a:lnTo>
                    <a:lnTo>
                      <a:pt x="126" y="0"/>
                    </a:lnTo>
                    <a:lnTo>
                      <a:pt x="1" y="0"/>
                    </a:lnTo>
                    <a:lnTo>
                      <a:pt x="1" y="16"/>
                    </a:lnTo>
                    <a:close/>
                  </a:path>
                </a:pathLst>
              </a:custGeom>
              <a:grpFill/>
              <a:ln w="9525">
                <a:noFill/>
                <a:round/>
                <a:headEnd/>
                <a:tailEnd/>
              </a:ln>
            </p:spPr>
            <p:txBody>
              <a:bodyPr/>
              <a:lstStyle/>
              <a:p>
                <a:endParaRPr lang="en-US"/>
              </a:p>
            </p:txBody>
          </p:sp>
          <p:sp>
            <p:nvSpPr>
              <p:cNvPr id="269807" name="Freeform 495"/>
              <p:cNvSpPr>
                <a:spLocks noEditPoints="1"/>
              </p:cNvSpPr>
              <p:nvPr/>
            </p:nvSpPr>
            <p:spPr bwMode="auto">
              <a:xfrm>
                <a:off x="1844" y="1953"/>
                <a:ext cx="72" cy="16"/>
              </a:xfrm>
              <a:custGeom>
                <a:avLst/>
                <a:gdLst/>
                <a:ahLst/>
                <a:cxnLst>
                  <a:cxn ang="0">
                    <a:pos x="0" y="16"/>
                  </a:cxn>
                  <a:cxn ang="0">
                    <a:pos x="125" y="16"/>
                  </a:cxn>
                  <a:cxn ang="0">
                    <a:pos x="125" y="0"/>
                  </a:cxn>
                  <a:cxn ang="0">
                    <a:pos x="0" y="0"/>
                  </a:cxn>
                  <a:cxn ang="0">
                    <a:pos x="0" y="16"/>
                  </a:cxn>
                  <a:cxn ang="0">
                    <a:pos x="2" y="16"/>
                  </a:cxn>
                  <a:cxn ang="0">
                    <a:pos x="123" y="16"/>
                  </a:cxn>
                  <a:cxn ang="0">
                    <a:pos x="123" y="1"/>
                  </a:cxn>
                  <a:cxn ang="0">
                    <a:pos x="2" y="1"/>
                  </a:cxn>
                  <a:cxn ang="0">
                    <a:pos x="2" y="16"/>
                  </a:cxn>
                </a:cxnLst>
                <a:rect l="0" t="0" r="r" b="b"/>
                <a:pathLst>
                  <a:path w="125" h="16">
                    <a:moveTo>
                      <a:pt x="0" y="16"/>
                    </a:moveTo>
                    <a:lnTo>
                      <a:pt x="125" y="16"/>
                    </a:lnTo>
                    <a:lnTo>
                      <a:pt x="125" y="0"/>
                    </a:lnTo>
                    <a:lnTo>
                      <a:pt x="0" y="0"/>
                    </a:lnTo>
                    <a:lnTo>
                      <a:pt x="0" y="16"/>
                    </a:lnTo>
                    <a:close/>
                    <a:moveTo>
                      <a:pt x="2" y="16"/>
                    </a:moveTo>
                    <a:lnTo>
                      <a:pt x="123" y="16"/>
                    </a:lnTo>
                    <a:lnTo>
                      <a:pt x="123" y="1"/>
                    </a:lnTo>
                    <a:lnTo>
                      <a:pt x="2" y="1"/>
                    </a:lnTo>
                    <a:lnTo>
                      <a:pt x="2" y="16"/>
                    </a:lnTo>
                    <a:close/>
                  </a:path>
                </a:pathLst>
              </a:custGeom>
              <a:grpFill/>
              <a:ln w="9525">
                <a:noFill/>
                <a:round/>
                <a:headEnd/>
                <a:tailEnd/>
              </a:ln>
            </p:spPr>
            <p:txBody>
              <a:bodyPr/>
              <a:lstStyle/>
              <a:p>
                <a:endParaRPr lang="en-US"/>
              </a:p>
            </p:txBody>
          </p:sp>
          <p:sp>
            <p:nvSpPr>
              <p:cNvPr id="269808" name="Freeform 496"/>
              <p:cNvSpPr>
                <a:spLocks noEditPoints="1"/>
              </p:cNvSpPr>
              <p:nvPr/>
            </p:nvSpPr>
            <p:spPr bwMode="auto">
              <a:xfrm>
                <a:off x="1845" y="1953"/>
                <a:ext cx="68" cy="16"/>
              </a:xfrm>
              <a:custGeom>
                <a:avLst/>
                <a:gdLst/>
                <a:ahLst/>
                <a:cxnLst>
                  <a:cxn ang="0">
                    <a:pos x="0" y="15"/>
                  </a:cxn>
                  <a:cxn ang="0">
                    <a:pos x="121" y="15"/>
                  </a:cxn>
                  <a:cxn ang="0">
                    <a:pos x="121" y="0"/>
                  </a:cxn>
                  <a:cxn ang="0">
                    <a:pos x="0" y="0"/>
                  </a:cxn>
                  <a:cxn ang="0">
                    <a:pos x="0" y="15"/>
                  </a:cxn>
                  <a:cxn ang="0">
                    <a:pos x="1" y="15"/>
                  </a:cxn>
                  <a:cxn ang="0">
                    <a:pos x="119" y="15"/>
                  </a:cxn>
                  <a:cxn ang="0">
                    <a:pos x="119" y="0"/>
                  </a:cxn>
                  <a:cxn ang="0">
                    <a:pos x="1" y="0"/>
                  </a:cxn>
                  <a:cxn ang="0">
                    <a:pos x="1" y="15"/>
                  </a:cxn>
                </a:cxnLst>
                <a:rect l="0" t="0" r="r" b="b"/>
                <a:pathLst>
                  <a:path w="121" h="15">
                    <a:moveTo>
                      <a:pt x="0" y="15"/>
                    </a:moveTo>
                    <a:lnTo>
                      <a:pt x="121" y="15"/>
                    </a:lnTo>
                    <a:lnTo>
                      <a:pt x="121" y="0"/>
                    </a:lnTo>
                    <a:lnTo>
                      <a:pt x="0" y="0"/>
                    </a:lnTo>
                    <a:lnTo>
                      <a:pt x="0" y="15"/>
                    </a:lnTo>
                    <a:close/>
                    <a:moveTo>
                      <a:pt x="1" y="15"/>
                    </a:moveTo>
                    <a:lnTo>
                      <a:pt x="119" y="15"/>
                    </a:lnTo>
                    <a:lnTo>
                      <a:pt x="119" y="0"/>
                    </a:lnTo>
                    <a:lnTo>
                      <a:pt x="1" y="0"/>
                    </a:lnTo>
                    <a:lnTo>
                      <a:pt x="1" y="15"/>
                    </a:lnTo>
                    <a:close/>
                  </a:path>
                </a:pathLst>
              </a:custGeom>
              <a:grpFill/>
              <a:ln w="9525">
                <a:noFill/>
                <a:round/>
                <a:headEnd/>
                <a:tailEnd/>
              </a:ln>
            </p:spPr>
            <p:txBody>
              <a:bodyPr/>
              <a:lstStyle/>
              <a:p>
                <a:endParaRPr lang="en-US"/>
              </a:p>
            </p:txBody>
          </p:sp>
          <p:sp>
            <p:nvSpPr>
              <p:cNvPr id="269809" name="Freeform 497"/>
              <p:cNvSpPr>
                <a:spLocks noEditPoints="1"/>
              </p:cNvSpPr>
              <p:nvPr/>
            </p:nvSpPr>
            <p:spPr bwMode="auto">
              <a:xfrm>
                <a:off x="1846" y="1953"/>
                <a:ext cx="66" cy="16"/>
              </a:xfrm>
              <a:custGeom>
                <a:avLst/>
                <a:gdLst/>
                <a:ahLst/>
                <a:cxnLst>
                  <a:cxn ang="0">
                    <a:pos x="0" y="15"/>
                  </a:cxn>
                  <a:cxn ang="0">
                    <a:pos x="118" y="15"/>
                  </a:cxn>
                  <a:cxn ang="0">
                    <a:pos x="118" y="0"/>
                  </a:cxn>
                  <a:cxn ang="0">
                    <a:pos x="0" y="0"/>
                  </a:cxn>
                  <a:cxn ang="0">
                    <a:pos x="0" y="15"/>
                  </a:cxn>
                  <a:cxn ang="0">
                    <a:pos x="2" y="15"/>
                  </a:cxn>
                  <a:cxn ang="0">
                    <a:pos x="117" y="15"/>
                  </a:cxn>
                  <a:cxn ang="0">
                    <a:pos x="117" y="0"/>
                  </a:cxn>
                  <a:cxn ang="0">
                    <a:pos x="2" y="0"/>
                  </a:cxn>
                  <a:cxn ang="0">
                    <a:pos x="2" y="15"/>
                  </a:cxn>
                </a:cxnLst>
                <a:rect l="0" t="0" r="r" b="b"/>
                <a:pathLst>
                  <a:path w="118" h="15">
                    <a:moveTo>
                      <a:pt x="0" y="15"/>
                    </a:moveTo>
                    <a:lnTo>
                      <a:pt x="118" y="15"/>
                    </a:lnTo>
                    <a:lnTo>
                      <a:pt x="118" y="0"/>
                    </a:lnTo>
                    <a:lnTo>
                      <a:pt x="0" y="0"/>
                    </a:lnTo>
                    <a:lnTo>
                      <a:pt x="0" y="15"/>
                    </a:lnTo>
                    <a:close/>
                    <a:moveTo>
                      <a:pt x="2" y="15"/>
                    </a:moveTo>
                    <a:lnTo>
                      <a:pt x="117" y="15"/>
                    </a:lnTo>
                    <a:lnTo>
                      <a:pt x="117" y="0"/>
                    </a:lnTo>
                    <a:lnTo>
                      <a:pt x="2" y="0"/>
                    </a:lnTo>
                    <a:lnTo>
                      <a:pt x="2" y="15"/>
                    </a:lnTo>
                    <a:close/>
                  </a:path>
                </a:pathLst>
              </a:custGeom>
              <a:grpFill/>
              <a:ln w="9525">
                <a:noFill/>
                <a:round/>
                <a:headEnd/>
                <a:tailEnd/>
              </a:ln>
            </p:spPr>
            <p:txBody>
              <a:bodyPr/>
              <a:lstStyle/>
              <a:p>
                <a:endParaRPr lang="en-US"/>
              </a:p>
            </p:txBody>
          </p:sp>
          <p:sp>
            <p:nvSpPr>
              <p:cNvPr id="269810" name="Freeform 498"/>
              <p:cNvSpPr>
                <a:spLocks noEditPoints="1"/>
              </p:cNvSpPr>
              <p:nvPr/>
            </p:nvSpPr>
            <p:spPr bwMode="auto">
              <a:xfrm>
                <a:off x="1847" y="1953"/>
                <a:ext cx="65" cy="16"/>
              </a:xfrm>
              <a:custGeom>
                <a:avLst/>
                <a:gdLst/>
                <a:ahLst/>
                <a:cxnLst>
                  <a:cxn ang="0">
                    <a:pos x="0" y="15"/>
                  </a:cxn>
                  <a:cxn ang="0">
                    <a:pos x="115" y="15"/>
                  </a:cxn>
                  <a:cxn ang="0">
                    <a:pos x="115" y="0"/>
                  </a:cxn>
                  <a:cxn ang="0">
                    <a:pos x="0" y="0"/>
                  </a:cxn>
                  <a:cxn ang="0">
                    <a:pos x="0" y="15"/>
                  </a:cxn>
                  <a:cxn ang="0">
                    <a:pos x="3" y="15"/>
                  </a:cxn>
                  <a:cxn ang="0">
                    <a:pos x="112" y="15"/>
                  </a:cxn>
                  <a:cxn ang="0">
                    <a:pos x="112" y="0"/>
                  </a:cxn>
                  <a:cxn ang="0">
                    <a:pos x="3" y="0"/>
                  </a:cxn>
                  <a:cxn ang="0">
                    <a:pos x="3" y="15"/>
                  </a:cxn>
                </a:cxnLst>
                <a:rect l="0" t="0" r="r" b="b"/>
                <a:pathLst>
                  <a:path w="115" h="15">
                    <a:moveTo>
                      <a:pt x="0" y="15"/>
                    </a:moveTo>
                    <a:lnTo>
                      <a:pt x="115" y="15"/>
                    </a:lnTo>
                    <a:lnTo>
                      <a:pt x="115" y="0"/>
                    </a:lnTo>
                    <a:lnTo>
                      <a:pt x="0" y="0"/>
                    </a:lnTo>
                    <a:lnTo>
                      <a:pt x="0" y="15"/>
                    </a:lnTo>
                    <a:close/>
                    <a:moveTo>
                      <a:pt x="3" y="15"/>
                    </a:moveTo>
                    <a:lnTo>
                      <a:pt x="112" y="15"/>
                    </a:lnTo>
                    <a:lnTo>
                      <a:pt x="112" y="0"/>
                    </a:lnTo>
                    <a:lnTo>
                      <a:pt x="3" y="0"/>
                    </a:lnTo>
                    <a:lnTo>
                      <a:pt x="3" y="15"/>
                    </a:lnTo>
                    <a:close/>
                  </a:path>
                </a:pathLst>
              </a:custGeom>
              <a:grpFill/>
              <a:ln w="9525">
                <a:noFill/>
                <a:round/>
                <a:headEnd/>
                <a:tailEnd/>
              </a:ln>
            </p:spPr>
            <p:txBody>
              <a:bodyPr/>
              <a:lstStyle/>
              <a:p>
                <a:endParaRPr lang="en-US"/>
              </a:p>
            </p:txBody>
          </p:sp>
          <p:sp>
            <p:nvSpPr>
              <p:cNvPr id="269811" name="Freeform 499"/>
              <p:cNvSpPr>
                <a:spLocks noEditPoints="1"/>
              </p:cNvSpPr>
              <p:nvPr/>
            </p:nvSpPr>
            <p:spPr bwMode="auto">
              <a:xfrm>
                <a:off x="1848" y="1953"/>
                <a:ext cx="63" cy="16"/>
              </a:xfrm>
              <a:custGeom>
                <a:avLst/>
                <a:gdLst/>
                <a:ahLst/>
                <a:cxnLst>
                  <a:cxn ang="0">
                    <a:pos x="0" y="15"/>
                  </a:cxn>
                  <a:cxn ang="0">
                    <a:pos x="109" y="15"/>
                  </a:cxn>
                  <a:cxn ang="0">
                    <a:pos x="109" y="0"/>
                  </a:cxn>
                  <a:cxn ang="0">
                    <a:pos x="0" y="0"/>
                  </a:cxn>
                  <a:cxn ang="0">
                    <a:pos x="0" y="15"/>
                  </a:cxn>
                  <a:cxn ang="0">
                    <a:pos x="2" y="14"/>
                  </a:cxn>
                  <a:cxn ang="0">
                    <a:pos x="107" y="14"/>
                  </a:cxn>
                  <a:cxn ang="0">
                    <a:pos x="107" y="0"/>
                  </a:cxn>
                  <a:cxn ang="0">
                    <a:pos x="2" y="0"/>
                  </a:cxn>
                  <a:cxn ang="0">
                    <a:pos x="2" y="14"/>
                  </a:cxn>
                </a:cxnLst>
                <a:rect l="0" t="0" r="r" b="b"/>
                <a:pathLst>
                  <a:path w="109" h="15">
                    <a:moveTo>
                      <a:pt x="0" y="15"/>
                    </a:moveTo>
                    <a:lnTo>
                      <a:pt x="109" y="15"/>
                    </a:lnTo>
                    <a:lnTo>
                      <a:pt x="109" y="0"/>
                    </a:lnTo>
                    <a:lnTo>
                      <a:pt x="0" y="0"/>
                    </a:lnTo>
                    <a:lnTo>
                      <a:pt x="0" y="15"/>
                    </a:lnTo>
                    <a:close/>
                    <a:moveTo>
                      <a:pt x="2" y="14"/>
                    </a:moveTo>
                    <a:lnTo>
                      <a:pt x="107" y="14"/>
                    </a:lnTo>
                    <a:lnTo>
                      <a:pt x="107" y="0"/>
                    </a:lnTo>
                    <a:lnTo>
                      <a:pt x="2" y="0"/>
                    </a:lnTo>
                    <a:lnTo>
                      <a:pt x="2" y="14"/>
                    </a:lnTo>
                    <a:close/>
                  </a:path>
                </a:pathLst>
              </a:custGeom>
              <a:grpFill/>
              <a:ln w="9525">
                <a:noFill/>
                <a:round/>
                <a:headEnd/>
                <a:tailEnd/>
              </a:ln>
            </p:spPr>
            <p:txBody>
              <a:bodyPr/>
              <a:lstStyle/>
              <a:p>
                <a:endParaRPr lang="en-US"/>
              </a:p>
            </p:txBody>
          </p:sp>
          <p:sp>
            <p:nvSpPr>
              <p:cNvPr id="269812" name="Freeform 500"/>
              <p:cNvSpPr>
                <a:spLocks noEditPoints="1"/>
              </p:cNvSpPr>
              <p:nvPr/>
            </p:nvSpPr>
            <p:spPr bwMode="auto">
              <a:xfrm>
                <a:off x="1849" y="1953"/>
                <a:ext cx="61" cy="14"/>
              </a:xfrm>
              <a:custGeom>
                <a:avLst/>
                <a:gdLst/>
                <a:ahLst/>
                <a:cxnLst>
                  <a:cxn ang="0">
                    <a:pos x="0" y="14"/>
                  </a:cxn>
                  <a:cxn ang="0">
                    <a:pos x="105" y="14"/>
                  </a:cxn>
                  <a:cxn ang="0">
                    <a:pos x="105" y="0"/>
                  </a:cxn>
                  <a:cxn ang="0">
                    <a:pos x="0" y="0"/>
                  </a:cxn>
                  <a:cxn ang="0">
                    <a:pos x="0" y="14"/>
                  </a:cxn>
                  <a:cxn ang="0">
                    <a:pos x="2" y="14"/>
                  </a:cxn>
                  <a:cxn ang="0">
                    <a:pos x="103" y="14"/>
                  </a:cxn>
                  <a:cxn ang="0">
                    <a:pos x="103" y="1"/>
                  </a:cxn>
                  <a:cxn ang="0">
                    <a:pos x="2" y="1"/>
                  </a:cxn>
                  <a:cxn ang="0">
                    <a:pos x="2" y="14"/>
                  </a:cxn>
                </a:cxnLst>
                <a:rect l="0" t="0" r="r" b="b"/>
                <a:pathLst>
                  <a:path w="105" h="14">
                    <a:moveTo>
                      <a:pt x="0" y="14"/>
                    </a:moveTo>
                    <a:lnTo>
                      <a:pt x="105" y="14"/>
                    </a:lnTo>
                    <a:lnTo>
                      <a:pt x="105" y="0"/>
                    </a:lnTo>
                    <a:lnTo>
                      <a:pt x="0" y="0"/>
                    </a:lnTo>
                    <a:lnTo>
                      <a:pt x="0" y="14"/>
                    </a:lnTo>
                    <a:close/>
                    <a:moveTo>
                      <a:pt x="2" y="14"/>
                    </a:moveTo>
                    <a:lnTo>
                      <a:pt x="103" y="14"/>
                    </a:lnTo>
                    <a:lnTo>
                      <a:pt x="103" y="1"/>
                    </a:lnTo>
                    <a:lnTo>
                      <a:pt x="2" y="1"/>
                    </a:lnTo>
                    <a:lnTo>
                      <a:pt x="2" y="14"/>
                    </a:lnTo>
                    <a:close/>
                  </a:path>
                </a:pathLst>
              </a:custGeom>
              <a:grpFill/>
              <a:ln w="9525">
                <a:noFill/>
                <a:round/>
                <a:headEnd/>
                <a:tailEnd/>
              </a:ln>
            </p:spPr>
            <p:txBody>
              <a:bodyPr/>
              <a:lstStyle/>
              <a:p>
                <a:endParaRPr lang="en-US"/>
              </a:p>
            </p:txBody>
          </p:sp>
          <p:sp>
            <p:nvSpPr>
              <p:cNvPr id="269813" name="Freeform 501"/>
              <p:cNvSpPr>
                <a:spLocks noEditPoints="1"/>
              </p:cNvSpPr>
              <p:nvPr/>
            </p:nvSpPr>
            <p:spPr bwMode="auto">
              <a:xfrm>
                <a:off x="1850" y="1955"/>
                <a:ext cx="59" cy="12"/>
              </a:xfrm>
              <a:custGeom>
                <a:avLst/>
                <a:gdLst/>
                <a:ahLst/>
                <a:cxnLst>
                  <a:cxn ang="0">
                    <a:pos x="0" y="13"/>
                  </a:cxn>
                  <a:cxn ang="0">
                    <a:pos x="101" y="13"/>
                  </a:cxn>
                  <a:cxn ang="0">
                    <a:pos x="101" y="0"/>
                  </a:cxn>
                  <a:cxn ang="0">
                    <a:pos x="0" y="0"/>
                  </a:cxn>
                  <a:cxn ang="0">
                    <a:pos x="0" y="13"/>
                  </a:cxn>
                  <a:cxn ang="0">
                    <a:pos x="2" y="13"/>
                  </a:cxn>
                  <a:cxn ang="0">
                    <a:pos x="99" y="13"/>
                  </a:cxn>
                  <a:cxn ang="0">
                    <a:pos x="99" y="0"/>
                  </a:cxn>
                  <a:cxn ang="0">
                    <a:pos x="2" y="0"/>
                  </a:cxn>
                  <a:cxn ang="0">
                    <a:pos x="2" y="13"/>
                  </a:cxn>
                </a:cxnLst>
                <a:rect l="0" t="0" r="r" b="b"/>
                <a:pathLst>
                  <a:path w="101" h="13">
                    <a:moveTo>
                      <a:pt x="0" y="13"/>
                    </a:moveTo>
                    <a:lnTo>
                      <a:pt x="101" y="13"/>
                    </a:lnTo>
                    <a:lnTo>
                      <a:pt x="101" y="0"/>
                    </a:lnTo>
                    <a:lnTo>
                      <a:pt x="0" y="0"/>
                    </a:lnTo>
                    <a:lnTo>
                      <a:pt x="0" y="13"/>
                    </a:lnTo>
                    <a:close/>
                    <a:moveTo>
                      <a:pt x="2" y="13"/>
                    </a:moveTo>
                    <a:lnTo>
                      <a:pt x="99" y="13"/>
                    </a:lnTo>
                    <a:lnTo>
                      <a:pt x="99" y="0"/>
                    </a:lnTo>
                    <a:lnTo>
                      <a:pt x="2" y="0"/>
                    </a:lnTo>
                    <a:lnTo>
                      <a:pt x="2" y="13"/>
                    </a:lnTo>
                    <a:close/>
                  </a:path>
                </a:pathLst>
              </a:custGeom>
              <a:grpFill/>
              <a:ln w="9525">
                <a:noFill/>
                <a:round/>
                <a:headEnd/>
                <a:tailEnd/>
              </a:ln>
            </p:spPr>
            <p:txBody>
              <a:bodyPr/>
              <a:lstStyle/>
              <a:p>
                <a:endParaRPr lang="en-US"/>
              </a:p>
            </p:txBody>
          </p:sp>
          <p:sp>
            <p:nvSpPr>
              <p:cNvPr id="269814" name="Freeform 502"/>
              <p:cNvSpPr>
                <a:spLocks noEditPoints="1"/>
              </p:cNvSpPr>
              <p:nvPr/>
            </p:nvSpPr>
            <p:spPr bwMode="auto">
              <a:xfrm>
                <a:off x="1852" y="1955"/>
                <a:ext cx="56" cy="12"/>
              </a:xfrm>
              <a:custGeom>
                <a:avLst/>
                <a:gdLst/>
                <a:ahLst/>
                <a:cxnLst>
                  <a:cxn ang="0">
                    <a:pos x="0" y="13"/>
                  </a:cxn>
                  <a:cxn ang="0">
                    <a:pos x="97" y="13"/>
                  </a:cxn>
                  <a:cxn ang="0">
                    <a:pos x="97" y="0"/>
                  </a:cxn>
                  <a:cxn ang="0">
                    <a:pos x="0" y="0"/>
                  </a:cxn>
                  <a:cxn ang="0">
                    <a:pos x="0" y="13"/>
                  </a:cxn>
                  <a:cxn ang="0">
                    <a:pos x="2" y="12"/>
                  </a:cxn>
                  <a:cxn ang="0">
                    <a:pos x="94" y="12"/>
                  </a:cxn>
                  <a:cxn ang="0">
                    <a:pos x="94" y="0"/>
                  </a:cxn>
                  <a:cxn ang="0">
                    <a:pos x="2" y="0"/>
                  </a:cxn>
                  <a:cxn ang="0">
                    <a:pos x="2" y="12"/>
                  </a:cxn>
                </a:cxnLst>
                <a:rect l="0" t="0" r="r" b="b"/>
                <a:pathLst>
                  <a:path w="97" h="13">
                    <a:moveTo>
                      <a:pt x="0" y="13"/>
                    </a:moveTo>
                    <a:lnTo>
                      <a:pt x="97" y="13"/>
                    </a:lnTo>
                    <a:lnTo>
                      <a:pt x="97" y="0"/>
                    </a:lnTo>
                    <a:lnTo>
                      <a:pt x="0" y="0"/>
                    </a:lnTo>
                    <a:lnTo>
                      <a:pt x="0" y="13"/>
                    </a:lnTo>
                    <a:close/>
                    <a:moveTo>
                      <a:pt x="2" y="12"/>
                    </a:moveTo>
                    <a:lnTo>
                      <a:pt x="94" y="12"/>
                    </a:lnTo>
                    <a:lnTo>
                      <a:pt x="94" y="0"/>
                    </a:lnTo>
                    <a:lnTo>
                      <a:pt x="2" y="0"/>
                    </a:lnTo>
                    <a:lnTo>
                      <a:pt x="2" y="12"/>
                    </a:lnTo>
                    <a:close/>
                  </a:path>
                </a:pathLst>
              </a:custGeom>
              <a:grpFill/>
              <a:ln w="9525">
                <a:noFill/>
                <a:round/>
                <a:headEnd/>
                <a:tailEnd/>
              </a:ln>
            </p:spPr>
            <p:txBody>
              <a:bodyPr/>
              <a:lstStyle/>
              <a:p>
                <a:endParaRPr lang="en-US"/>
              </a:p>
            </p:txBody>
          </p:sp>
          <p:sp>
            <p:nvSpPr>
              <p:cNvPr id="269815" name="Freeform 503"/>
              <p:cNvSpPr>
                <a:spLocks noEditPoints="1"/>
              </p:cNvSpPr>
              <p:nvPr/>
            </p:nvSpPr>
            <p:spPr bwMode="auto">
              <a:xfrm>
                <a:off x="1853" y="1955"/>
                <a:ext cx="52" cy="12"/>
              </a:xfrm>
              <a:custGeom>
                <a:avLst/>
                <a:gdLst/>
                <a:ahLst/>
                <a:cxnLst>
                  <a:cxn ang="0">
                    <a:pos x="0" y="12"/>
                  </a:cxn>
                  <a:cxn ang="0">
                    <a:pos x="92" y="12"/>
                  </a:cxn>
                  <a:cxn ang="0">
                    <a:pos x="92" y="0"/>
                  </a:cxn>
                  <a:cxn ang="0">
                    <a:pos x="0" y="0"/>
                  </a:cxn>
                  <a:cxn ang="0">
                    <a:pos x="0" y="12"/>
                  </a:cxn>
                  <a:cxn ang="0">
                    <a:pos x="2" y="12"/>
                  </a:cxn>
                  <a:cxn ang="0">
                    <a:pos x="90" y="12"/>
                  </a:cxn>
                  <a:cxn ang="0">
                    <a:pos x="90" y="0"/>
                  </a:cxn>
                  <a:cxn ang="0">
                    <a:pos x="2" y="0"/>
                  </a:cxn>
                  <a:cxn ang="0">
                    <a:pos x="2" y="12"/>
                  </a:cxn>
                </a:cxnLst>
                <a:rect l="0" t="0" r="r" b="b"/>
                <a:pathLst>
                  <a:path w="92" h="12">
                    <a:moveTo>
                      <a:pt x="0" y="12"/>
                    </a:moveTo>
                    <a:lnTo>
                      <a:pt x="92" y="12"/>
                    </a:lnTo>
                    <a:lnTo>
                      <a:pt x="92" y="0"/>
                    </a:lnTo>
                    <a:lnTo>
                      <a:pt x="0" y="0"/>
                    </a:lnTo>
                    <a:lnTo>
                      <a:pt x="0" y="12"/>
                    </a:lnTo>
                    <a:close/>
                    <a:moveTo>
                      <a:pt x="2" y="12"/>
                    </a:moveTo>
                    <a:lnTo>
                      <a:pt x="90" y="12"/>
                    </a:lnTo>
                    <a:lnTo>
                      <a:pt x="90" y="0"/>
                    </a:lnTo>
                    <a:lnTo>
                      <a:pt x="2" y="0"/>
                    </a:lnTo>
                    <a:lnTo>
                      <a:pt x="2" y="12"/>
                    </a:lnTo>
                    <a:close/>
                  </a:path>
                </a:pathLst>
              </a:custGeom>
              <a:grpFill/>
              <a:ln w="9525">
                <a:noFill/>
                <a:round/>
                <a:headEnd/>
                <a:tailEnd/>
              </a:ln>
            </p:spPr>
            <p:txBody>
              <a:bodyPr/>
              <a:lstStyle/>
              <a:p>
                <a:endParaRPr lang="en-US"/>
              </a:p>
            </p:txBody>
          </p:sp>
          <p:sp>
            <p:nvSpPr>
              <p:cNvPr id="269816" name="Freeform 504"/>
              <p:cNvSpPr>
                <a:spLocks noEditPoints="1"/>
              </p:cNvSpPr>
              <p:nvPr/>
            </p:nvSpPr>
            <p:spPr bwMode="auto">
              <a:xfrm>
                <a:off x="1854" y="1955"/>
                <a:ext cx="50" cy="12"/>
              </a:xfrm>
              <a:custGeom>
                <a:avLst/>
                <a:gdLst/>
                <a:ahLst/>
                <a:cxnLst>
                  <a:cxn ang="0">
                    <a:pos x="0" y="12"/>
                  </a:cxn>
                  <a:cxn ang="0">
                    <a:pos x="88" y="12"/>
                  </a:cxn>
                  <a:cxn ang="0">
                    <a:pos x="88" y="0"/>
                  </a:cxn>
                  <a:cxn ang="0">
                    <a:pos x="0" y="0"/>
                  </a:cxn>
                  <a:cxn ang="0">
                    <a:pos x="0" y="12"/>
                  </a:cxn>
                  <a:cxn ang="0">
                    <a:pos x="4" y="12"/>
                  </a:cxn>
                  <a:cxn ang="0">
                    <a:pos x="85" y="12"/>
                  </a:cxn>
                  <a:cxn ang="0">
                    <a:pos x="85" y="1"/>
                  </a:cxn>
                  <a:cxn ang="0">
                    <a:pos x="4" y="1"/>
                  </a:cxn>
                  <a:cxn ang="0">
                    <a:pos x="4" y="12"/>
                  </a:cxn>
                </a:cxnLst>
                <a:rect l="0" t="0" r="r" b="b"/>
                <a:pathLst>
                  <a:path w="88" h="12">
                    <a:moveTo>
                      <a:pt x="0" y="12"/>
                    </a:moveTo>
                    <a:lnTo>
                      <a:pt x="88" y="12"/>
                    </a:lnTo>
                    <a:lnTo>
                      <a:pt x="88" y="0"/>
                    </a:lnTo>
                    <a:lnTo>
                      <a:pt x="0" y="0"/>
                    </a:lnTo>
                    <a:lnTo>
                      <a:pt x="0" y="12"/>
                    </a:lnTo>
                    <a:close/>
                    <a:moveTo>
                      <a:pt x="4" y="12"/>
                    </a:moveTo>
                    <a:lnTo>
                      <a:pt x="85" y="12"/>
                    </a:lnTo>
                    <a:lnTo>
                      <a:pt x="85" y="1"/>
                    </a:lnTo>
                    <a:lnTo>
                      <a:pt x="4" y="1"/>
                    </a:lnTo>
                    <a:lnTo>
                      <a:pt x="4" y="12"/>
                    </a:lnTo>
                    <a:close/>
                  </a:path>
                </a:pathLst>
              </a:custGeom>
              <a:grpFill/>
              <a:ln w="9525">
                <a:noFill/>
                <a:round/>
                <a:headEnd/>
                <a:tailEnd/>
              </a:ln>
            </p:spPr>
            <p:txBody>
              <a:bodyPr/>
              <a:lstStyle/>
              <a:p>
                <a:endParaRPr lang="en-US"/>
              </a:p>
            </p:txBody>
          </p:sp>
          <p:sp>
            <p:nvSpPr>
              <p:cNvPr id="269817" name="Freeform 505"/>
              <p:cNvSpPr>
                <a:spLocks noEditPoints="1"/>
              </p:cNvSpPr>
              <p:nvPr/>
            </p:nvSpPr>
            <p:spPr bwMode="auto">
              <a:xfrm>
                <a:off x="1856" y="1955"/>
                <a:ext cx="47" cy="12"/>
              </a:xfrm>
              <a:custGeom>
                <a:avLst/>
                <a:gdLst/>
                <a:ahLst/>
                <a:cxnLst>
                  <a:cxn ang="0">
                    <a:pos x="0" y="11"/>
                  </a:cxn>
                  <a:cxn ang="0">
                    <a:pos x="81" y="11"/>
                  </a:cxn>
                  <a:cxn ang="0">
                    <a:pos x="81" y="0"/>
                  </a:cxn>
                  <a:cxn ang="0">
                    <a:pos x="0" y="0"/>
                  </a:cxn>
                  <a:cxn ang="0">
                    <a:pos x="0" y="11"/>
                  </a:cxn>
                  <a:cxn ang="0">
                    <a:pos x="2" y="10"/>
                  </a:cxn>
                  <a:cxn ang="0">
                    <a:pos x="78" y="10"/>
                  </a:cxn>
                  <a:cxn ang="0">
                    <a:pos x="78" y="0"/>
                  </a:cxn>
                  <a:cxn ang="0">
                    <a:pos x="2" y="0"/>
                  </a:cxn>
                  <a:cxn ang="0">
                    <a:pos x="2" y="10"/>
                  </a:cxn>
                </a:cxnLst>
                <a:rect l="0" t="0" r="r" b="b"/>
                <a:pathLst>
                  <a:path w="81" h="11">
                    <a:moveTo>
                      <a:pt x="0" y="11"/>
                    </a:moveTo>
                    <a:lnTo>
                      <a:pt x="81" y="11"/>
                    </a:lnTo>
                    <a:lnTo>
                      <a:pt x="81" y="0"/>
                    </a:lnTo>
                    <a:lnTo>
                      <a:pt x="0" y="0"/>
                    </a:lnTo>
                    <a:lnTo>
                      <a:pt x="0" y="11"/>
                    </a:lnTo>
                    <a:close/>
                    <a:moveTo>
                      <a:pt x="2" y="10"/>
                    </a:moveTo>
                    <a:lnTo>
                      <a:pt x="78" y="10"/>
                    </a:lnTo>
                    <a:lnTo>
                      <a:pt x="78" y="0"/>
                    </a:lnTo>
                    <a:lnTo>
                      <a:pt x="2" y="0"/>
                    </a:lnTo>
                    <a:lnTo>
                      <a:pt x="2" y="10"/>
                    </a:lnTo>
                    <a:close/>
                  </a:path>
                </a:pathLst>
              </a:custGeom>
              <a:grpFill/>
              <a:ln w="9525">
                <a:noFill/>
                <a:round/>
                <a:headEnd/>
                <a:tailEnd/>
              </a:ln>
            </p:spPr>
            <p:txBody>
              <a:bodyPr/>
              <a:lstStyle/>
              <a:p>
                <a:endParaRPr lang="en-US"/>
              </a:p>
            </p:txBody>
          </p:sp>
          <p:sp>
            <p:nvSpPr>
              <p:cNvPr id="269818" name="Freeform 506"/>
              <p:cNvSpPr>
                <a:spLocks noEditPoints="1"/>
              </p:cNvSpPr>
              <p:nvPr/>
            </p:nvSpPr>
            <p:spPr bwMode="auto">
              <a:xfrm>
                <a:off x="1857" y="1955"/>
                <a:ext cx="44" cy="10"/>
              </a:xfrm>
              <a:custGeom>
                <a:avLst/>
                <a:gdLst/>
                <a:ahLst/>
                <a:cxnLst>
                  <a:cxn ang="0">
                    <a:pos x="0" y="10"/>
                  </a:cxn>
                  <a:cxn ang="0">
                    <a:pos x="76" y="10"/>
                  </a:cxn>
                  <a:cxn ang="0">
                    <a:pos x="76" y="0"/>
                  </a:cxn>
                  <a:cxn ang="0">
                    <a:pos x="0" y="0"/>
                  </a:cxn>
                  <a:cxn ang="0">
                    <a:pos x="0" y="10"/>
                  </a:cxn>
                  <a:cxn ang="0">
                    <a:pos x="3" y="10"/>
                  </a:cxn>
                  <a:cxn ang="0">
                    <a:pos x="74" y="10"/>
                  </a:cxn>
                  <a:cxn ang="0">
                    <a:pos x="74" y="0"/>
                  </a:cxn>
                  <a:cxn ang="0">
                    <a:pos x="3" y="0"/>
                  </a:cxn>
                  <a:cxn ang="0">
                    <a:pos x="3" y="10"/>
                  </a:cxn>
                </a:cxnLst>
                <a:rect l="0" t="0" r="r" b="b"/>
                <a:pathLst>
                  <a:path w="76" h="10">
                    <a:moveTo>
                      <a:pt x="0" y="10"/>
                    </a:moveTo>
                    <a:lnTo>
                      <a:pt x="76" y="10"/>
                    </a:lnTo>
                    <a:lnTo>
                      <a:pt x="76" y="0"/>
                    </a:lnTo>
                    <a:lnTo>
                      <a:pt x="0" y="0"/>
                    </a:lnTo>
                    <a:lnTo>
                      <a:pt x="0" y="10"/>
                    </a:lnTo>
                    <a:close/>
                    <a:moveTo>
                      <a:pt x="3" y="10"/>
                    </a:moveTo>
                    <a:lnTo>
                      <a:pt x="74" y="10"/>
                    </a:lnTo>
                    <a:lnTo>
                      <a:pt x="74" y="0"/>
                    </a:lnTo>
                    <a:lnTo>
                      <a:pt x="3" y="0"/>
                    </a:lnTo>
                    <a:lnTo>
                      <a:pt x="3" y="10"/>
                    </a:lnTo>
                    <a:close/>
                  </a:path>
                </a:pathLst>
              </a:custGeom>
              <a:grpFill/>
              <a:ln w="9525">
                <a:noFill/>
                <a:round/>
                <a:headEnd/>
                <a:tailEnd/>
              </a:ln>
            </p:spPr>
            <p:txBody>
              <a:bodyPr/>
              <a:lstStyle/>
              <a:p>
                <a:endParaRPr lang="en-US"/>
              </a:p>
            </p:txBody>
          </p:sp>
          <p:sp>
            <p:nvSpPr>
              <p:cNvPr id="269819" name="Freeform 507"/>
              <p:cNvSpPr>
                <a:spLocks noEditPoints="1"/>
              </p:cNvSpPr>
              <p:nvPr/>
            </p:nvSpPr>
            <p:spPr bwMode="auto">
              <a:xfrm>
                <a:off x="1858" y="1955"/>
                <a:ext cx="42" cy="10"/>
              </a:xfrm>
              <a:custGeom>
                <a:avLst/>
                <a:gdLst/>
                <a:ahLst/>
                <a:cxnLst>
                  <a:cxn ang="0">
                    <a:pos x="0" y="10"/>
                  </a:cxn>
                  <a:cxn ang="0">
                    <a:pos x="71" y="10"/>
                  </a:cxn>
                  <a:cxn ang="0">
                    <a:pos x="71" y="0"/>
                  </a:cxn>
                  <a:cxn ang="0">
                    <a:pos x="0" y="0"/>
                  </a:cxn>
                  <a:cxn ang="0">
                    <a:pos x="0" y="10"/>
                  </a:cxn>
                  <a:cxn ang="0">
                    <a:pos x="2" y="10"/>
                  </a:cxn>
                  <a:cxn ang="0">
                    <a:pos x="68" y="10"/>
                  </a:cxn>
                  <a:cxn ang="0">
                    <a:pos x="68" y="1"/>
                  </a:cxn>
                  <a:cxn ang="0">
                    <a:pos x="2" y="1"/>
                  </a:cxn>
                  <a:cxn ang="0">
                    <a:pos x="2" y="10"/>
                  </a:cxn>
                </a:cxnLst>
                <a:rect l="0" t="0" r="r" b="b"/>
                <a:pathLst>
                  <a:path w="71" h="10">
                    <a:moveTo>
                      <a:pt x="0" y="10"/>
                    </a:moveTo>
                    <a:lnTo>
                      <a:pt x="71" y="10"/>
                    </a:lnTo>
                    <a:lnTo>
                      <a:pt x="71" y="0"/>
                    </a:lnTo>
                    <a:lnTo>
                      <a:pt x="0" y="0"/>
                    </a:lnTo>
                    <a:lnTo>
                      <a:pt x="0" y="10"/>
                    </a:lnTo>
                    <a:close/>
                    <a:moveTo>
                      <a:pt x="2" y="10"/>
                    </a:moveTo>
                    <a:lnTo>
                      <a:pt x="68" y="10"/>
                    </a:lnTo>
                    <a:lnTo>
                      <a:pt x="68" y="1"/>
                    </a:lnTo>
                    <a:lnTo>
                      <a:pt x="2" y="1"/>
                    </a:lnTo>
                    <a:lnTo>
                      <a:pt x="2" y="10"/>
                    </a:lnTo>
                    <a:close/>
                  </a:path>
                </a:pathLst>
              </a:custGeom>
              <a:grpFill/>
              <a:ln w="9525">
                <a:noFill/>
                <a:round/>
                <a:headEnd/>
                <a:tailEnd/>
              </a:ln>
            </p:spPr>
            <p:txBody>
              <a:bodyPr/>
              <a:lstStyle/>
              <a:p>
                <a:endParaRPr lang="en-US"/>
              </a:p>
            </p:txBody>
          </p:sp>
          <p:sp>
            <p:nvSpPr>
              <p:cNvPr id="269820" name="Freeform 508"/>
              <p:cNvSpPr>
                <a:spLocks noEditPoints="1"/>
              </p:cNvSpPr>
              <p:nvPr/>
            </p:nvSpPr>
            <p:spPr bwMode="auto">
              <a:xfrm>
                <a:off x="1861" y="1957"/>
                <a:ext cx="36" cy="8"/>
              </a:xfrm>
              <a:custGeom>
                <a:avLst/>
                <a:gdLst/>
                <a:ahLst/>
                <a:cxnLst>
                  <a:cxn ang="0">
                    <a:pos x="0" y="9"/>
                  </a:cxn>
                  <a:cxn ang="0">
                    <a:pos x="66" y="9"/>
                  </a:cxn>
                  <a:cxn ang="0">
                    <a:pos x="66" y="0"/>
                  </a:cxn>
                  <a:cxn ang="0">
                    <a:pos x="0" y="0"/>
                  </a:cxn>
                  <a:cxn ang="0">
                    <a:pos x="0" y="9"/>
                  </a:cxn>
                  <a:cxn ang="0">
                    <a:pos x="3" y="8"/>
                  </a:cxn>
                  <a:cxn ang="0">
                    <a:pos x="63" y="8"/>
                  </a:cxn>
                  <a:cxn ang="0">
                    <a:pos x="63" y="0"/>
                  </a:cxn>
                  <a:cxn ang="0">
                    <a:pos x="3" y="0"/>
                  </a:cxn>
                  <a:cxn ang="0">
                    <a:pos x="3" y="8"/>
                  </a:cxn>
                </a:cxnLst>
                <a:rect l="0" t="0" r="r" b="b"/>
                <a:pathLst>
                  <a:path w="66" h="9">
                    <a:moveTo>
                      <a:pt x="0" y="9"/>
                    </a:moveTo>
                    <a:lnTo>
                      <a:pt x="66" y="9"/>
                    </a:lnTo>
                    <a:lnTo>
                      <a:pt x="66" y="0"/>
                    </a:lnTo>
                    <a:lnTo>
                      <a:pt x="0" y="0"/>
                    </a:lnTo>
                    <a:lnTo>
                      <a:pt x="0" y="9"/>
                    </a:lnTo>
                    <a:close/>
                    <a:moveTo>
                      <a:pt x="3" y="8"/>
                    </a:moveTo>
                    <a:lnTo>
                      <a:pt x="63" y="8"/>
                    </a:lnTo>
                    <a:lnTo>
                      <a:pt x="63" y="0"/>
                    </a:lnTo>
                    <a:lnTo>
                      <a:pt x="3" y="0"/>
                    </a:lnTo>
                    <a:lnTo>
                      <a:pt x="3" y="8"/>
                    </a:lnTo>
                    <a:close/>
                  </a:path>
                </a:pathLst>
              </a:custGeom>
              <a:grpFill/>
              <a:ln w="9525">
                <a:noFill/>
                <a:round/>
                <a:headEnd/>
                <a:tailEnd/>
              </a:ln>
            </p:spPr>
            <p:txBody>
              <a:bodyPr/>
              <a:lstStyle/>
              <a:p>
                <a:endParaRPr lang="en-US"/>
              </a:p>
            </p:txBody>
          </p:sp>
          <p:sp>
            <p:nvSpPr>
              <p:cNvPr id="269821" name="Freeform 509"/>
              <p:cNvSpPr>
                <a:spLocks noEditPoints="1"/>
              </p:cNvSpPr>
              <p:nvPr/>
            </p:nvSpPr>
            <p:spPr bwMode="auto">
              <a:xfrm>
                <a:off x="1862" y="1957"/>
                <a:ext cx="34" cy="8"/>
              </a:xfrm>
              <a:custGeom>
                <a:avLst/>
                <a:gdLst/>
                <a:ahLst/>
                <a:cxnLst>
                  <a:cxn ang="0">
                    <a:pos x="0" y="8"/>
                  </a:cxn>
                  <a:cxn ang="0">
                    <a:pos x="60" y="8"/>
                  </a:cxn>
                  <a:cxn ang="0">
                    <a:pos x="60" y="0"/>
                  </a:cxn>
                  <a:cxn ang="0">
                    <a:pos x="0" y="0"/>
                  </a:cxn>
                  <a:cxn ang="0">
                    <a:pos x="0" y="8"/>
                  </a:cxn>
                  <a:cxn ang="0">
                    <a:pos x="4" y="8"/>
                  </a:cxn>
                  <a:cxn ang="0">
                    <a:pos x="56" y="8"/>
                  </a:cxn>
                  <a:cxn ang="0">
                    <a:pos x="56" y="0"/>
                  </a:cxn>
                  <a:cxn ang="0">
                    <a:pos x="4" y="0"/>
                  </a:cxn>
                  <a:cxn ang="0">
                    <a:pos x="4" y="8"/>
                  </a:cxn>
                </a:cxnLst>
                <a:rect l="0" t="0" r="r" b="b"/>
                <a:pathLst>
                  <a:path w="60" h="8">
                    <a:moveTo>
                      <a:pt x="0" y="8"/>
                    </a:moveTo>
                    <a:lnTo>
                      <a:pt x="60" y="8"/>
                    </a:lnTo>
                    <a:lnTo>
                      <a:pt x="60" y="0"/>
                    </a:lnTo>
                    <a:lnTo>
                      <a:pt x="0" y="0"/>
                    </a:lnTo>
                    <a:lnTo>
                      <a:pt x="0" y="8"/>
                    </a:lnTo>
                    <a:close/>
                    <a:moveTo>
                      <a:pt x="4" y="8"/>
                    </a:moveTo>
                    <a:lnTo>
                      <a:pt x="56" y="8"/>
                    </a:lnTo>
                    <a:lnTo>
                      <a:pt x="56" y="0"/>
                    </a:lnTo>
                    <a:lnTo>
                      <a:pt x="4" y="0"/>
                    </a:lnTo>
                    <a:lnTo>
                      <a:pt x="4" y="8"/>
                    </a:lnTo>
                    <a:close/>
                  </a:path>
                </a:pathLst>
              </a:custGeom>
              <a:grpFill/>
              <a:ln w="9525">
                <a:noFill/>
                <a:round/>
                <a:headEnd/>
                <a:tailEnd/>
              </a:ln>
            </p:spPr>
            <p:txBody>
              <a:bodyPr/>
              <a:lstStyle/>
              <a:p>
                <a:endParaRPr lang="en-US"/>
              </a:p>
            </p:txBody>
          </p:sp>
          <p:sp>
            <p:nvSpPr>
              <p:cNvPr id="269822" name="Freeform 510"/>
              <p:cNvSpPr>
                <a:spLocks noEditPoints="1"/>
              </p:cNvSpPr>
              <p:nvPr/>
            </p:nvSpPr>
            <p:spPr bwMode="auto">
              <a:xfrm>
                <a:off x="1864" y="1957"/>
                <a:ext cx="30" cy="8"/>
              </a:xfrm>
              <a:custGeom>
                <a:avLst/>
                <a:gdLst/>
                <a:ahLst/>
                <a:cxnLst>
                  <a:cxn ang="0">
                    <a:pos x="0" y="8"/>
                  </a:cxn>
                  <a:cxn ang="0">
                    <a:pos x="52" y="8"/>
                  </a:cxn>
                  <a:cxn ang="0">
                    <a:pos x="52" y="0"/>
                  </a:cxn>
                  <a:cxn ang="0">
                    <a:pos x="0" y="0"/>
                  </a:cxn>
                  <a:cxn ang="0">
                    <a:pos x="0" y="8"/>
                  </a:cxn>
                  <a:cxn ang="0">
                    <a:pos x="3" y="7"/>
                  </a:cxn>
                  <a:cxn ang="0">
                    <a:pos x="49" y="7"/>
                  </a:cxn>
                  <a:cxn ang="0">
                    <a:pos x="49" y="1"/>
                  </a:cxn>
                  <a:cxn ang="0">
                    <a:pos x="3" y="1"/>
                  </a:cxn>
                  <a:cxn ang="0">
                    <a:pos x="3" y="7"/>
                  </a:cxn>
                </a:cxnLst>
                <a:rect l="0" t="0" r="r" b="b"/>
                <a:pathLst>
                  <a:path w="52" h="8">
                    <a:moveTo>
                      <a:pt x="0" y="8"/>
                    </a:moveTo>
                    <a:lnTo>
                      <a:pt x="52" y="8"/>
                    </a:lnTo>
                    <a:lnTo>
                      <a:pt x="52" y="0"/>
                    </a:lnTo>
                    <a:lnTo>
                      <a:pt x="0" y="0"/>
                    </a:lnTo>
                    <a:lnTo>
                      <a:pt x="0" y="8"/>
                    </a:lnTo>
                    <a:close/>
                    <a:moveTo>
                      <a:pt x="3" y="7"/>
                    </a:moveTo>
                    <a:lnTo>
                      <a:pt x="49" y="7"/>
                    </a:lnTo>
                    <a:lnTo>
                      <a:pt x="49" y="1"/>
                    </a:lnTo>
                    <a:lnTo>
                      <a:pt x="3" y="1"/>
                    </a:lnTo>
                    <a:lnTo>
                      <a:pt x="3" y="7"/>
                    </a:lnTo>
                    <a:close/>
                  </a:path>
                </a:pathLst>
              </a:custGeom>
              <a:grpFill/>
              <a:ln w="9525">
                <a:noFill/>
                <a:round/>
                <a:headEnd/>
                <a:tailEnd/>
              </a:ln>
            </p:spPr>
            <p:txBody>
              <a:bodyPr/>
              <a:lstStyle/>
              <a:p>
                <a:endParaRPr lang="en-US"/>
              </a:p>
            </p:txBody>
          </p:sp>
          <p:sp>
            <p:nvSpPr>
              <p:cNvPr id="269823" name="Freeform 511"/>
              <p:cNvSpPr>
                <a:spLocks noEditPoints="1"/>
              </p:cNvSpPr>
              <p:nvPr/>
            </p:nvSpPr>
            <p:spPr bwMode="auto">
              <a:xfrm>
                <a:off x="1865" y="1959"/>
                <a:ext cx="28" cy="4"/>
              </a:xfrm>
              <a:custGeom>
                <a:avLst/>
                <a:gdLst/>
                <a:ahLst/>
                <a:cxnLst>
                  <a:cxn ang="0">
                    <a:pos x="0" y="6"/>
                  </a:cxn>
                  <a:cxn ang="0">
                    <a:pos x="46" y="6"/>
                  </a:cxn>
                  <a:cxn ang="0">
                    <a:pos x="46" y="0"/>
                  </a:cxn>
                  <a:cxn ang="0">
                    <a:pos x="0" y="0"/>
                  </a:cxn>
                  <a:cxn ang="0">
                    <a:pos x="0" y="6"/>
                  </a:cxn>
                  <a:cxn ang="0">
                    <a:pos x="4" y="6"/>
                  </a:cxn>
                  <a:cxn ang="0">
                    <a:pos x="43" y="6"/>
                  </a:cxn>
                  <a:cxn ang="0">
                    <a:pos x="43" y="0"/>
                  </a:cxn>
                  <a:cxn ang="0">
                    <a:pos x="4" y="0"/>
                  </a:cxn>
                  <a:cxn ang="0">
                    <a:pos x="4" y="6"/>
                  </a:cxn>
                </a:cxnLst>
                <a:rect l="0" t="0" r="r" b="b"/>
                <a:pathLst>
                  <a:path w="46" h="6">
                    <a:moveTo>
                      <a:pt x="0" y="6"/>
                    </a:moveTo>
                    <a:lnTo>
                      <a:pt x="46" y="6"/>
                    </a:lnTo>
                    <a:lnTo>
                      <a:pt x="46" y="0"/>
                    </a:lnTo>
                    <a:lnTo>
                      <a:pt x="0" y="0"/>
                    </a:lnTo>
                    <a:lnTo>
                      <a:pt x="0" y="6"/>
                    </a:lnTo>
                    <a:close/>
                    <a:moveTo>
                      <a:pt x="4" y="6"/>
                    </a:moveTo>
                    <a:lnTo>
                      <a:pt x="43" y="6"/>
                    </a:lnTo>
                    <a:lnTo>
                      <a:pt x="43" y="0"/>
                    </a:lnTo>
                    <a:lnTo>
                      <a:pt x="4" y="0"/>
                    </a:lnTo>
                    <a:lnTo>
                      <a:pt x="4" y="6"/>
                    </a:lnTo>
                    <a:close/>
                  </a:path>
                </a:pathLst>
              </a:custGeom>
              <a:grpFill/>
              <a:ln w="9525">
                <a:noFill/>
                <a:round/>
                <a:headEnd/>
                <a:tailEnd/>
              </a:ln>
            </p:spPr>
            <p:txBody>
              <a:bodyPr/>
              <a:lstStyle/>
              <a:p>
                <a:endParaRPr lang="en-US"/>
              </a:p>
            </p:txBody>
          </p:sp>
          <p:sp>
            <p:nvSpPr>
              <p:cNvPr id="269824" name="Freeform 512"/>
              <p:cNvSpPr>
                <a:spLocks noEditPoints="1"/>
              </p:cNvSpPr>
              <p:nvPr/>
            </p:nvSpPr>
            <p:spPr bwMode="auto">
              <a:xfrm>
                <a:off x="1869" y="1959"/>
                <a:ext cx="21" cy="4"/>
              </a:xfrm>
              <a:custGeom>
                <a:avLst/>
                <a:gdLst/>
                <a:ahLst/>
                <a:cxnLst>
                  <a:cxn ang="0">
                    <a:pos x="0" y="6"/>
                  </a:cxn>
                  <a:cxn ang="0">
                    <a:pos x="39" y="6"/>
                  </a:cxn>
                  <a:cxn ang="0">
                    <a:pos x="39" y="0"/>
                  </a:cxn>
                  <a:cxn ang="0">
                    <a:pos x="0" y="0"/>
                  </a:cxn>
                  <a:cxn ang="0">
                    <a:pos x="0" y="6"/>
                  </a:cxn>
                  <a:cxn ang="0">
                    <a:pos x="3" y="6"/>
                  </a:cxn>
                  <a:cxn ang="0">
                    <a:pos x="35" y="6"/>
                  </a:cxn>
                  <a:cxn ang="0">
                    <a:pos x="35" y="1"/>
                  </a:cxn>
                  <a:cxn ang="0">
                    <a:pos x="3" y="1"/>
                  </a:cxn>
                  <a:cxn ang="0">
                    <a:pos x="3" y="6"/>
                  </a:cxn>
                </a:cxnLst>
                <a:rect l="0" t="0" r="r" b="b"/>
                <a:pathLst>
                  <a:path w="39" h="6">
                    <a:moveTo>
                      <a:pt x="0" y="6"/>
                    </a:moveTo>
                    <a:lnTo>
                      <a:pt x="39" y="6"/>
                    </a:lnTo>
                    <a:lnTo>
                      <a:pt x="39" y="0"/>
                    </a:lnTo>
                    <a:lnTo>
                      <a:pt x="0" y="0"/>
                    </a:lnTo>
                    <a:lnTo>
                      <a:pt x="0" y="6"/>
                    </a:lnTo>
                    <a:close/>
                    <a:moveTo>
                      <a:pt x="3" y="6"/>
                    </a:moveTo>
                    <a:lnTo>
                      <a:pt x="35" y="6"/>
                    </a:lnTo>
                    <a:lnTo>
                      <a:pt x="35" y="1"/>
                    </a:lnTo>
                    <a:lnTo>
                      <a:pt x="3" y="1"/>
                    </a:lnTo>
                    <a:lnTo>
                      <a:pt x="3" y="6"/>
                    </a:lnTo>
                    <a:close/>
                  </a:path>
                </a:pathLst>
              </a:custGeom>
              <a:grpFill/>
              <a:ln w="9525">
                <a:noFill/>
                <a:round/>
                <a:headEnd/>
                <a:tailEnd/>
              </a:ln>
            </p:spPr>
            <p:txBody>
              <a:bodyPr/>
              <a:lstStyle/>
              <a:p>
                <a:endParaRPr lang="en-US"/>
              </a:p>
            </p:txBody>
          </p:sp>
          <p:sp>
            <p:nvSpPr>
              <p:cNvPr id="269825" name="Freeform 513"/>
              <p:cNvSpPr>
                <a:spLocks noEditPoints="1"/>
              </p:cNvSpPr>
              <p:nvPr/>
            </p:nvSpPr>
            <p:spPr bwMode="auto">
              <a:xfrm>
                <a:off x="1870" y="1959"/>
                <a:ext cx="18" cy="4"/>
              </a:xfrm>
              <a:custGeom>
                <a:avLst/>
                <a:gdLst/>
                <a:ahLst/>
                <a:cxnLst>
                  <a:cxn ang="0">
                    <a:pos x="0" y="5"/>
                  </a:cxn>
                  <a:cxn ang="0">
                    <a:pos x="32" y="5"/>
                  </a:cxn>
                  <a:cxn ang="0">
                    <a:pos x="32" y="0"/>
                  </a:cxn>
                  <a:cxn ang="0">
                    <a:pos x="0" y="0"/>
                  </a:cxn>
                  <a:cxn ang="0">
                    <a:pos x="0" y="5"/>
                  </a:cxn>
                  <a:cxn ang="0">
                    <a:pos x="5" y="3"/>
                  </a:cxn>
                  <a:cxn ang="0">
                    <a:pos x="28" y="3"/>
                  </a:cxn>
                  <a:cxn ang="0">
                    <a:pos x="28" y="0"/>
                  </a:cxn>
                  <a:cxn ang="0">
                    <a:pos x="5" y="0"/>
                  </a:cxn>
                  <a:cxn ang="0">
                    <a:pos x="5" y="3"/>
                  </a:cxn>
                </a:cxnLst>
                <a:rect l="0" t="0" r="r" b="b"/>
                <a:pathLst>
                  <a:path w="32" h="5">
                    <a:moveTo>
                      <a:pt x="0" y="5"/>
                    </a:moveTo>
                    <a:lnTo>
                      <a:pt x="32" y="5"/>
                    </a:lnTo>
                    <a:lnTo>
                      <a:pt x="32" y="0"/>
                    </a:lnTo>
                    <a:lnTo>
                      <a:pt x="0" y="0"/>
                    </a:lnTo>
                    <a:lnTo>
                      <a:pt x="0" y="5"/>
                    </a:lnTo>
                    <a:close/>
                    <a:moveTo>
                      <a:pt x="5" y="3"/>
                    </a:moveTo>
                    <a:lnTo>
                      <a:pt x="28" y="3"/>
                    </a:lnTo>
                    <a:lnTo>
                      <a:pt x="28" y="0"/>
                    </a:lnTo>
                    <a:lnTo>
                      <a:pt x="5" y="0"/>
                    </a:lnTo>
                    <a:lnTo>
                      <a:pt x="5" y="3"/>
                    </a:lnTo>
                    <a:close/>
                  </a:path>
                </a:pathLst>
              </a:custGeom>
              <a:grpFill/>
              <a:ln w="9525">
                <a:noFill/>
                <a:round/>
                <a:headEnd/>
                <a:tailEnd/>
              </a:ln>
            </p:spPr>
            <p:txBody>
              <a:bodyPr/>
              <a:lstStyle/>
              <a:p>
                <a:endParaRPr lang="en-US"/>
              </a:p>
            </p:txBody>
          </p:sp>
          <p:sp>
            <p:nvSpPr>
              <p:cNvPr id="269826" name="Freeform 514"/>
              <p:cNvSpPr>
                <a:spLocks noEditPoints="1"/>
              </p:cNvSpPr>
              <p:nvPr/>
            </p:nvSpPr>
            <p:spPr bwMode="auto">
              <a:xfrm>
                <a:off x="1872" y="1959"/>
                <a:ext cx="14" cy="4"/>
              </a:xfrm>
              <a:custGeom>
                <a:avLst/>
                <a:gdLst/>
                <a:ahLst/>
                <a:cxnLst>
                  <a:cxn ang="0">
                    <a:pos x="0" y="3"/>
                  </a:cxn>
                  <a:cxn ang="0">
                    <a:pos x="23" y="3"/>
                  </a:cxn>
                  <a:cxn ang="0">
                    <a:pos x="23" y="0"/>
                  </a:cxn>
                  <a:cxn ang="0">
                    <a:pos x="0" y="0"/>
                  </a:cxn>
                  <a:cxn ang="0">
                    <a:pos x="0" y="3"/>
                  </a:cxn>
                  <a:cxn ang="0">
                    <a:pos x="3" y="2"/>
                  </a:cxn>
                  <a:cxn ang="0">
                    <a:pos x="19" y="2"/>
                  </a:cxn>
                  <a:cxn ang="0">
                    <a:pos x="19" y="1"/>
                  </a:cxn>
                  <a:cxn ang="0">
                    <a:pos x="3" y="1"/>
                  </a:cxn>
                  <a:cxn ang="0">
                    <a:pos x="3" y="2"/>
                  </a:cxn>
                </a:cxnLst>
                <a:rect l="0" t="0" r="r" b="b"/>
                <a:pathLst>
                  <a:path w="23" h="3">
                    <a:moveTo>
                      <a:pt x="0" y="3"/>
                    </a:moveTo>
                    <a:lnTo>
                      <a:pt x="23" y="3"/>
                    </a:lnTo>
                    <a:lnTo>
                      <a:pt x="23" y="0"/>
                    </a:lnTo>
                    <a:lnTo>
                      <a:pt x="0" y="0"/>
                    </a:lnTo>
                    <a:lnTo>
                      <a:pt x="0" y="3"/>
                    </a:lnTo>
                    <a:close/>
                    <a:moveTo>
                      <a:pt x="3" y="2"/>
                    </a:moveTo>
                    <a:lnTo>
                      <a:pt x="19" y="2"/>
                    </a:lnTo>
                    <a:lnTo>
                      <a:pt x="19" y="1"/>
                    </a:lnTo>
                    <a:lnTo>
                      <a:pt x="3" y="1"/>
                    </a:lnTo>
                    <a:lnTo>
                      <a:pt x="3" y="2"/>
                    </a:lnTo>
                    <a:close/>
                  </a:path>
                </a:pathLst>
              </a:custGeom>
              <a:grpFill/>
              <a:ln w="9525">
                <a:noFill/>
                <a:round/>
                <a:headEnd/>
                <a:tailEnd/>
              </a:ln>
            </p:spPr>
            <p:txBody>
              <a:bodyPr/>
              <a:lstStyle/>
              <a:p>
                <a:endParaRPr lang="en-US"/>
              </a:p>
            </p:txBody>
          </p:sp>
          <p:sp>
            <p:nvSpPr>
              <p:cNvPr id="269827" name="Freeform 515"/>
              <p:cNvSpPr>
                <a:spLocks noEditPoints="1"/>
              </p:cNvSpPr>
              <p:nvPr/>
            </p:nvSpPr>
            <p:spPr bwMode="auto">
              <a:xfrm>
                <a:off x="1874" y="1961"/>
                <a:ext cx="10" cy="2"/>
              </a:xfrm>
              <a:custGeom>
                <a:avLst/>
                <a:gdLst/>
                <a:ahLst/>
                <a:cxnLst>
                  <a:cxn ang="0">
                    <a:pos x="0" y="1"/>
                  </a:cxn>
                  <a:cxn ang="0">
                    <a:pos x="16" y="1"/>
                  </a:cxn>
                  <a:cxn ang="0">
                    <a:pos x="16" y="0"/>
                  </a:cxn>
                  <a:cxn ang="0">
                    <a:pos x="0" y="0"/>
                  </a:cxn>
                  <a:cxn ang="0">
                    <a:pos x="0" y="1"/>
                  </a:cxn>
                  <a:cxn ang="0">
                    <a:pos x="5" y="1"/>
                  </a:cxn>
                  <a:cxn ang="0">
                    <a:pos x="11" y="1"/>
                  </a:cxn>
                  <a:cxn ang="0">
                    <a:pos x="11" y="0"/>
                  </a:cxn>
                  <a:cxn ang="0">
                    <a:pos x="5" y="0"/>
                  </a:cxn>
                  <a:cxn ang="0">
                    <a:pos x="5" y="1"/>
                  </a:cxn>
                </a:cxnLst>
                <a:rect l="0" t="0" r="r" b="b"/>
                <a:pathLst>
                  <a:path w="16" h="1">
                    <a:moveTo>
                      <a:pt x="0" y="1"/>
                    </a:moveTo>
                    <a:lnTo>
                      <a:pt x="16" y="1"/>
                    </a:lnTo>
                    <a:lnTo>
                      <a:pt x="16" y="0"/>
                    </a:lnTo>
                    <a:lnTo>
                      <a:pt x="0" y="0"/>
                    </a:lnTo>
                    <a:lnTo>
                      <a:pt x="0" y="1"/>
                    </a:lnTo>
                    <a:close/>
                    <a:moveTo>
                      <a:pt x="5" y="1"/>
                    </a:moveTo>
                    <a:lnTo>
                      <a:pt x="11" y="1"/>
                    </a:lnTo>
                    <a:lnTo>
                      <a:pt x="11" y="0"/>
                    </a:lnTo>
                    <a:lnTo>
                      <a:pt x="5" y="0"/>
                    </a:lnTo>
                    <a:lnTo>
                      <a:pt x="5" y="1"/>
                    </a:lnTo>
                    <a:close/>
                  </a:path>
                </a:pathLst>
              </a:custGeom>
              <a:grpFill/>
              <a:ln w="9525">
                <a:noFill/>
                <a:round/>
                <a:headEnd/>
                <a:tailEnd/>
              </a:ln>
            </p:spPr>
            <p:txBody>
              <a:bodyPr/>
              <a:lstStyle/>
              <a:p>
                <a:endParaRPr lang="en-US"/>
              </a:p>
            </p:txBody>
          </p:sp>
          <p:sp>
            <p:nvSpPr>
              <p:cNvPr id="269828" name="Freeform 516"/>
              <p:cNvSpPr>
                <a:spLocks noEditPoints="1"/>
              </p:cNvSpPr>
              <p:nvPr/>
            </p:nvSpPr>
            <p:spPr bwMode="auto">
              <a:xfrm>
                <a:off x="1878" y="1961"/>
                <a:ext cx="2" cy="2"/>
              </a:xfrm>
              <a:custGeom>
                <a:avLst/>
                <a:gdLst/>
                <a:ahLst/>
                <a:cxnLst>
                  <a:cxn ang="0">
                    <a:pos x="0" y="1"/>
                  </a:cxn>
                  <a:cxn ang="0">
                    <a:pos x="6" y="1"/>
                  </a:cxn>
                  <a:cxn ang="0">
                    <a:pos x="6" y="0"/>
                  </a:cxn>
                  <a:cxn ang="0">
                    <a:pos x="0" y="0"/>
                  </a:cxn>
                  <a:cxn ang="0">
                    <a:pos x="0" y="1"/>
                  </a:cxn>
                  <a:cxn ang="0">
                    <a:pos x="4" y="1"/>
                  </a:cxn>
                  <a:cxn ang="0">
                    <a:pos x="4" y="1"/>
                  </a:cxn>
                  <a:cxn ang="0">
                    <a:pos x="4" y="1"/>
                  </a:cxn>
                  <a:cxn ang="0">
                    <a:pos x="4" y="1"/>
                  </a:cxn>
                  <a:cxn ang="0">
                    <a:pos x="4" y="1"/>
                  </a:cxn>
                </a:cxnLst>
                <a:rect l="0" t="0" r="r" b="b"/>
                <a:pathLst>
                  <a:path w="6" h="1">
                    <a:moveTo>
                      <a:pt x="0" y="1"/>
                    </a:moveTo>
                    <a:lnTo>
                      <a:pt x="6" y="1"/>
                    </a:lnTo>
                    <a:lnTo>
                      <a:pt x="6" y="0"/>
                    </a:lnTo>
                    <a:lnTo>
                      <a:pt x="0" y="0"/>
                    </a:lnTo>
                    <a:lnTo>
                      <a:pt x="0" y="1"/>
                    </a:lnTo>
                    <a:close/>
                    <a:moveTo>
                      <a:pt x="4" y="1"/>
                    </a:moveTo>
                    <a:lnTo>
                      <a:pt x="4" y="1"/>
                    </a:lnTo>
                    <a:lnTo>
                      <a:pt x="4" y="1"/>
                    </a:lnTo>
                    <a:lnTo>
                      <a:pt x="4" y="1"/>
                    </a:lnTo>
                    <a:lnTo>
                      <a:pt x="4" y="1"/>
                    </a:lnTo>
                    <a:close/>
                  </a:path>
                </a:pathLst>
              </a:custGeom>
              <a:grpFill/>
              <a:ln w="9525">
                <a:noFill/>
                <a:round/>
                <a:headEnd/>
                <a:tailEnd/>
              </a:ln>
            </p:spPr>
            <p:txBody>
              <a:bodyPr/>
              <a:lstStyle/>
              <a:p>
                <a:endParaRPr lang="en-US"/>
              </a:p>
            </p:txBody>
          </p:sp>
          <p:sp>
            <p:nvSpPr>
              <p:cNvPr id="269829" name="Freeform 517"/>
              <p:cNvSpPr>
                <a:spLocks/>
              </p:cNvSpPr>
              <p:nvPr/>
            </p:nvSpPr>
            <p:spPr bwMode="auto">
              <a:xfrm>
                <a:off x="1834" y="1951"/>
                <a:ext cx="91" cy="22"/>
              </a:xfrm>
              <a:custGeom>
                <a:avLst/>
                <a:gdLst/>
                <a:ahLst/>
                <a:cxnLst>
                  <a:cxn ang="0">
                    <a:pos x="0" y="3"/>
                  </a:cxn>
                  <a:cxn ang="0">
                    <a:pos x="43" y="3"/>
                  </a:cxn>
                  <a:cxn ang="0">
                    <a:pos x="63" y="1"/>
                  </a:cxn>
                  <a:cxn ang="0">
                    <a:pos x="85" y="0"/>
                  </a:cxn>
                  <a:cxn ang="0">
                    <a:pos x="107" y="1"/>
                  </a:cxn>
                  <a:cxn ang="0">
                    <a:pos x="128" y="3"/>
                  </a:cxn>
                  <a:cxn ang="0">
                    <a:pos x="156" y="3"/>
                  </a:cxn>
                  <a:cxn ang="0">
                    <a:pos x="156" y="20"/>
                  </a:cxn>
                  <a:cxn ang="0">
                    <a:pos x="0" y="20"/>
                  </a:cxn>
                  <a:cxn ang="0">
                    <a:pos x="0" y="3"/>
                  </a:cxn>
                </a:cxnLst>
                <a:rect l="0" t="0" r="r" b="b"/>
                <a:pathLst>
                  <a:path w="156" h="20">
                    <a:moveTo>
                      <a:pt x="0" y="3"/>
                    </a:moveTo>
                    <a:lnTo>
                      <a:pt x="43" y="3"/>
                    </a:lnTo>
                    <a:lnTo>
                      <a:pt x="63" y="1"/>
                    </a:lnTo>
                    <a:lnTo>
                      <a:pt x="85" y="0"/>
                    </a:lnTo>
                    <a:lnTo>
                      <a:pt x="107" y="1"/>
                    </a:lnTo>
                    <a:lnTo>
                      <a:pt x="128" y="3"/>
                    </a:lnTo>
                    <a:lnTo>
                      <a:pt x="156" y="3"/>
                    </a:lnTo>
                    <a:lnTo>
                      <a:pt x="156" y="20"/>
                    </a:lnTo>
                    <a:lnTo>
                      <a:pt x="0" y="20"/>
                    </a:lnTo>
                    <a:lnTo>
                      <a:pt x="0" y="3"/>
                    </a:lnTo>
                  </a:path>
                </a:pathLst>
              </a:custGeom>
              <a:grpFill/>
              <a:ln w="1588">
                <a:solidFill>
                  <a:srgbClr val="000000"/>
                </a:solidFill>
                <a:prstDash val="solid"/>
                <a:round/>
                <a:headEnd/>
                <a:tailEnd/>
              </a:ln>
            </p:spPr>
            <p:txBody>
              <a:bodyPr/>
              <a:lstStyle/>
              <a:p>
                <a:endParaRPr lang="en-US"/>
              </a:p>
            </p:txBody>
          </p:sp>
          <p:sp>
            <p:nvSpPr>
              <p:cNvPr id="269830" name="Rectangle 518"/>
              <p:cNvSpPr>
                <a:spLocks noChangeArrowheads="1"/>
              </p:cNvSpPr>
              <p:nvPr/>
            </p:nvSpPr>
            <p:spPr bwMode="auto">
              <a:xfrm>
                <a:off x="1839" y="1961"/>
                <a:ext cx="81" cy="6"/>
              </a:xfrm>
              <a:prstGeom prst="rect">
                <a:avLst/>
              </a:prstGeom>
              <a:grpFill/>
              <a:ln w="1588">
                <a:solidFill>
                  <a:srgbClr val="000000"/>
                </a:solidFill>
                <a:miter lim="800000"/>
                <a:headEnd/>
                <a:tailEnd/>
              </a:ln>
            </p:spPr>
            <p:txBody>
              <a:bodyPr/>
              <a:lstStyle/>
              <a:p>
                <a:endParaRPr lang="en-US"/>
              </a:p>
            </p:txBody>
          </p:sp>
          <p:sp>
            <p:nvSpPr>
              <p:cNvPr id="269831" name="Freeform 519"/>
              <p:cNvSpPr>
                <a:spLocks noEditPoints="1"/>
              </p:cNvSpPr>
              <p:nvPr/>
            </p:nvSpPr>
            <p:spPr bwMode="auto">
              <a:xfrm>
                <a:off x="1836" y="2018"/>
                <a:ext cx="92" cy="16"/>
              </a:xfrm>
              <a:custGeom>
                <a:avLst/>
                <a:gdLst/>
                <a:ahLst/>
                <a:cxnLst>
                  <a:cxn ang="0">
                    <a:pos x="162" y="0"/>
                  </a:cxn>
                  <a:cxn ang="0">
                    <a:pos x="0" y="0"/>
                  </a:cxn>
                  <a:cxn ang="0">
                    <a:pos x="0" y="17"/>
                  </a:cxn>
                  <a:cxn ang="0">
                    <a:pos x="162" y="17"/>
                  </a:cxn>
                  <a:cxn ang="0">
                    <a:pos x="162" y="0"/>
                  </a:cxn>
                  <a:cxn ang="0">
                    <a:pos x="159" y="0"/>
                  </a:cxn>
                  <a:cxn ang="0">
                    <a:pos x="1" y="0"/>
                  </a:cxn>
                  <a:cxn ang="0">
                    <a:pos x="1" y="16"/>
                  </a:cxn>
                  <a:cxn ang="0">
                    <a:pos x="159" y="16"/>
                  </a:cxn>
                  <a:cxn ang="0">
                    <a:pos x="159" y="0"/>
                  </a:cxn>
                </a:cxnLst>
                <a:rect l="0" t="0" r="r" b="b"/>
                <a:pathLst>
                  <a:path w="162" h="17">
                    <a:moveTo>
                      <a:pt x="162" y="0"/>
                    </a:moveTo>
                    <a:lnTo>
                      <a:pt x="0" y="0"/>
                    </a:lnTo>
                    <a:lnTo>
                      <a:pt x="0" y="17"/>
                    </a:lnTo>
                    <a:lnTo>
                      <a:pt x="162" y="17"/>
                    </a:lnTo>
                    <a:lnTo>
                      <a:pt x="162" y="0"/>
                    </a:lnTo>
                    <a:close/>
                    <a:moveTo>
                      <a:pt x="159" y="0"/>
                    </a:moveTo>
                    <a:lnTo>
                      <a:pt x="1" y="0"/>
                    </a:lnTo>
                    <a:lnTo>
                      <a:pt x="1" y="16"/>
                    </a:lnTo>
                    <a:lnTo>
                      <a:pt x="159" y="16"/>
                    </a:lnTo>
                    <a:lnTo>
                      <a:pt x="159" y="0"/>
                    </a:lnTo>
                    <a:close/>
                  </a:path>
                </a:pathLst>
              </a:custGeom>
              <a:grpFill/>
              <a:ln w="9525">
                <a:noFill/>
                <a:round/>
                <a:headEnd/>
                <a:tailEnd/>
              </a:ln>
            </p:spPr>
            <p:txBody>
              <a:bodyPr/>
              <a:lstStyle/>
              <a:p>
                <a:endParaRPr lang="en-US"/>
              </a:p>
            </p:txBody>
          </p:sp>
          <p:sp>
            <p:nvSpPr>
              <p:cNvPr id="269832" name="Freeform 520"/>
              <p:cNvSpPr>
                <a:spLocks noEditPoints="1"/>
              </p:cNvSpPr>
              <p:nvPr/>
            </p:nvSpPr>
            <p:spPr bwMode="auto">
              <a:xfrm>
                <a:off x="1837" y="2018"/>
                <a:ext cx="90" cy="14"/>
              </a:xfrm>
              <a:custGeom>
                <a:avLst/>
                <a:gdLst/>
                <a:ahLst/>
                <a:cxnLst>
                  <a:cxn ang="0">
                    <a:pos x="158" y="0"/>
                  </a:cxn>
                  <a:cxn ang="0">
                    <a:pos x="0" y="0"/>
                  </a:cxn>
                  <a:cxn ang="0">
                    <a:pos x="0" y="16"/>
                  </a:cxn>
                  <a:cxn ang="0">
                    <a:pos x="158" y="16"/>
                  </a:cxn>
                  <a:cxn ang="0">
                    <a:pos x="158" y="0"/>
                  </a:cxn>
                  <a:cxn ang="0">
                    <a:pos x="155" y="0"/>
                  </a:cxn>
                  <a:cxn ang="0">
                    <a:pos x="3" y="0"/>
                  </a:cxn>
                  <a:cxn ang="0">
                    <a:pos x="3" y="16"/>
                  </a:cxn>
                  <a:cxn ang="0">
                    <a:pos x="155" y="16"/>
                  </a:cxn>
                  <a:cxn ang="0">
                    <a:pos x="155" y="0"/>
                  </a:cxn>
                </a:cxnLst>
                <a:rect l="0" t="0" r="r" b="b"/>
                <a:pathLst>
                  <a:path w="158" h="16">
                    <a:moveTo>
                      <a:pt x="158" y="0"/>
                    </a:moveTo>
                    <a:lnTo>
                      <a:pt x="0" y="0"/>
                    </a:lnTo>
                    <a:lnTo>
                      <a:pt x="0" y="16"/>
                    </a:lnTo>
                    <a:lnTo>
                      <a:pt x="158" y="16"/>
                    </a:lnTo>
                    <a:lnTo>
                      <a:pt x="158" y="0"/>
                    </a:lnTo>
                    <a:close/>
                    <a:moveTo>
                      <a:pt x="155" y="0"/>
                    </a:moveTo>
                    <a:lnTo>
                      <a:pt x="3" y="0"/>
                    </a:lnTo>
                    <a:lnTo>
                      <a:pt x="3" y="16"/>
                    </a:lnTo>
                    <a:lnTo>
                      <a:pt x="155" y="16"/>
                    </a:lnTo>
                    <a:lnTo>
                      <a:pt x="155" y="0"/>
                    </a:lnTo>
                    <a:close/>
                  </a:path>
                </a:pathLst>
              </a:custGeom>
              <a:grpFill/>
              <a:ln w="9525">
                <a:noFill/>
                <a:round/>
                <a:headEnd/>
                <a:tailEnd/>
              </a:ln>
            </p:spPr>
            <p:txBody>
              <a:bodyPr/>
              <a:lstStyle/>
              <a:p>
                <a:endParaRPr lang="en-US"/>
              </a:p>
            </p:txBody>
          </p:sp>
          <p:sp>
            <p:nvSpPr>
              <p:cNvPr id="269833" name="Freeform 521"/>
              <p:cNvSpPr>
                <a:spLocks noEditPoints="1"/>
              </p:cNvSpPr>
              <p:nvPr/>
            </p:nvSpPr>
            <p:spPr bwMode="auto">
              <a:xfrm>
                <a:off x="1838" y="2018"/>
                <a:ext cx="87" cy="14"/>
              </a:xfrm>
              <a:custGeom>
                <a:avLst/>
                <a:gdLst/>
                <a:ahLst/>
                <a:cxnLst>
                  <a:cxn ang="0">
                    <a:pos x="152" y="0"/>
                  </a:cxn>
                  <a:cxn ang="0">
                    <a:pos x="0" y="0"/>
                  </a:cxn>
                  <a:cxn ang="0">
                    <a:pos x="0" y="16"/>
                  </a:cxn>
                  <a:cxn ang="0">
                    <a:pos x="152" y="16"/>
                  </a:cxn>
                  <a:cxn ang="0">
                    <a:pos x="152" y="0"/>
                  </a:cxn>
                  <a:cxn ang="0">
                    <a:pos x="151" y="0"/>
                  </a:cxn>
                  <a:cxn ang="0">
                    <a:pos x="1" y="0"/>
                  </a:cxn>
                  <a:cxn ang="0">
                    <a:pos x="1" y="16"/>
                  </a:cxn>
                  <a:cxn ang="0">
                    <a:pos x="151" y="16"/>
                  </a:cxn>
                  <a:cxn ang="0">
                    <a:pos x="151" y="0"/>
                  </a:cxn>
                </a:cxnLst>
                <a:rect l="0" t="0" r="r" b="b"/>
                <a:pathLst>
                  <a:path w="152" h="16">
                    <a:moveTo>
                      <a:pt x="152" y="0"/>
                    </a:moveTo>
                    <a:lnTo>
                      <a:pt x="0" y="0"/>
                    </a:lnTo>
                    <a:lnTo>
                      <a:pt x="0" y="16"/>
                    </a:lnTo>
                    <a:lnTo>
                      <a:pt x="152" y="16"/>
                    </a:lnTo>
                    <a:lnTo>
                      <a:pt x="152" y="0"/>
                    </a:lnTo>
                    <a:close/>
                    <a:moveTo>
                      <a:pt x="151" y="0"/>
                    </a:moveTo>
                    <a:lnTo>
                      <a:pt x="1" y="0"/>
                    </a:lnTo>
                    <a:lnTo>
                      <a:pt x="1" y="16"/>
                    </a:lnTo>
                    <a:lnTo>
                      <a:pt x="151" y="16"/>
                    </a:lnTo>
                    <a:lnTo>
                      <a:pt x="151" y="0"/>
                    </a:lnTo>
                    <a:close/>
                  </a:path>
                </a:pathLst>
              </a:custGeom>
              <a:grpFill/>
              <a:ln w="9525">
                <a:noFill/>
                <a:round/>
                <a:headEnd/>
                <a:tailEnd/>
              </a:ln>
            </p:spPr>
            <p:txBody>
              <a:bodyPr/>
              <a:lstStyle/>
              <a:p>
                <a:endParaRPr lang="en-US"/>
              </a:p>
            </p:txBody>
          </p:sp>
          <p:sp>
            <p:nvSpPr>
              <p:cNvPr id="269834" name="Freeform 522"/>
              <p:cNvSpPr>
                <a:spLocks noEditPoints="1"/>
              </p:cNvSpPr>
              <p:nvPr/>
            </p:nvSpPr>
            <p:spPr bwMode="auto">
              <a:xfrm>
                <a:off x="1839" y="2018"/>
                <a:ext cx="86" cy="14"/>
              </a:xfrm>
              <a:custGeom>
                <a:avLst/>
                <a:gdLst/>
                <a:ahLst/>
                <a:cxnLst>
                  <a:cxn ang="0">
                    <a:pos x="150" y="0"/>
                  </a:cxn>
                  <a:cxn ang="0">
                    <a:pos x="0" y="0"/>
                  </a:cxn>
                  <a:cxn ang="0">
                    <a:pos x="0" y="16"/>
                  </a:cxn>
                  <a:cxn ang="0">
                    <a:pos x="150" y="16"/>
                  </a:cxn>
                  <a:cxn ang="0">
                    <a:pos x="150" y="0"/>
                  </a:cxn>
                  <a:cxn ang="0">
                    <a:pos x="147" y="0"/>
                  </a:cxn>
                  <a:cxn ang="0">
                    <a:pos x="4" y="0"/>
                  </a:cxn>
                  <a:cxn ang="0">
                    <a:pos x="4" y="16"/>
                  </a:cxn>
                  <a:cxn ang="0">
                    <a:pos x="147" y="16"/>
                  </a:cxn>
                  <a:cxn ang="0">
                    <a:pos x="147" y="0"/>
                  </a:cxn>
                </a:cxnLst>
                <a:rect l="0" t="0" r="r" b="b"/>
                <a:pathLst>
                  <a:path w="150" h="16">
                    <a:moveTo>
                      <a:pt x="150" y="0"/>
                    </a:moveTo>
                    <a:lnTo>
                      <a:pt x="0" y="0"/>
                    </a:lnTo>
                    <a:lnTo>
                      <a:pt x="0" y="16"/>
                    </a:lnTo>
                    <a:lnTo>
                      <a:pt x="150" y="16"/>
                    </a:lnTo>
                    <a:lnTo>
                      <a:pt x="150" y="0"/>
                    </a:lnTo>
                    <a:close/>
                    <a:moveTo>
                      <a:pt x="147" y="0"/>
                    </a:moveTo>
                    <a:lnTo>
                      <a:pt x="4" y="0"/>
                    </a:lnTo>
                    <a:lnTo>
                      <a:pt x="4" y="16"/>
                    </a:lnTo>
                    <a:lnTo>
                      <a:pt x="147" y="16"/>
                    </a:lnTo>
                    <a:lnTo>
                      <a:pt x="147" y="0"/>
                    </a:lnTo>
                    <a:close/>
                  </a:path>
                </a:pathLst>
              </a:custGeom>
              <a:grpFill/>
              <a:ln w="9525">
                <a:noFill/>
                <a:round/>
                <a:headEnd/>
                <a:tailEnd/>
              </a:ln>
            </p:spPr>
            <p:txBody>
              <a:bodyPr/>
              <a:lstStyle/>
              <a:p>
                <a:endParaRPr lang="en-US"/>
              </a:p>
            </p:txBody>
          </p:sp>
          <p:sp>
            <p:nvSpPr>
              <p:cNvPr id="269835" name="Freeform 523"/>
              <p:cNvSpPr>
                <a:spLocks noEditPoints="1"/>
              </p:cNvSpPr>
              <p:nvPr/>
            </p:nvSpPr>
            <p:spPr bwMode="auto">
              <a:xfrm>
                <a:off x="1840" y="2018"/>
                <a:ext cx="83" cy="14"/>
              </a:xfrm>
              <a:custGeom>
                <a:avLst/>
                <a:gdLst/>
                <a:ahLst/>
                <a:cxnLst>
                  <a:cxn ang="0">
                    <a:pos x="143" y="0"/>
                  </a:cxn>
                  <a:cxn ang="0">
                    <a:pos x="0" y="0"/>
                  </a:cxn>
                  <a:cxn ang="0">
                    <a:pos x="0" y="16"/>
                  </a:cxn>
                  <a:cxn ang="0">
                    <a:pos x="143" y="16"/>
                  </a:cxn>
                  <a:cxn ang="0">
                    <a:pos x="143" y="0"/>
                  </a:cxn>
                  <a:cxn ang="0">
                    <a:pos x="142" y="0"/>
                  </a:cxn>
                  <a:cxn ang="0">
                    <a:pos x="1" y="0"/>
                  </a:cxn>
                  <a:cxn ang="0">
                    <a:pos x="1" y="14"/>
                  </a:cxn>
                  <a:cxn ang="0">
                    <a:pos x="142" y="14"/>
                  </a:cxn>
                  <a:cxn ang="0">
                    <a:pos x="142" y="0"/>
                  </a:cxn>
                </a:cxnLst>
                <a:rect l="0" t="0" r="r" b="b"/>
                <a:pathLst>
                  <a:path w="143" h="16">
                    <a:moveTo>
                      <a:pt x="143" y="0"/>
                    </a:moveTo>
                    <a:lnTo>
                      <a:pt x="0" y="0"/>
                    </a:lnTo>
                    <a:lnTo>
                      <a:pt x="0" y="16"/>
                    </a:lnTo>
                    <a:lnTo>
                      <a:pt x="143" y="16"/>
                    </a:lnTo>
                    <a:lnTo>
                      <a:pt x="143" y="0"/>
                    </a:lnTo>
                    <a:close/>
                    <a:moveTo>
                      <a:pt x="142" y="0"/>
                    </a:moveTo>
                    <a:lnTo>
                      <a:pt x="1" y="0"/>
                    </a:lnTo>
                    <a:lnTo>
                      <a:pt x="1" y="14"/>
                    </a:lnTo>
                    <a:lnTo>
                      <a:pt x="142" y="14"/>
                    </a:lnTo>
                    <a:lnTo>
                      <a:pt x="142" y="0"/>
                    </a:lnTo>
                    <a:close/>
                  </a:path>
                </a:pathLst>
              </a:custGeom>
              <a:grpFill/>
              <a:ln w="9525">
                <a:noFill/>
                <a:round/>
                <a:headEnd/>
                <a:tailEnd/>
              </a:ln>
            </p:spPr>
            <p:txBody>
              <a:bodyPr/>
              <a:lstStyle/>
              <a:p>
                <a:endParaRPr lang="en-US"/>
              </a:p>
            </p:txBody>
          </p:sp>
          <p:sp>
            <p:nvSpPr>
              <p:cNvPr id="269836" name="Freeform 524"/>
              <p:cNvSpPr>
                <a:spLocks noEditPoints="1"/>
              </p:cNvSpPr>
              <p:nvPr/>
            </p:nvSpPr>
            <p:spPr bwMode="auto">
              <a:xfrm>
                <a:off x="1841" y="2018"/>
                <a:ext cx="80" cy="14"/>
              </a:xfrm>
              <a:custGeom>
                <a:avLst/>
                <a:gdLst/>
                <a:ahLst/>
                <a:cxnLst>
                  <a:cxn ang="0">
                    <a:pos x="141" y="0"/>
                  </a:cxn>
                  <a:cxn ang="0">
                    <a:pos x="0" y="0"/>
                  </a:cxn>
                  <a:cxn ang="0">
                    <a:pos x="0" y="14"/>
                  </a:cxn>
                  <a:cxn ang="0">
                    <a:pos x="141" y="14"/>
                  </a:cxn>
                  <a:cxn ang="0">
                    <a:pos x="141" y="0"/>
                  </a:cxn>
                  <a:cxn ang="0">
                    <a:pos x="139" y="2"/>
                  </a:cxn>
                  <a:cxn ang="0">
                    <a:pos x="2" y="2"/>
                  </a:cxn>
                  <a:cxn ang="0">
                    <a:pos x="2" y="14"/>
                  </a:cxn>
                  <a:cxn ang="0">
                    <a:pos x="139" y="14"/>
                  </a:cxn>
                  <a:cxn ang="0">
                    <a:pos x="139" y="2"/>
                  </a:cxn>
                </a:cxnLst>
                <a:rect l="0" t="0" r="r" b="b"/>
                <a:pathLst>
                  <a:path w="141" h="14">
                    <a:moveTo>
                      <a:pt x="141" y="0"/>
                    </a:moveTo>
                    <a:lnTo>
                      <a:pt x="0" y="0"/>
                    </a:lnTo>
                    <a:lnTo>
                      <a:pt x="0" y="14"/>
                    </a:lnTo>
                    <a:lnTo>
                      <a:pt x="141" y="14"/>
                    </a:lnTo>
                    <a:lnTo>
                      <a:pt x="141" y="0"/>
                    </a:lnTo>
                    <a:close/>
                    <a:moveTo>
                      <a:pt x="139" y="2"/>
                    </a:moveTo>
                    <a:lnTo>
                      <a:pt x="2" y="2"/>
                    </a:lnTo>
                    <a:lnTo>
                      <a:pt x="2" y="14"/>
                    </a:lnTo>
                    <a:lnTo>
                      <a:pt x="139" y="14"/>
                    </a:lnTo>
                    <a:lnTo>
                      <a:pt x="139" y="2"/>
                    </a:lnTo>
                    <a:close/>
                  </a:path>
                </a:pathLst>
              </a:custGeom>
              <a:grpFill/>
              <a:ln w="9525">
                <a:noFill/>
                <a:round/>
                <a:headEnd/>
                <a:tailEnd/>
              </a:ln>
            </p:spPr>
            <p:txBody>
              <a:bodyPr/>
              <a:lstStyle/>
              <a:p>
                <a:endParaRPr lang="en-US"/>
              </a:p>
            </p:txBody>
          </p:sp>
          <p:sp>
            <p:nvSpPr>
              <p:cNvPr id="269837" name="Freeform 525"/>
              <p:cNvSpPr>
                <a:spLocks noEditPoints="1"/>
              </p:cNvSpPr>
              <p:nvPr/>
            </p:nvSpPr>
            <p:spPr bwMode="auto">
              <a:xfrm>
                <a:off x="1842" y="2018"/>
                <a:ext cx="78" cy="14"/>
              </a:xfrm>
              <a:custGeom>
                <a:avLst/>
                <a:gdLst/>
                <a:ahLst/>
                <a:cxnLst>
                  <a:cxn ang="0">
                    <a:pos x="137" y="0"/>
                  </a:cxn>
                  <a:cxn ang="0">
                    <a:pos x="0" y="0"/>
                  </a:cxn>
                  <a:cxn ang="0">
                    <a:pos x="0" y="12"/>
                  </a:cxn>
                  <a:cxn ang="0">
                    <a:pos x="137" y="12"/>
                  </a:cxn>
                  <a:cxn ang="0">
                    <a:pos x="137" y="0"/>
                  </a:cxn>
                  <a:cxn ang="0">
                    <a:pos x="135" y="0"/>
                  </a:cxn>
                  <a:cxn ang="0">
                    <a:pos x="2" y="0"/>
                  </a:cxn>
                  <a:cxn ang="0">
                    <a:pos x="2" y="12"/>
                  </a:cxn>
                  <a:cxn ang="0">
                    <a:pos x="135" y="12"/>
                  </a:cxn>
                  <a:cxn ang="0">
                    <a:pos x="135" y="0"/>
                  </a:cxn>
                </a:cxnLst>
                <a:rect l="0" t="0" r="r" b="b"/>
                <a:pathLst>
                  <a:path w="137" h="12">
                    <a:moveTo>
                      <a:pt x="137" y="0"/>
                    </a:moveTo>
                    <a:lnTo>
                      <a:pt x="0" y="0"/>
                    </a:lnTo>
                    <a:lnTo>
                      <a:pt x="0" y="12"/>
                    </a:lnTo>
                    <a:lnTo>
                      <a:pt x="137" y="12"/>
                    </a:lnTo>
                    <a:lnTo>
                      <a:pt x="137" y="0"/>
                    </a:lnTo>
                    <a:close/>
                    <a:moveTo>
                      <a:pt x="135" y="0"/>
                    </a:moveTo>
                    <a:lnTo>
                      <a:pt x="2" y="0"/>
                    </a:lnTo>
                    <a:lnTo>
                      <a:pt x="2" y="12"/>
                    </a:lnTo>
                    <a:lnTo>
                      <a:pt x="135" y="12"/>
                    </a:lnTo>
                    <a:lnTo>
                      <a:pt x="135" y="0"/>
                    </a:lnTo>
                    <a:close/>
                  </a:path>
                </a:pathLst>
              </a:custGeom>
              <a:grpFill/>
              <a:ln w="9525">
                <a:noFill/>
                <a:round/>
                <a:headEnd/>
                <a:tailEnd/>
              </a:ln>
            </p:spPr>
            <p:txBody>
              <a:bodyPr/>
              <a:lstStyle/>
              <a:p>
                <a:endParaRPr lang="en-US"/>
              </a:p>
            </p:txBody>
          </p:sp>
          <p:sp>
            <p:nvSpPr>
              <p:cNvPr id="269838" name="Freeform 526"/>
              <p:cNvSpPr>
                <a:spLocks noEditPoints="1"/>
              </p:cNvSpPr>
              <p:nvPr/>
            </p:nvSpPr>
            <p:spPr bwMode="auto">
              <a:xfrm>
                <a:off x="1844" y="2018"/>
                <a:ext cx="75" cy="14"/>
              </a:xfrm>
              <a:custGeom>
                <a:avLst/>
                <a:gdLst/>
                <a:ahLst/>
                <a:cxnLst>
                  <a:cxn ang="0">
                    <a:pos x="133" y="0"/>
                  </a:cxn>
                  <a:cxn ang="0">
                    <a:pos x="0" y="0"/>
                  </a:cxn>
                  <a:cxn ang="0">
                    <a:pos x="0" y="12"/>
                  </a:cxn>
                  <a:cxn ang="0">
                    <a:pos x="133" y="12"/>
                  </a:cxn>
                  <a:cxn ang="0">
                    <a:pos x="133" y="0"/>
                  </a:cxn>
                  <a:cxn ang="0">
                    <a:pos x="130" y="0"/>
                  </a:cxn>
                  <a:cxn ang="0">
                    <a:pos x="2" y="0"/>
                  </a:cxn>
                  <a:cxn ang="0">
                    <a:pos x="2" y="12"/>
                  </a:cxn>
                  <a:cxn ang="0">
                    <a:pos x="130" y="12"/>
                  </a:cxn>
                  <a:cxn ang="0">
                    <a:pos x="130" y="0"/>
                  </a:cxn>
                </a:cxnLst>
                <a:rect l="0" t="0" r="r" b="b"/>
                <a:pathLst>
                  <a:path w="133" h="12">
                    <a:moveTo>
                      <a:pt x="133" y="0"/>
                    </a:moveTo>
                    <a:lnTo>
                      <a:pt x="0" y="0"/>
                    </a:lnTo>
                    <a:lnTo>
                      <a:pt x="0" y="12"/>
                    </a:lnTo>
                    <a:lnTo>
                      <a:pt x="133" y="12"/>
                    </a:lnTo>
                    <a:lnTo>
                      <a:pt x="133" y="0"/>
                    </a:lnTo>
                    <a:close/>
                    <a:moveTo>
                      <a:pt x="130" y="0"/>
                    </a:moveTo>
                    <a:lnTo>
                      <a:pt x="2" y="0"/>
                    </a:lnTo>
                    <a:lnTo>
                      <a:pt x="2" y="12"/>
                    </a:lnTo>
                    <a:lnTo>
                      <a:pt x="130" y="12"/>
                    </a:lnTo>
                    <a:lnTo>
                      <a:pt x="130" y="0"/>
                    </a:lnTo>
                    <a:close/>
                  </a:path>
                </a:pathLst>
              </a:custGeom>
              <a:grpFill/>
              <a:ln w="9525">
                <a:noFill/>
                <a:round/>
                <a:headEnd/>
                <a:tailEnd/>
              </a:ln>
            </p:spPr>
            <p:txBody>
              <a:bodyPr/>
              <a:lstStyle/>
              <a:p>
                <a:endParaRPr lang="en-US"/>
              </a:p>
            </p:txBody>
          </p:sp>
          <p:sp>
            <p:nvSpPr>
              <p:cNvPr id="269839" name="Freeform 527"/>
              <p:cNvSpPr>
                <a:spLocks noEditPoints="1"/>
              </p:cNvSpPr>
              <p:nvPr/>
            </p:nvSpPr>
            <p:spPr bwMode="auto">
              <a:xfrm>
                <a:off x="1845" y="2018"/>
                <a:ext cx="73" cy="14"/>
              </a:xfrm>
              <a:custGeom>
                <a:avLst/>
                <a:gdLst/>
                <a:ahLst/>
                <a:cxnLst>
                  <a:cxn ang="0">
                    <a:pos x="128" y="0"/>
                  </a:cxn>
                  <a:cxn ang="0">
                    <a:pos x="0" y="0"/>
                  </a:cxn>
                  <a:cxn ang="0">
                    <a:pos x="0" y="12"/>
                  </a:cxn>
                  <a:cxn ang="0">
                    <a:pos x="128" y="12"/>
                  </a:cxn>
                  <a:cxn ang="0">
                    <a:pos x="128" y="0"/>
                  </a:cxn>
                  <a:cxn ang="0">
                    <a:pos x="126" y="0"/>
                  </a:cxn>
                  <a:cxn ang="0">
                    <a:pos x="2" y="0"/>
                  </a:cxn>
                  <a:cxn ang="0">
                    <a:pos x="2" y="12"/>
                  </a:cxn>
                  <a:cxn ang="0">
                    <a:pos x="126" y="12"/>
                  </a:cxn>
                  <a:cxn ang="0">
                    <a:pos x="126" y="0"/>
                  </a:cxn>
                </a:cxnLst>
                <a:rect l="0" t="0" r="r" b="b"/>
                <a:pathLst>
                  <a:path w="128" h="12">
                    <a:moveTo>
                      <a:pt x="128" y="0"/>
                    </a:moveTo>
                    <a:lnTo>
                      <a:pt x="0" y="0"/>
                    </a:lnTo>
                    <a:lnTo>
                      <a:pt x="0" y="12"/>
                    </a:lnTo>
                    <a:lnTo>
                      <a:pt x="128" y="12"/>
                    </a:lnTo>
                    <a:lnTo>
                      <a:pt x="128" y="0"/>
                    </a:lnTo>
                    <a:close/>
                    <a:moveTo>
                      <a:pt x="126" y="0"/>
                    </a:moveTo>
                    <a:lnTo>
                      <a:pt x="2" y="0"/>
                    </a:lnTo>
                    <a:lnTo>
                      <a:pt x="2" y="12"/>
                    </a:lnTo>
                    <a:lnTo>
                      <a:pt x="126" y="12"/>
                    </a:lnTo>
                    <a:lnTo>
                      <a:pt x="126" y="0"/>
                    </a:lnTo>
                    <a:close/>
                  </a:path>
                </a:pathLst>
              </a:custGeom>
              <a:grpFill/>
              <a:ln w="9525">
                <a:noFill/>
                <a:round/>
                <a:headEnd/>
                <a:tailEnd/>
              </a:ln>
            </p:spPr>
            <p:txBody>
              <a:bodyPr/>
              <a:lstStyle/>
              <a:p>
                <a:endParaRPr lang="en-US"/>
              </a:p>
            </p:txBody>
          </p:sp>
          <p:sp>
            <p:nvSpPr>
              <p:cNvPr id="269840" name="Freeform 528"/>
              <p:cNvSpPr>
                <a:spLocks noEditPoints="1"/>
              </p:cNvSpPr>
              <p:nvPr/>
            </p:nvSpPr>
            <p:spPr bwMode="auto">
              <a:xfrm>
                <a:off x="1846" y="2018"/>
                <a:ext cx="71" cy="14"/>
              </a:xfrm>
              <a:custGeom>
                <a:avLst/>
                <a:gdLst/>
                <a:ahLst/>
                <a:cxnLst>
                  <a:cxn ang="0">
                    <a:pos x="124" y="0"/>
                  </a:cxn>
                  <a:cxn ang="0">
                    <a:pos x="0" y="0"/>
                  </a:cxn>
                  <a:cxn ang="0">
                    <a:pos x="0" y="12"/>
                  </a:cxn>
                  <a:cxn ang="0">
                    <a:pos x="124" y="12"/>
                  </a:cxn>
                  <a:cxn ang="0">
                    <a:pos x="124" y="0"/>
                  </a:cxn>
                  <a:cxn ang="0">
                    <a:pos x="122" y="0"/>
                  </a:cxn>
                  <a:cxn ang="0">
                    <a:pos x="2" y="0"/>
                  </a:cxn>
                  <a:cxn ang="0">
                    <a:pos x="2" y="11"/>
                  </a:cxn>
                  <a:cxn ang="0">
                    <a:pos x="122" y="11"/>
                  </a:cxn>
                  <a:cxn ang="0">
                    <a:pos x="122" y="0"/>
                  </a:cxn>
                </a:cxnLst>
                <a:rect l="0" t="0" r="r" b="b"/>
                <a:pathLst>
                  <a:path w="124" h="12">
                    <a:moveTo>
                      <a:pt x="124" y="0"/>
                    </a:moveTo>
                    <a:lnTo>
                      <a:pt x="0" y="0"/>
                    </a:lnTo>
                    <a:lnTo>
                      <a:pt x="0" y="12"/>
                    </a:lnTo>
                    <a:lnTo>
                      <a:pt x="124" y="12"/>
                    </a:lnTo>
                    <a:lnTo>
                      <a:pt x="124" y="0"/>
                    </a:lnTo>
                    <a:close/>
                    <a:moveTo>
                      <a:pt x="122" y="0"/>
                    </a:moveTo>
                    <a:lnTo>
                      <a:pt x="2" y="0"/>
                    </a:lnTo>
                    <a:lnTo>
                      <a:pt x="2" y="11"/>
                    </a:lnTo>
                    <a:lnTo>
                      <a:pt x="122" y="11"/>
                    </a:lnTo>
                    <a:lnTo>
                      <a:pt x="122" y="0"/>
                    </a:lnTo>
                    <a:close/>
                  </a:path>
                </a:pathLst>
              </a:custGeom>
              <a:grpFill/>
              <a:ln w="9525">
                <a:noFill/>
                <a:round/>
                <a:headEnd/>
                <a:tailEnd/>
              </a:ln>
            </p:spPr>
            <p:txBody>
              <a:bodyPr/>
              <a:lstStyle/>
              <a:p>
                <a:endParaRPr lang="en-US"/>
              </a:p>
            </p:txBody>
          </p:sp>
          <p:sp>
            <p:nvSpPr>
              <p:cNvPr id="269841" name="Freeform 529"/>
              <p:cNvSpPr>
                <a:spLocks noEditPoints="1"/>
              </p:cNvSpPr>
              <p:nvPr/>
            </p:nvSpPr>
            <p:spPr bwMode="auto">
              <a:xfrm>
                <a:off x="1847" y="2018"/>
                <a:ext cx="69" cy="12"/>
              </a:xfrm>
              <a:custGeom>
                <a:avLst/>
                <a:gdLst/>
                <a:ahLst/>
                <a:cxnLst>
                  <a:cxn ang="0">
                    <a:pos x="120" y="0"/>
                  </a:cxn>
                  <a:cxn ang="0">
                    <a:pos x="0" y="0"/>
                  </a:cxn>
                  <a:cxn ang="0">
                    <a:pos x="0" y="11"/>
                  </a:cxn>
                  <a:cxn ang="0">
                    <a:pos x="120" y="11"/>
                  </a:cxn>
                  <a:cxn ang="0">
                    <a:pos x="120" y="0"/>
                  </a:cxn>
                  <a:cxn ang="0">
                    <a:pos x="118" y="1"/>
                  </a:cxn>
                  <a:cxn ang="0">
                    <a:pos x="3" y="1"/>
                  </a:cxn>
                  <a:cxn ang="0">
                    <a:pos x="3" y="11"/>
                  </a:cxn>
                  <a:cxn ang="0">
                    <a:pos x="118" y="11"/>
                  </a:cxn>
                  <a:cxn ang="0">
                    <a:pos x="118" y="1"/>
                  </a:cxn>
                </a:cxnLst>
                <a:rect l="0" t="0" r="r" b="b"/>
                <a:pathLst>
                  <a:path w="120" h="11">
                    <a:moveTo>
                      <a:pt x="120" y="0"/>
                    </a:moveTo>
                    <a:lnTo>
                      <a:pt x="0" y="0"/>
                    </a:lnTo>
                    <a:lnTo>
                      <a:pt x="0" y="11"/>
                    </a:lnTo>
                    <a:lnTo>
                      <a:pt x="120" y="11"/>
                    </a:lnTo>
                    <a:lnTo>
                      <a:pt x="120" y="0"/>
                    </a:lnTo>
                    <a:close/>
                    <a:moveTo>
                      <a:pt x="118" y="1"/>
                    </a:moveTo>
                    <a:lnTo>
                      <a:pt x="3" y="1"/>
                    </a:lnTo>
                    <a:lnTo>
                      <a:pt x="3" y="11"/>
                    </a:lnTo>
                    <a:lnTo>
                      <a:pt x="118" y="11"/>
                    </a:lnTo>
                    <a:lnTo>
                      <a:pt x="118" y="1"/>
                    </a:lnTo>
                    <a:close/>
                  </a:path>
                </a:pathLst>
              </a:custGeom>
              <a:grpFill/>
              <a:ln w="9525">
                <a:noFill/>
                <a:round/>
                <a:headEnd/>
                <a:tailEnd/>
              </a:ln>
            </p:spPr>
            <p:txBody>
              <a:bodyPr/>
              <a:lstStyle/>
              <a:p>
                <a:endParaRPr lang="en-US"/>
              </a:p>
            </p:txBody>
          </p:sp>
          <p:sp>
            <p:nvSpPr>
              <p:cNvPr id="269842" name="Freeform 530"/>
              <p:cNvSpPr>
                <a:spLocks noEditPoints="1"/>
              </p:cNvSpPr>
              <p:nvPr/>
            </p:nvSpPr>
            <p:spPr bwMode="auto">
              <a:xfrm>
                <a:off x="1848" y="2020"/>
                <a:ext cx="67" cy="10"/>
              </a:xfrm>
              <a:custGeom>
                <a:avLst/>
                <a:gdLst/>
                <a:ahLst/>
                <a:cxnLst>
                  <a:cxn ang="0">
                    <a:pos x="115" y="0"/>
                  </a:cxn>
                  <a:cxn ang="0">
                    <a:pos x="0" y="0"/>
                  </a:cxn>
                  <a:cxn ang="0">
                    <a:pos x="0" y="10"/>
                  </a:cxn>
                  <a:cxn ang="0">
                    <a:pos x="115" y="10"/>
                  </a:cxn>
                  <a:cxn ang="0">
                    <a:pos x="115" y="0"/>
                  </a:cxn>
                  <a:cxn ang="0">
                    <a:pos x="113" y="0"/>
                  </a:cxn>
                  <a:cxn ang="0">
                    <a:pos x="2" y="0"/>
                  </a:cxn>
                  <a:cxn ang="0">
                    <a:pos x="2" y="10"/>
                  </a:cxn>
                  <a:cxn ang="0">
                    <a:pos x="113" y="10"/>
                  </a:cxn>
                  <a:cxn ang="0">
                    <a:pos x="113" y="0"/>
                  </a:cxn>
                </a:cxnLst>
                <a:rect l="0" t="0" r="r" b="b"/>
                <a:pathLst>
                  <a:path w="115" h="10">
                    <a:moveTo>
                      <a:pt x="115" y="0"/>
                    </a:moveTo>
                    <a:lnTo>
                      <a:pt x="0" y="0"/>
                    </a:lnTo>
                    <a:lnTo>
                      <a:pt x="0" y="10"/>
                    </a:lnTo>
                    <a:lnTo>
                      <a:pt x="115" y="10"/>
                    </a:lnTo>
                    <a:lnTo>
                      <a:pt x="115" y="0"/>
                    </a:lnTo>
                    <a:close/>
                    <a:moveTo>
                      <a:pt x="113" y="0"/>
                    </a:moveTo>
                    <a:lnTo>
                      <a:pt x="2" y="0"/>
                    </a:lnTo>
                    <a:lnTo>
                      <a:pt x="2" y="10"/>
                    </a:lnTo>
                    <a:lnTo>
                      <a:pt x="113" y="10"/>
                    </a:lnTo>
                    <a:lnTo>
                      <a:pt x="113" y="0"/>
                    </a:lnTo>
                    <a:close/>
                  </a:path>
                </a:pathLst>
              </a:custGeom>
              <a:grpFill/>
              <a:ln w="9525">
                <a:noFill/>
                <a:round/>
                <a:headEnd/>
                <a:tailEnd/>
              </a:ln>
            </p:spPr>
            <p:txBody>
              <a:bodyPr/>
              <a:lstStyle/>
              <a:p>
                <a:endParaRPr lang="en-US"/>
              </a:p>
            </p:txBody>
          </p:sp>
          <p:sp>
            <p:nvSpPr>
              <p:cNvPr id="269843" name="Freeform 531"/>
              <p:cNvSpPr>
                <a:spLocks noEditPoints="1"/>
              </p:cNvSpPr>
              <p:nvPr/>
            </p:nvSpPr>
            <p:spPr bwMode="auto">
              <a:xfrm>
                <a:off x="1849" y="2020"/>
                <a:ext cx="64" cy="10"/>
              </a:xfrm>
              <a:custGeom>
                <a:avLst/>
                <a:gdLst/>
                <a:ahLst/>
                <a:cxnLst>
                  <a:cxn ang="0">
                    <a:pos x="111" y="0"/>
                  </a:cxn>
                  <a:cxn ang="0">
                    <a:pos x="0" y="0"/>
                  </a:cxn>
                  <a:cxn ang="0">
                    <a:pos x="0" y="10"/>
                  </a:cxn>
                  <a:cxn ang="0">
                    <a:pos x="111" y="10"/>
                  </a:cxn>
                  <a:cxn ang="0">
                    <a:pos x="111" y="0"/>
                  </a:cxn>
                  <a:cxn ang="0">
                    <a:pos x="108" y="0"/>
                  </a:cxn>
                  <a:cxn ang="0">
                    <a:pos x="3" y="0"/>
                  </a:cxn>
                  <a:cxn ang="0">
                    <a:pos x="3" y="10"/>
                  </a:cxn>
                  <a:cxn ang="0">
                    <a:pos x="108" y="10"/>
                  </a:cxn>
                  <a:cxn ang="0">
                    <a:pos x="108" y="0"/>
                  </a:cxn>
                </a:cxnLst>
                <a:rect l="0" t="0" r="r" b="b"/>
                <a:pathLst>
                  <a:path w="111" h="10">
                    <a:moveTo>
                      <a:pt x="111" y="0"/>
                    </a:moveTo>
                    <a:lnTo>
                      <a:pt x="0" y="0"/>
                    </a:lnTo>
                    <a:lnTo>
                      <a:pt x="0" y="10"/>
                    </a:lnTo>
                    <a:lnTo>
                      <a:pt x="111" y="10"/>
                    </a:lnTo>
                    <a:lnTo>
                      <a:pt x="111" y="0"/>
                    </a:lnTo>
                    <a:close/>
                    <a:moveTo>
                      <a:pt x="108" y="0"/>
                    </a:moveTo>
                    <a:lnTo>
                      <a:pt x="3" y="0"/>
                    </a:lnTo>
                    <a:lnTo>
                      <a:pt x="3" y="10"/>
                    </a:lnTo>
                    <a:lnTo>
                      <a:pt x="108" y="10"/>
                    </a:lnTo>
                    <a:lnTo>
                      <a:pt x="108" y="0"/>
                    </a:lnTo>
                    <a:close/>
                  </a:path>
                </a:pathLst>
              </a:custGeom>
              <a:grpFill/>
              <a:ln w="9525">
                <a:noFill/>
                <a:round/>
                <a:headEnd/>
                <a:tailEnd/>
              </a:ln>
            </p:spPr>
            <p:txBody>
              <a:bodyPr/>
              <a:lstStyle/>
              <a:p>
                <a:endParaRPr lang="en-US"/>
              </a:p>
            </p:txBody>
          </p:sp>
          <p:sp>
            <p:nvSpPr>
              <p:cNvPr id="269844" name="Freeform 532"/>
              <p:cNvSpPr>
                <a:spLocks noEditPoints="1"/>
              </p:cNvSpPr>
              <p:nvPr/>
            </p:nvSpPr>
            <p:spPr bwMode="auto">
              <a:xfrm>
                <a:off x="1852" y="2020"/>
                <a:ext cx="59" cy="10"/>
              </a:xfrm>
              <a:custGeom>
                <a:avLst/>
                <a:gdLst/>
                <a:ahLst/>
                <a:cxnLst>
                  <a:cxn ang="0">
                    <a:pos x="105" y="0"/>
                  </a:cxn>
                  <a:cxn ang="0">
                    <a:pos x="0" y="0"/>
                  </a:cxn>
                  <a:cxn ang="0">
                    <a:pos x="0" y="10"/>
                  </a:cxn>
                  <a:cxn ang="0">
                    <a:pos x="105" y="10"/>
                  </a:cxn>
                  <a:cxn ang="0">
                    <a:pos x="105" y="0"/>
                  </a:cxn>
                  <a:cxn ang="0">
                    <a:pos x="102" y="0"/>
                  </a:cxn>
                  <a:cxn ang="0">
                    <a:pos x="2" y="0"/>
                  </a:cxn>
                  <a:cxn ang="0">
                    <a:pos x="2" y="9"/>
                  </a:cxn>
                  <a:cxn ang="0">
                    <a:pos x="102" y="9"/>
                  </a:cxn>
                  <a:cxn ang="0">
                    <a:pos x="102" y="0"/>
                  </a:cxn>
                </a:cxnLst>
                <a:rect l="0" t="0" r="r" b="b"/>
                <a:pathLst>
                  <a:path w="105" h="10">
                    <a:moveTo>
                      <a:pt x="105" y="0"/>
                    </a:moveTo>
                    <a:lnTo>
                      <a:pt x="0" y="0"/>
                    </a:lnTo>
                    <a:lnTo>
                      <a:pt x="0" y="10"/>
                    </a:lnTo>
                    <a:lnTo>
                      <a:pt x="105" y="10"/>
                    </a:lnTo>
                    <a:lnTo>
                      <a:pt x="105" y="0"/>
                    </a:lnTo>
                    <a:close/>
                    <a:moveTo>
                      <a:pt x="102" y="0"/>
                    </a:moveTo>
                    <a:lnTo>
                      <a:pt x="2" y="0"/>
                    </a:lnTo>
                    <a:lnTo>
                      <a:pt x="2" y="9"/>
                    </a:lnTo>
                    <a:lnTo>
                      <a:pt x="102" y="9"/>
                    </a:lnTo>
                    <a:lnTo>
                      <a:pt x="102" y="0"/>
                    </a:lnTo>
                    <a:close/>
                  </a:path>
                </a:pathLst>
              </a:custGeom>
              <a:grpFill/>
              <a:ln w="9525">
                <a:noFill/>
                <a:round/>
                <a:headEnd/>
                <a:tailEnd/>
              </a:ln>
            </p:spPr>
            <p:txBody>
              <a:bodyPr/>
              <a:lstStyle/>
              <a:p>
                <a:endParaRPr lang="en-US"/>
              </a:p>
            </p:txBody>
          </p:sp>
          <p:sp>
            <p:nvSpPr>
              <p:cNvPr id="269845" name="Freeform 533"/>
              <p:cNvSpPr>
                <a:spLocks noEditPoints="1"/>
              </p:cNvSpPr>
              <p:nvPr/>
            </p:nvSpPr>
            <p:spPr bwMode="auto">
              <a:xfrm>
                <a:off x="1853" y="2020"/>
                <a:ext cx="57" cy="10"/>
              </a:xfrm>
              <a:custGeom>
                <a:avLst/>
                <a:gdLst/>
                <a:ahLst/>
                <a:cxnLst>
                  <a:cxn ang="0">
                    <a:pos x="100" y="0"/>
                  </a:cxn>
                  <a:cxn ang="0">
                    <a:pos x="0" y="0"/>
                  </a:cxn>
                  <a:cxn ang="0">
                    <a:pos x="0" y="9"/>
                  </a:cxn>
                  <a:cxn ang="0">
                    <a:pos x="100" y="9"/>
                  </a:cxn>
                  <a:cxn ang="0">
                    <a:pos x="100" y="0"/>
                  </a:cxn>
                  <a:cxn ang="0">
                    <a:pos x="98" y="0"/>
                  </a:cxn>
                  <a:cxn ang="0">
                    <a:pos x="2" y="0"/>
                  </a:cxn>
                  <a:cxn ang="0">
                    <a:pos x="2" y="9"/>
                  </a:cxn>
                  <a:cxn ang="0">
                    <a:pos x="98" y="9"/>
                  </a:cxn>
                  <a:cxn ang="0">
                    <a:pos x="98" y="0"/>
                  </a:cxn>
                </a:cxnLst>
                <a:rect l="0" t="0" r="r" b="b"/>
                <a:pathLst>
                  <a:path w="100" h="9">
                    <a:moveTo>
                      <a:pt x="100" y="0"/>
                    </a:moveTo>
                    <a:lnTo>
                      <a:pt x="0" y="0"/>
                    </a:lnTo>
                    <a:lnTo>
                      <a:pt x="0" y="9"/>
                    </a:lnTo>
                    <a:lnTo>
                      <a:pt x="100" y="9"/>
                    </a:lnTo>
                    <a:lnTo>
                      <a:pt x="100" y="0"/>
                    </a:lnTo>
                    <a:close/>
                    <a:moveTo>
                      <a:pt x="98" y="0"/>
                    </a:moveTo>
                    <a:lnTo>
                      <a:pt x="2" y="0"/>
                    </a:lnTo>
                    <a:lnTo>
                      <a:pt x="2" y="9"/>
                    </a:lnTo>
                    <a:lnTo>
                      <a:pt x="98" y="9"/>
                    </a:lnTo>
                    <a:lnTo>
                      <a:pt x="98" y="0"/>
                    </a:lnTo>
                    <a:close/>
                  </a:path>
                </a:pathLst>
              </a:custGeom>
              <a:grpFill/>
              <a:ln w="9525">
                <a:noFill/>
                <a:round/>
                <a:headEnd/>
                <a:tailEnd/>
              </a:ln>
            </p:spPr>
            <p:txBody>
              <a:bodyPr/>
              <a:lstStyle/>
              <a:p>
                <a:endParaRPr lang="en-US"/>
              </a:p>
            </p:txBody>
          </p:sp>
          <p:sp>
            <p:nvSpPr>
              <p:cNvPr id="269846" name="Freeform 534"/>
              <p:cNvSpPr>
                <a:spLocks noEditPoints="1"/>
              </p:cNvSpPr>
              <p:nvPr/>
            </p:nvSpPr>
            <p:spPr bwMode="auto">
              <a:xfrm>
                <a:off x="1854" y="2020"/>
                <a:ext cx="55" cy="10"/>
              </a:xfrm>
              <a:custGeom>
                <a:avLst/>
                <a:gdLst/>
                <a:ahLst/>
                <a:cxnLst>
                  <a:cxn ang="0">
                    <a:pos x="96" y="0"/>
                  </a:cxn>
                  <a:cxn ang="0">
                    <a:pos x="0" y="0"/>
                  </a:cxn>
                  <a:cxn ang="0">
                    <a:pos x="0" y="9"/>
                  </a:cxn>
                  <a:cxn ang="0">
                    <a:pos x="96" y="9"/>
                  </a:cxn>
                  <a:cxn ang="0">
                    <a:pos x="96" y="0"/>
                  </a:cxn>
                  <a:cxn ang="0">
                    <a:pos x="94" y="1"/>
                  </a:cxn>
                  <a:cxn ang="0">
                    <a:pos x="2" y="1"/>
                  </a:cxn>
                  <a:cxn ang="0">
                    <a:pos x="2" y="9"/>
                  </a:cxn>
                  <a:cxn ang="0">
                    <a:pos x="94" y="9"/>
                  </a:cxn>
                  <a:cxn ang="0">
                    <a:pos x="94" y="1"/>
                  </a:cxn>
                </a:cxnLst>
                <a:rect l="0" t="0" r="r" b="b"/>
                <a:pathLst>
                  <a:path w="96" h="9">
                    <a:moveTo>
                      <a:pt x="96" y="0"/>
                    </a:moveTo>
                    <a:lnTo>
                      <a:pt x="0" y="0"/>
                    </a:lnTo>
                    <a:lnTo>
                      <a:pt x="0" y="9"/>
                    </a:lnTo>
                    <a:lnTo>
                      <a:pt x="96" y="9"/>
                    </a:lnTo>
                    <a:lnTo>
                      <a:pt x="96" y="0"/>
                    </a:lnTo>
                    <a:close/>
                    <a:moveTo>
                      <a:pt x="94" y="1"/>
                    </a:moveTo>
                    <a:lnTo>
                      <a:pt x="2" y="1"/>
                    </a:lnTo>
                    <a:lnTo>
                      <a:pt x="2" y="9"/>
                    </a:lnTo>
                    <a:lnTo>
                      <a:pt x="94" y="9"/>
                    </a:lnTo>
                    <a:lnTo>
                      <a:pt x="94" y="1"/>
                    </a:lnTo>
                    <a:close/>
                  </a:path>
                </a:pathLst>
              </a:custGeom>
              <a:grpFill/>
              <a:ln w="9525">
                <a:noFill/>
                <a:round/>
                <a:headEnd/>
                <a:tailEnd/>
              </a:ln>
            </p:spPr>
            <p:txBody>
              <a:bodyPr/>
              <a:lstStyle/>
              <a:p>
                <a:endParaRPr lang="en-US"/>
              </a:p>
            </p:txBody>
          </p:sp>
          <p:sp>
            <p:nvSpPr>
              <p:cNvPr id="269847" name="Freeform 535"/>
              <p:cNvSpPr>
                <a:spLocks noEditPoints="1"/>
              </p:cNvSpPr>
              <p:nvPr/>
            </p:nvSpPr>
            <p:spPr bwMode="auto">
              <a:xfrm>
                <a:off x="1855" y="2020"/>
                <a:ext cx="53" cy="10"/>
              </a:xfrm>
              <a:custGeom>
                <a:avLst/>
                <a:gdLst/>
                <a:ahLst/>
                <a:cxnLst>
                  <a:cxn ang="0">
                    <a:pos x="92" y="0"/>
                  </a:cxn>
                  <a:cxn ang="0">
                    <a:pos x="0" y="0"/>
                  </a:cxn>
                  <a:cxn ang="0">
                    <a:pos x="0" y="8"/>
                  </a:cxn>
                  <a:cxn ang="0">
                    <a:pos x="92" y="8"/>
                  </a:cxn>
                  <a:cxn ang="0">
                    <a:pos x="92" y="0"/>
                  </a:cxn>
                  <a:cxn ang="0">
                    <a:pos x="89" y="0"/>
                  </a:cxn>
                  <a:cxn ang="0">
                    <a:pos x="4" y="0"/>
                  </a:cxn>
                  <a:cxn ang="0">
                    <a:pos x="4" y="8"/>
                  </a:cxn>
                  <a:cxn ang="0">
                    <a:pos x="89" y="8"/>
                  </a:cxn>
                  <a:cxn ang="0">
                    <a:pos x="89" y="0"/>
                  </a:cxn>
                </a:cxnLst>
                <a:rect l="0" t="0" r="r" b="b"/>
                <a:pathLst>
                  <a:path w="92" h="8">
                    <a:moveTo>
                      <a:pt x="92" y="0"/>
                    </a:moveTo>
                    <a:lnTo>
                      <a:pt x="0" y="0"/>
                    </a:lnTo>
                    <a:lnTo>
                      <a:pt x="0" y="8"/>
                    </a:lnTo>
                    <a:lnTo>
                      <a:pt x="92" y="8"/>
                    </a:lnTo>
                    <a:lnTo>
                      <a:pt x="92" y="0"/>
                    </a:lnTo>
                    <a:close/>
                    <a:moveTo>
                      <a:pt x="89" y="0"/>
                    </a:moveTo>
                    <a:lnTo>
                      <a:pt x="4" y="0"/>
                    </a:lnTo>
                    <a:lnTo>
                      <a:pt x="4" y="8"/>
                    </a:lnTo>
                    <a:lnTo>
                      <a:pt x="89" y="8"/>
                    </a:lnTo>
                    <a:lnTo>
                      <a:pt x="89" y="0"/>
                    </a:lnTo>
                    <a:close/>
                  </a:path>
                </a:pathLst>
              </a:custGeom>
              <a:grpFill/>
              <a:ln w="9525">
                <a:noFill/>
                <a:round/>
                <a:headEnd/>
                <a:tailEnd/>
              </a:ln>
            </p:spPr>
            <p:txBody>
              <a:bodyPr/>
              <a:lstStyle/>
              <a:p>
                <a:endParaRPr lang="en-US"/>
              </a:p>
            </p:txBody>
          </p:sp>
          <p:sp>
            <p:nvSpPr>
              <p:cNvPr id="269848" name="Freeform 536"/>
              <p:cNvSpPr>
                <a:spLocks noEditPoints="1"/>
              </p:cNvSpPr>
              <p:nvPr/>
            </p:nvSpPr>
            <p:spPr bwMode="auto">
              <a:xfrm>
                <a:off x="1857" y="2020"/>
                <a:ext cx="48" cy="10"/>
              </a:xfrm>
              <a:custGeom>
                <a:avLst/>
                <a:gdLst/>
                <a:ahLst/>
                <a:cxnLst>
                  <a:cxn ang="0">
                    <a:pos x="85" y="0"/>
                  </a:cxn>
                  <a:cxn ang="0">
                    <a:pos x="0" y="0"/>
                  </a:cxn>
                  <a:cxn ang="0">
                    <a:pos x="0" y="8"/>
                  </a:cxn>
                  <a:cxn ang="0">
                    <a:pos x="85" y="8"/>
                  </a:cxn>
                  <a:cxn ang="0">
                    <a:pos x="85" y="0"/>
                  </a:cxn>
                  <a:cxn ang="0">
                    <a:pos x="83" y="0"/>
                  </a:cxn>
                  <a:cxn ang="0">
                    <a:pos x="2" y="0"/>
                  </a:cxn>
                  <a:cxn ang="0">
                    <a:pos x="2" y="7"/>
                  </a:cxn>
                  <a:cxn ang="0">
                    <a:pos x="83" y="7"/>
                  </a:cxn>
                  <a:cxn ang="0">
                    <a:pos x="83" y="0"/>
                  </a:cxn>
                </a:cxnLst>
                <a:rect l="0" t="0" r="r" b="b"/>
                <a:pathLst>
                  <a:path w="85" h="8">
                    <a:moveTo>
                      <a:pt x="85" y="0"/>
                    </a:moveTo>
                    <a:lnTo>
                      <a:pt x="0" y="0"/>
                    </a:lnTo>
                    <a:lnTo>
                      <a:pt x="0" y="8"/>
                    </a:lnTo>
                    <a:lnTo>
                      <a:pt x="85" y="8"/>
                    </a:lnTo>
                    <a:lnTo>
                      <a:pt x="85" y="0"/>
                    </a:lnTo>
                    <a:close/>
                    <a:moveTo>
                      <a:pt x="83" y="0"/>
                    </a:moveTo>
                    <a:lnTo>
                      <a:pt x="2" y="0"/>
                    </a:lnTo>
                    <a:lnTo>
                      <a:pt x="2" y="7"/>
                    </a:lnTo>
                    <a:lnTo>
                      <a:pt x="83" y="7"/>
                    </a:lnTo>
                    <a:lnTo>
                      <a:pt x="83" y="0"/>
                    </a:lnTo>
                    <a:close/>
                  </a:path>
                </a:pathLst>
              </a:custGeom>
              <a:grpFill/>
              <a:ln w="9525">
                <a:noFill/>
                <a:round/>
                <a:headEnd/>
                <a:tailEnd/>
              </a:ln>
            </p:spPr>
            <p:txBody>
              <a:bodyPr/>
              <a:lstStyle/>
              <a:p>
                <a:endParaRPr lang="en-US"/>
              </a:p>
            </p:txBody>
          </p:sp>
          <p:sp>
            <p:nvSpPr>
              <p:cNvPr id="269849" name="Freeform 537"/>
              <p:cNvSpPr>
                <a:spLocks noEditPoints="1"/>
              </p:cNvSpPr>
              <p:nvPr/>
            </p:nvSpPr>
            <p:spPr bwMode="auto">
              <a:xfrm>
                <a:off x="1858" y="2020"/>
                <a:ext cx="46" cy="8"/>
              </a:xfrm>
              <a:custGeom>
                <a:avLst/>
                <a:gdLst/>
                <a:ahLst/>
                <a:cxnLst>
                  <a:cxn ang="0">
                    <a:pos x="81" y="0"/>
                  </a:cxn>
                  <a:cxn ang="0">
                    <a:pos x="0" y="0"/>
                  </a:cxn>
                  <a:cxn ang="0">
                    <a:pos x="0" y="7"/>
                  </a:cxn>
                  <a:cxn ang="0">
                    <a:pos x="81" y="7"/>
                  </a:cxn>
                  <a:cxn ang="0">
                    <a:pos x="81" y="0"/>
                  </a:cxn>
                  <a:cxn ang="0">
                    <a:pos x="77" y="0"/>
                  </a:cxn>
                  <a:cxn ang="0">
                    <a:pos x="3" y="0"/>
                  </a:cxn>
                  <a:cxn ang="0">
                    <a:pos x="3" y="7"/>
                  </a:cxn>
                  <a:cxn ang="0">
                    <a:pos x="77" y="7"/>
                  </a:cxn>
                  <a:cxn ang="0">
                    <a:pos x="77" y="0"/>
                  </a:cxn>
                </a:cxnLst>
                <a:rect l="0" t="0" r="r" b="b"/>
                <a:pathLst>
                  <a:path w="81" h="7">
                    <a:moveTo>
                      <a:pt x="81" y="0"/>
                    </a:moveTo>
                    <a:lnTo>
                      <a:pt x="0" y="0"/>
                    </a:lnTo>
                    <a:lnTo>
                      <a:pt x="0" y="7"/>
                    </a:lnTo>
                    <a:lnTo>
                      <a:pt x="81" y="7"/>
                    </a:lnTo>
                    <a:lnTo>
                      <a:pt x="81" y="0"/>
                    </a:lnTo>
                    <a:close/>
                    <a:moveTo>
                      <a:pt x="77" y="0"/>
                    </a:moveTo>
                    <a:lnTo>
                      <a:pt x="3" y="0"/>
                    </a:lnTo>
                    <a:lnTo>
                      <a:pt x="3" y="7"/>
                    </a:lnTo>
                    <a:lnTo>
                      <a:pt x="77" y="7"/>
                    </a:lnTo>
                    <a:lnTo>
                      <a:pt x="77" y="0"/>
                    </a:lnTo>
                    <a:close/>
                  </a:path>
                </a:pathLst>
              </a:custGeom>
              <a:grpFill/>
              <a:ln w="9525">
                <a:noFill/>
                <a:round/>
                <a:headEnd/>
                <a:tailEnd/>
              </a:ln>
            </p:spPr>
            <p:txBody>
              <a:bodyPr/>
              <a:lstStyle/>
              <a:p>
                <a:endParaRPr lang="en-US"/>
              </a:p>
            </p:txBody>
          </p:sp>
          <p:sp>
            <p:nvSpPr>
              <p:cNvPr id="269850" name="Freeform 538"/>
              <p:cNvSpPr>
                <a:spLocks noEditPoints="1"/>
              </p:cNvSpPr>
              <p:nvPr/>
            </p:nvSpPr>
            <p:spPr bwMode="auto">
              <a:xfrm>
                <a:off x="1861" y="2020"/>
                <a:ext cx="42" cy="8"/>
              </a:xfrm>
              <a:custGeom>
                <a:avLst/>
                <a:gdLst/>
                <a:ahLst/>
                <a:cxnLst>
                  <a:cxn ang="0">
                    <a:pos x="74" y="0"/>
                  </a:cxn>
                  <a:cxn ang="0">
                    <a:pos x="0" y="0"/>
                  </a:cxn>
                  <a:cxn ang="0">
                    <a:pos x="0" y="7"/>
                  </a:cxn>
                  <a:cxn ang="0">
                    <a:pos x="74" y="7"/>
                  </a:cxn>
                  <a:cxn ang="0">
                    <a:pos x="74" y="0"/>
                  </a:cxn>
                  <a:cxn ang="0">
                    <a:pos x="71" y="1"/>
                  </a:cxn>
                  <a:cxn ang="0">
                    <a:pos x="3" y="1"/>
                  </a:cxn>
                  <a:cxn ang="0">
                    <a:pos x="3" y="7"/>
                  </a:cxn>
                  <a:cxn ang="0">
                    <a:pos x="71" y="7"/>
                  </a:cxn>
                  <a:cxn ang="0">
                    <a:pos x="71" y="1"/>
                  </a:cxn>
                </a:cxnLst>
                <a:rect l="0" t="0" r="r" b="b"/>
                <a:pathLst>
                  <a:path w="74" h="7">
                    <a:moveTo>
                      <a:pt x="74" y="0"/>
                    </a:moveTo>
                    <a:lnTo>
                      <a:pt x="0" y="0"/>
                    </a:lnTo>
                    <a:lnTo>
                      <a:pt x="0" y="7"/>
                    </a:lnTo>
                    <a:lnTo>
                      <a:pt x="74" y="7"/>
                    </a:lnTo>
                    <a:lnTo>
                      <a:pt x="74" y="0"/>
                    </a:lnTo>
                    <a:close/>
                    <a:moveTo>
                      <a:pt x="71" y="1"/>
                    </a:moveTo>
                    <a:lnTo>
                      <a:pt x="3" y="1"/>
                    </a:lnTo>
                    <a:lnTo>
                      <a:pt x="3" y="7"/>
                    </a:lnTo>
                    <a:lnTo>
                      <a:pt x="71" y="7"/>
                    </a:lnTo>
                    <a:lnTo>
                      <a:pt x="71" y="1"/>
                    </a:lnTo>
                    <a:close/>
                  </a:path>
                </a:pathLst>
              </a:custGeom>
              <a:grpFill/>
              <a:ln w="9525">
                <a:noFill/>
                <a:round/>
                <a:headEnd/>
                <a:tailEnd/>
              </a:ln>
            </p:spPr>
            <p:txBody>
              <a:bodyPr/>
              <a:lstStyle/>
              <a:p>
                <a:endParaRPr lang="en-US"/>
              </a:p>
            </p:txBody>
          </p:sp>
          <p:sp>
            <p:nvSpPr>
              <p:cNvPr id="269851" name="Freeform 539"/>
              <p:cNvSpPr>
                <a:spLocks noEditPoints="1"/>
              </p:cNvSpPr>
              <p:nvPr/>
            </p:nvSpPr>
            <p:spPr bwMode="auto">
              <a:xfrm>
                <a:off x="1862" y="2022"/>
                <a:ext cx="39" cy="6"/>
              </a:xfrm>
              <a:custGeom>
                <a:avLst/>
                <a:gdLst/>
                <a:ahLst/>
                <a:cxnLst>
                  <a:cxn ang="0">
                    <a:pos x="68" y="0"/>
                  </a:cxn>
                  <a:cxn ang="0">
                    <a:pos x="0" y="0"/>
                  </a:cxn>
                  <a:cxn ang="0">
                    <a:pos x="0" y="6"/>
                  </a:cxn>
                  <a:cxn ang="0">
                    <a:pos x="68" y="6"/>
                  </a:cxn>
                  <a:cxn ang="0">
                    <a:pos x="68" y="0"/>
                  </a:cxn>
                  <a:cxn ang="0">
                    <a:pos x="66" y="0"/>
                  </a:cxn>
                  <a:cxn ang="0">
                    <a:pos x="2" y="0"/>
                  </a:cxn>
                  <a:cxn ang="0">
                    <a:pos x="2" y="6"/>
                  </a:cxn>
                  <a:cxn ang="0">
                    <a:pos x="66" y="6"/>
                  </a:cxn>
                  <a:cxn ang="0">
                    <a:pos x="66" y="0"/>
                  </a:cxn>
                </a:cxnLst>
                <a:rect l="0" t="0" r="r" b="b"/>
                <a:pathLst>
                  <a:path w="68" h="6">
                    <a:moveTo>
                      <a:pt x="68" y="0"/>
                    </a:moveTo>
                    <a:lnTo>
                      <a:pt x="0" y="0"/>
                    </a:lnTo>
                    <a:lnTo>
                      <a:pt x="0" y="6"/>
                    </a:lnTo>
                    <a:lnTo>
                      <a:pt x="68" y="6"/>
                    </a:lnTo>
                    <a:lnTo>
                      <a:pt x="68" y="0"/>
                    </a:lnTo>
                    <a:close/>
                    <a:moveTo>
                      <a:pt x="66" y="0"/>
                    </a:moveTo>
                    <a:lnTo>
                      <a:pt x="2" y="0"/>
                    </a:lnTo>
                    <a:lnTo>
                      <a:pt x="2" y="6"/>
                    </a:lnTo>
                    <a:lnTo>
                      <a:pt x="66" y="6"/>
                    </a:lnTo>
                    <a:lnTo>
                      <a:pt x="66" y="0"/>
                    </a:lnTo>
                    <a:close/>
                  </a:path>
                </a:pathLst>
              </a:custGeom>
              <a:grpFill/>
              <a:ln w="9525">
                <a:noFill/>
                <a:round/>
                <a:headEnd/>
                <a:tailEnd/>
              </a:ln>
            </p:spPr>
            <p:txBody>
              <a:bodyPr/>
              <a:lstStyle/>
              <a:p>
                <a:endParaRPr lang="en-US"/>
              </a:p>
            </p:txBody>
          </p:sp>
          <p:sp>
            <p:nvSpPr>
              <p:cNvPr id="269852" name="Freeform 540"/>
              <p:cNvSpPr>
                <a:spLocks noEditPoints="1"/>
              </p:cNvSpPr>
              <p:nvPr/>
            </p:nvSpPr>
            <p:spPr bwMode="auto">
              <a:xfrm>
                <a:off x="1863" y="2022"/>
                <a:ext cx="37" cy="6"/>
              </a:xfrm>
              <a:custGeom>
                <a:avLst/>
                <a:gdLst/>
                <a:ahLst/>
                <a:cxnLst>
                  <a:cxn ang="0">
                    <a:pos x="64" y="0"/>
                  </a:cxn>
                  <a:cxn ang="0">
                    <a:pos x="0" y="0"/>
                  </a:cxn>
                  <a:cxn ang="0">
                    <a:pos x="0" y="6"/>
                  </a:cxn>
                  <a:cxn ang="0">
                    <a:pos x="64" y="6"/>
                  </a:cxn>
                  <a:cxn ang="0">
                    <a:pos x="64" y="0"/>
                  </a:cxn>
                  <a:cxn ang="0">
                    <a:pos x="60" y="0"/>
                  </a:cxn>
                  <a:cxn ang="0">
                    <a:pos x="5" y="0"/>
                  </a:cxn>
                  <a:cxn ang="0">
                    <a:pos x="5" y="5"/>
                  </a:cxn>
                  <a:cxn ang="0">
                    <a:pos x="60" y="5"/>
                  </a:cxn>
                  <a:cxn ang="0">
                    <a:pos x="60" y="0"/>
                  </a:cxn>
                </a:cxnLst>
                <a:rect l="0" t="0" r="r" b="b"/>
                <a:pathLst>
                  <a:path w="64" h="6">
                    <a:moveTo>
                      <a:pt x="64" y="0"/>
                    </a:moveTo>
                    <a:lnTo>
                      <a:pt x="0" y="0"/>
                    </a:lnTo>
                    <a:lnTo>
                      <a:pt x="0" y="6"/>
                    </a:lnTo>
                    <a:lnTo>
                      <a:pt x="64" y="6"/>
                    </a:lnTo>
                    <a:lnTo>
                      <a:pt x="64" y="0"/>
                    </a:lnTo>
                    <a:close/>
                    <a:moveTo>
                      <a:pt x="60" y="0"/>
                    </a:moveTo>
                    <a:lnTo>
                      <a:pt x="5" y="0"/>
                    </a:lnTo>
                    <a:lnTo>
                      <a:pt x="5" y="5"/>
                    </a:lnTo>
                    <a:lnTo>
                      <a:pt x="60" y="5"/>
                    </a:lnTo>
                    <a:lnTo>
                      <a:pt x="60" y="0"/>
                    </a:lnTo>
                    <a:close/>
                  </a:path>
                </a:pathLst>
              </a:custGeom>
              <a:grpFill/>
              <a:ln w="9525">
                <a:noFill/>
                <a:round/>
                <a:headEnd/>
                <a:tailEnd/>
              </a:ln>
            </p:spPr>
            <p:txBody>
              <a:bodyPr/>
              <a:lstStyle/>
              <a:p>
                <a:endParaRPr lang="en-US"/>
              </a:p>
            </p:txBody>
          </p:sp>
          <p:sp>
            <p:nvSpPr>
              <p:cNvPr id="269853" name="Freeform 541"/>
              <p:cNvSpPr>
                <a:spLocks noEditPoints="1"/>
              </p:cNvSpPr>
              <p:nvPr/>
            </p:nvSpPr>
            <p:spPr bwMode="auto">
              <a:xfrm>
                <a:off x="1865" y="2022"/>
                <a:ext cx="32" cy="6"/>
              </a:xfrm>
              <a:custGeom>
                <a:avLst/>
                <a:gdLst/>
                <a:ahLst/>
                <a:cxnLst>
                  <a:cxn ang="0">
                    <a:pos x="55" y="0"/>
                  </a:cxn>
                  <a:cxn ang="0">
                    <a:pos x="0" y="0"/>
                  </a:cxn>
                  <a:cxn ang="0">
                    <a:pos x="0" y="5"/>
                  </a:cxn>
                  <a:cxn ang="0">
                    <a:pos x="55" y="5"/>
                  </a:cxn>
                  <a:cxn ang="0">
                    <a:pos x="55" y="0"/>
                  </a:cxn>
                  <a:cxn ang="0">
                    <a:pos x="52" y="0"/>
                  </a:cxn>
                  <a:cxn ang="0">
                    <a:pos x="3" y="0"/>
                  </a:cxn>
                  <a:cxn ang="0">
                    <a:pos x="3" y="5"/>
                  </a:cxn>
                  <a:cxn ang="0">
                    <a:pos x="52" y="5"/>
                  </a:cxn>
                  <a:cxn ang="0">
                    <a:pos x="52" y="0"/>
                  </a:cxn>
                </a:cxnLst>
                <a:rect l="0" t="0" r="r" b="b"/>
                <a:pathLst>
                  <a:path w="55" h="5">
                    <a:moveTo>
                      <a:pt x="55" y="0"/>
                    </a:moveTo>
                    <a:lnTo>
                      <a:pt x="0" y="0"/>
                    </a:lnTo>
                    <a:lnTo>
                      <a:pt x="0" y="5"/>
                    </a:lnTo>
                    <a:lnTo>
                      <a:pt x="55" y="5"/>
                    </a:lnTo>
                    <a:lnTo>
                      <a:pt x="55" y="0"/>
                    </a:lnTo>
                    <a:close/>
                    <a:moveTo>
                      <a:pt x="52" y="0"/>
                    </a:moveTo>
                    <a:lnTo>
                      <a:pt x="3" y="0"/>
                    </a:lnTo>
                    <a:lnTo>
                      <a:pt x="3" y="5"/>
                    </a:lnTo>
                    <a:lnTo>
                      <a:pt x="52" y="5"/>
                    </a:lnTo>
                    <a:lnTo>
                      <a:pt x="52" y="0"/>
                    </a:lnTo>
                    <a:close/>
                  </a:path>
                </a:pathLst>
              </a:custGeom>
              <a:grpFill/>
              <a:ln w="9525">
                <a:noFill/>
                <a:round/>
                <a:headEnd/>
                <a:tailEnd/>
              </a:ln>
            </p:spPr>
            <p:txBody>
              <a:bodyPr/>
              <a:lstStyle/>
              <a:p>
                <a:endParaRPr lang="en-US"/>
              </a:p>
            </p:txBody>
          </p:sp>
          <p:sp>
            <p:nvSpPr>
              <p:cNvPr id="269854" name="Freeform 542"/>
              <p:cNvSpPr>
                <a:spLocks noEditPoints="1"/>
              </p:cNvSpPr>
              <p:nvPr/>
            </p:nvSpPr>
            <p:spPr bwMode="auto">
              <a:xfrm>
                <a:off x="1868" y="2022"/>
                <a:ext cx="27" cy="6"/>
              </a:xfrm>
              <a:custGeom>
                <a:avLst/>
                <a:gdLst/>
                <a:ahLst/>
                <a:cxnLst>
                  <a:cxn ang="0">
                    <a:pos x="49" y="0"/>
                  </a:cxn>
                  <a:cxn ang="0">
                    <a:pos x="0" y="0"/>
                  </a:cxn>
                  <a:cxn ang="0">
                    <a:pos x="0" y="5"/>
                  </a:cxn>
                  <a:cxn ang="0">
                    <a:pos x="49" y="5"/>
                  </a:cxn>
                  <a:cxn ang="0">
                    <a:pos x="49" y="0"/>
                  </a:cxn>
                  <a:cxn ang="0">
                    <a:pos x="45" y="1"/>
                  </a:cxn>
                  <a:cxn ang="0">
                    <a:pos x="3" y="1"/>
                  </a:cxn>
                  <a:cxn ang="0">
                    <a:pos x="3" y="5"/>
                  </a:cxn>
                  <a:cxn ang="0">
                    <a:pos x="45" y="5"/>
                  </a:cxn>
                  <a:cxn ang="0">
                    <a:pos x="45" y="1"/>
                  </a:cxn>
                </a:cxnLst>
                <a:rect l="0" t="0" r="r" b="b"/>
                <a:pathLst>
                  <a:path w="49" h="5">
                    <a:moveTo>
                      <a:pt x="49" y="0"/>
                    </a:moveTo>
                    <a:lnTo>
                      <a:pt x="0" y="0"/>
                    </a:lnTo>
                    <a:lnTo>
                      <a:pt x="0" y="5"/>
                    </a:lnTo>
                    <a:lnTo>
                      <a:pt x="49" y="5"/>
                    </a:lnTo>
                    <a:lnTo>
                      <a:pt x="49" y="0"/>
                    </a:lnTo>
                    <a:close/>
                    <a:moveTo>
                      <a:pt x="45" y="1"/>
                    </a:moveTo>
                    <a:lnTo>
                      <a:pt x="3" y="1"/>
                    </a:lnTo>
                    <a:lnTo>
                      <a:pt x="3" y="5"/>
                    </a:lnTo>
                    <a:lnTo>
                      <a:pt x="45" y="5"/>
                    </a:lnTo>
                    <a:lnTo>
                      <a:pt x="45" y="1"/>
                    </a:lnTo>
                    <a:close/>
                  </a:path>
                </a:pathLst>
              </a:custGeom>
              <a:grpFill/>
              <a:ln w="9525">
                <a:noFill/>
                <a:round/>
                <a:headEnd/>
                <a:tailEnd/>
              </a:ln>
            </p:spPr>
            <p:txBody>
              <a:bodyPr/>
              <a:lstStyle/>
              <a:p>
                <a:endParaRPr lang="en-US"/>
              </a:p>
            </p:txBody>
          </p:sp>
          <p:sp>
            <p:nvSpPr>
              <p:cNvPr id="269855" name="Freeform 543"/>
              <p:cNvSpPr>
                <a:spLocks noEditPoints="1"/>
              </p:cNvSpPr>
              <p:nvPr/>
            </p:nvSpPr>
            <p:spPr bwMode="auto">
              <a:xfrm>
                <a:off x="1870" y="2022"/>
                <a:ext cx="24" cy="6"/>
              </a:xfrm>
              <a:custGeom>
                <a:avLst/>
                <a:gdLst/>
                <a:ahLst/>
                <a:cxnLst>
                  <a:cxn ang="0">
                    <a:pos x="42" y="0"/>
                  </a:cxn>
                  <a:cxn ang="0">
                    <a:pos x="0" y="0"/>
                  </a:cxn>
                  <a:cxn ang="0">
                    <a:pos x="0" y="4"/>
                  </a:cxn>
                  <a:cxn ang="0">
                    <a:pos x="42" y="4"/>
                  </a:cxn>
                  <a:cxn ang="0">
                    <a:pos x="42" y="0"/>
                  </a:cxn>
                  <a:cxn ang="0">
                    <a:pos x="38" y="0"/>
                  </a:cxn>
                  <a:cxn ang="0">
                    <a:pos x="5" y="0"/>
                  </a:cxn>
                  <a:cxn ang="0">
                    <a:pos x="5" y="3"/>
                  </a:cxn>
                  <a:cxn ang="0">
                    <a:pos x="38" y="3"/>
                  </a:cxn>
                  <a:cxn ang="0">
                    <a:pos x="38" y="0"/>
                  </a:cxn>
                </a:cxnLst>
                <a:rect l="0" t="0" r="r" b="b"/>
                <a:pathLst>
                  <a:path w="42" h="4">
                    <a:moveTo>
                      <a:pt x="42" y="0"/>
                    </a:moveTo>
                    <a:lnTo>
                      <a:pt x="0" y="0"/>
                    </a:lnTo>
                    <a:lnTo>
                      <a:pt x="0" y="4"/>
                    </a:lnTo>
                    <a:lnTo>
                      <a:pt x="42" y="4"/>
                    </a:lnTo>
                    <a:lnTo>
                      <a:pt x="42" y="0"/>
                    </a:lnTo>
                    <a:close/>
                    <a:moveTo>
                      <a:pt x="38" y="0"/>
                    </a:moveTo>
                    <a:lnTo>
                      <a:pt x="5" y="0"/>
                    </a:lnTo>
                    <a:lnTo>
                      <a:pt x="5" y="3"/>
                    </a:lnTo>
                    <a:lnTo>
                      <a:pt x="38" y="3"/>
                    </a:lnTo>
                    <a:lnTo>
                      <a:pt x="38" y="0"/>
                    </a:lnTo>
                    <a:close/>
                  </a:path>
                </a:pathLst>
              </a:custGeom>
              <a:grpFill/>
              <a:ln w="9525">
                <a:noFill/>
                <a:round/>
                <a:headEnd/>
                <a:tailEnd/>
              </a:ln>
            </p:spPr>
            <p:txBody>
              <a:bodyPr/>
              <a:lstStyle/>
              <a:p>
                <a:endParaRPr lang="en-US"/>
              </a:p>
            </p:txBody>
          </p:sp>
          <p:sp>
            <p:nvSpPr>
              <p:cNvPr id="269856" name="Freeform 544"/>
              <p:cNvSpPr>
                <a:spLocks noEditPoints="1"/>
              </p:cNvSpPr>
              <p:nvPr/>
            </p:nvSpPr>
            <p:spPr bwMode="auto">
              <a:xfrm>
                <a:off x="1872" y="2022"/>
                <a:ext cx="18" cy="4"/>
              </a:xfrm>
              <a:custGeom>
                <a:avLst/>
                <a:gdLst/>
                <a:ahLst/>
                <a:cxnLst>
                  <a:cxn ang="0">
                    <a:pos x="33" y="0"/>
                  </a:cxn>
                  <a:cxn ang="0">
                    <a:pos x="0" y="0"/>
                  </a:cxn>
                  <a:cxn ang="0">
                    <a:pos x="0" y="3"/>
                  </a:cxn>
                  <a:cxn ang="0">
                    <a:pos x="33" y="3"/>
                  </a:cxn>
                  <a:cxn ang="0">
                    <a:pos x="33" y="0"/>
                  </a:cxn>
                  <a:cxn ang="0">
                    <a:pos x="30" y="0"/>
                  </a:cxn>
                  <a:cxn ang="0">
                    <a:pos x="3" y="0"/>
                  </a:cxn>
                  <a:cxn ang="0">
                    <a:pos x="3" y="3"/>
                  </a:cxn>
                  <a:cxn ang="0">
                    <a:pos x="30" y="3"/>
                  </a:cxn>
                  <a:cxn ang="0">
                    <a:pos x="30" y="0"/>
                  </a:cxn>
                </a:cxnLst>
                <a:rect l="0" t="0" r="r" b="b"/>
                <a:pathLst>
                  <a:path w="33" h="3">
                    <a:moveTo>
                      <a:pt x="33" y="0"/>
                    </a:moveTo>
                    <a:lnTo>
                      <a:pt x="0" y="0"/>
                    </a:lnTo>
                    <a:lnTo>
                      <a:pt x="0" y="3"/>
                    </a:lnTo>
                    <a:lnTo>
                      <a:pt x="33" y="3"/>
                    </a:lnTo>
                    <a:lnTo>
                      <a:pt x="33" y="0"/>
                    </a:lnTo>
                    <a:close/>
                    <a:moveTo>
                      <a:pt x="30" y="0"/>
                    </a:moveTo>
                    <a:lnTo>
                      <a:pt x="3" y="0"/>
                    </a:lnTo>
                    <a:lnTo>
                      <a:pt x="3" y="3"/>
                    </a:lnTo>
                    <a:lnTo>
                      <a:pt x="30" y="3"/>
                    </a:lnTo>
                    <a:lnTo>
                      <a:pt x="30" y="0"/>
                    </a:lnTo>
                    <a:close/>
                  </a:path>
                </a:pathLst>
              </a:custGeom>
              <a:grpFill/>
              <a:ln w="9525">
                <a:noFill/>
                <a:round/>
                <a:headEnd/>
                <a:tailEnd/>
              </a:ln>
            </p:spPr>
            <p:txBody>
              <a:bodyPr/>
              <a:lstStyle/>
              <a:p>
                <a:endParaRPr lang="en-US"/>
              </a:p>
            </p:txBody>
          </p:sp>
          <p:sp>
            <p:nvSpPr>
              <p:cNvPr id="269857" name="Freeform 545"/>
              <p:cNvSpPr>
                <a:spLocks noEditPoints="1"/>
              </p:cNvSpPr>
              <p:nvPr/>
            </p:nvSpPr>
            <p:spPr bwMode="auto">
              <a:xfrm>
                <a:off x="1873" y="2022"/>
                <a:ext cx="16" cy="4"/>
              </a:xfrm>
              <a:custGeom>
                <a:avLst/>
                <a:gdLst/>
                <a:ahLst/>
                <a:cxnLst>
                  <a:cxn ang="0">
                    <a:pos x="27" y="0"/>
                  </a:cxn>
                  <a:cxn ang="0">
                    <a:pos x="0" y="0"/>
                  </a:cxn>
                  <a:cxn ang="0">
                    <a:pos x="0" y="3"/>
                  </a:cxn>
                  <a:cxn ang="0">
                    <a:pos x="27" y="3"/>
                  </a:cxn>
                  <a:cxn ang="0">
                    <a:pos x="27" y="0"/>
                  </a:cxn>
                  <a:cxn ang="0">
                    <a:pos x="22" y="1"/>
                  </a:cxn>
                  <a:cxn ang="0">
                    <a:pos x="4" y="1"/>
                  </a:cxn>
                  <a:cxn ang="0">
                    <a:pos x="4" y="2"/>
                  </a:cxn>
                  <a:cxn ang="0">
                    <a:pos x="22" y="2"/>
                  </a:cxn>
                  <a:cxn ang="0">
                    <a:pos x="22" y="1"/>
                  </a:cxn>
                </a:cxnLst>
                <a:rect l="0" t="0" r="r" b="b"/>
                <a:pathLst>
                  <a:path w="27" h="3">
                    <a:moveTo>
                      <a:pt x="27" y="0"/>
                    </a:moveTo>
                    <a:lnTo>
                      <a:pt x="0" y="0"/>
                    </a:lnTo>
                    <a:lnTo>
                      <a:pt x="0" y="3"/>
                    </a:lnTo>
                    <a:lnTo>
                      <a:pt x="27" y="3"/>
                    </a:lnTo>
                    <a:lnTo>
                      <a:pt x="27" y="0"/>
                    </a:lnTo>
                    <a:close/>
                    <a:moveTo>
                      <a:pt x="22" y="1"/>
                    </a:moveTo>
                    <a:lnTo>
                      <a:pt x="4" y="1"/>
                    </a:lnTo>
                    <a:lnTo>
                      <a:pt x="4" y="2"/>
                    </a:lnTo>
                    <a:lnTo>
                      <a:pt x="22" y="2"/>
                    </a:lnTo>
                    <a:lnTo>
                      <a:pt x="22" y="1"/>
                    </a:lnTo>
                    <a:close/>
                  </a:path>
                </a:pathLst>
              </a:custGeom>
              <a:grpFill/>
              <a:ln w="9525">
                <a:noFill/>
                <a:round/>
                <a:headEnd/>
                <a:tailEnd/>
              </a:ln>
            </p:spPr>
            <p:txBody>
              <a:bodyPr/>
              <a:lstStyle/>
              <a:p>
                <a:endParaRPr lang="en-US"/>
              </a:p>
            </p:txBody>
          </p:sp>
          <p:sp>
            <p:nvSpPr>
              <p:cNvPr id="269858" name="Freeform 546"/>
              <p:cNvSpPr>
                <a:spLocks noEditPoints="1"/>
              </p:cNvSpPr>
              <p:nvPr/>
            </p:nvSpPr>
            <p:spPr bwMode="auto">
              <a:xfrm>
                <a:off x="1877" y="2024"/>
                <a:ext cx="10" cy="2"/>
              </a:xfrm>
              <a:custGeom>
                <a:avLst/>
                <a:gdLst/>
                <a:ahLst/>
                <a:cxnLst>
                  <a:cxn ang="0">
                    <a:pos x="18" y="0"/>
                  </a:cxn>
                  <a:cxn ang="0">
                    <a:pos x="0" y="0"/>
                  </a:cxn>
                  <a:cxn ang="0">
                    <a:pos x="0" y="1"/>
                  </a:cxn>
                  <a:cxn ang="0">
                    <a:pos x="18" y="1"/>
                  </a:cxn>
                  <a:cxn ang="0">
                    <a:pos x="18" y="0"/>
                  </a:cxn>
                  <a:cxn ang="0">
                    <a:pos x="13" y="0"/>
                  </a:cxn>
                  <a:cxn ang="0">
                    <a:pos x="6" y="0"/>
                  </a:cxn>
                  <a:cxn ang="0">
                    <a:pos x="6" y="1"/>
                  </a:cxn>
                  <a:cxn ang="0">
                    <a:pos x="13" y="1"/>
                  </a:cxn>
                  <a:cxn ang="0">
                    <a:pos x="13" y="0"/>
                  </a:cxn>
                </a:cxnLst>
                <a:rect l="0" t="0" r="r" b="b"/>
                <a:pathLst>
                  <a:path w="18" h="1">
                    <a:moveTo>
                      <a:pt x="18" y="0"/>
                    </a:moveTo>
                    <a:lnTo>
                      <a:pt x="0" y="0"/>
                    </a:lnTo>
                    <a:lnTo>
                      <a:pt x="0" y="1"/>
                    </a:lnTo>
                    <a:lnTo>
                      <a:pt x="18" y="1"/>
                    </a:lnTo>
                    <a:lnTo>
                      <a:pt x="18" y="0"/>
                    </a:lnTo>
                    <a:close/>
                    <a:moveTo>
                      <a:pt x="13" y="0"/>
                    </a:moveTo>
                    <a:lnTo>
                      <a:pt x="6" y="0"/>
                    </a:lnTo>
                    <a:lnTo>
                      <a:pt x="6" y="1"/>
                    </a:lnTo>
                    <a:lnTo>
                      <a:pt x="13" y="1"/>
                    </a:lnTo>
                    <a:lnTo>
                      <a:pt x="13" y="0"/>
                    </a:lnTo>
                    <a:close/>
                  </a:path>
                </a:pathLst>
              </a:custGeom>
              <a:grpFill/>
              <a:ln w="9525">
                <a:noFill/>
                <a:round/>
                <a:headEnd/>
                <a:tailEnd/>
              </a:ln>
            </p:spPr>
            <p:txBody>
              <a:bodyPr/>
              <a:lstStyle/>
              <a:p>
                <a:endParaRPr lang="en-US"/>
              </a:p>
            </p:txBody>
          </p:sp>
          <p:sp>
            <p:nvSpPr>
              <p:cNvPr id="269859" name="Freeform 547"/>
              <p:cNvSpPr>
                <a:spLocks noEditPoints="1"/>
              </p:cNvSpPr>
              <p:nvPr/>
            </p:nvSpPr>
            <p:spPr bwMode="auto">
              <a:xfrm>
                <a:off x="1879" y="2024"/>
                <a:ext cx="5" cy="2"/>
              </a:xfrm>
              <a:custGeom>
                <a:avLst/>
                <a:gdLst/>
                <a:ahLst/>
                <a:cxnLst>
                  <a:cxn ang="0">
                    <a:pos x="7" y="0"/>
                  </a:cxn>
                  <a:cxn ang="0">
                    <a:pos x="0" y="0"/>
                  </a:cxn>
                  <a:cxn ang="0">
                    <a:pos x="0" y="1"/>
                  </a:cxn>
                  <a:cxn ang="0">
                    <a:pos x="7" y="1"/>
                  </a:cxn>
                  <a:cxn ang="0">
                    <a:pos x="7" y="0"/>
                  </a:cxn>
                  <a:cxn ang="0">
                    <a:pos x="4" y="1"/>
                  </a:cxn>
                  <a:cxn ang="0">
                    <a:pos x="4" y="1"/>
                  </a:cxn>
                  <a:cxn ang="0">
                    <a:pos x="4" y="1"/>
                  </a:cxn>
                  <a:cxn ang="0">
                    <a:pos x="4" y="1"/>
                  </a:cxn>
                  <a:cxn ang="0">
                    <a:pos x="4" y="1"/>
                  </a:cxn>
                </a:cxnLst>
                <a:rect l="0" t="0" r="r" b="b"/>
                <a:pathLst>
                  <a:path w="7" h="1">
                    <a:moveTo>
                      <a:pt x="7" y="0"/>
                    </a:moveTo>
                    <a:lnTo>
                      <a:pt x="0" y="0"/>
                    </a:lnTo>
                    <a:lnTo>
                      <a:pt x="0" y="1"/>
                    </a:lnTo>
                    <a:lnTo>
                      <a:pt x="7" y="1"/>
                    </a:lnTo>
                    <a:lnTo>
                      <a:pt x="7" y="0"/>
                    </a:lnTo>
                    <a:close/>
                    <a:moveTo>
                      <a:pt x="4" y="1"/>
                    </a:moveTo>
                    <a:lnTo>
                      <a:pt x="4" y="1"/>
                    </a:lnTo>
                    <a:lnTo>
                      <a:pt x="4" y="1"/>
                    </a:lnTo>
                    <a:lnTo>
                      <a:pt x="4" y="1"/>
                    </a:lnTo>
                    <a:lnTo>
                      <a:pt x="4" y="1"/>
                    </a:lnTo>
                    <a:close/>
                  </a:path>
                </a:pathLst>
              </a:custGeom>
              <a:grpFill/>
              <a:ln w="9525">
                <a:noFill/>
                <a:round/>
                <a:headEnd/>
                <a:tailEnd/>
              </a:ln>
            </p:spPr>
            <p:txBody>
              <a:bodyPr/>
              <a:lstStyle/>
              <a:p>
                <a:endParaRPr lang="en-US"/>
              </a:p>
            </p:txBody>
          </p:sp>
          <p:sp>
            <p:nvSpPr>
              <p:cNvPr id="269860" name="Freeform 548"/>
              <p:cNvSpPr>
                <a:spLocks/>
              </p:cNvSpPr>
              <p:nvPr/>
            </p:nvSpPr>
            <p:spPr bwMode="auto">
              <a:xfrm>
                <a:off x="1836" y="2018"/>
                <a:ext cx="92" cy="16"/>
              </a:xfrm>
              <a:custGeom>
                <a:avLst/>
                <a:gdLst/>
                <a:ahLst/>
                <a:cxnLst>
                  <a:cxn ang="0">
                    <a:pos x="162" y="4"/>
                  </a:cxn>
                  <a:cxn ang="0">
                    <a:pos x="162" y="12"/>
                  </a:cxn>
                  <a:cxn ang="0">
                    <a:pos x="110" y="12"/>
                  </a:cxn>
                  <a:cxn ang="0">
                    <a:pos x="96" y="16"/>
                  </a:cxn>
                  <a:cxn ang="0">
                    <a:pos x="81" y="17"/>
                  </a:cxn>
                  <a:cxn ang="0">
                    <a:pos x="66" y="16"/>
                  </a:cxn>
                  <a:cxn ang="0">
                    <a:pos x="52" y="12"/>
                  </a:cxn>
                  <a:cxn ang="0">
                    <a:pos x="0" y="12"/>
                  </a:cxn>
                  <a:cxn ang="0">
                    <a:pos x="0" y="4"/>
                  </a:cxn>
                  <a:cxn ang="0">
                    <a:pos x="52" y="4"/>
                  </a:cxn>
                  <a:cxn ang="0">
                    <a:pos x="66" y="2"/>
                  </a:cxn>
                  <a:cxn ang="0">
                    <a:pos x="81" y="0"/>
                  </a:cxn>
                  <a:cxn ang="0">
                    <a:pos x="96" y="2"/>
                  </a:cxn>
                  <a:cxn ang="0">
                    <a:pos x="110" y="4"/>
                  </a:cxn>
                  <a:cxn ang="0">
                    <a:pos x="162" y="4"/>
                  </a:cxn>
                </a:cxnLst>
                <a:rect l="0" t="0" r="r" b="b"/>
                <a:pathLst>
                  <a:path w="162" h="17">
                    <a:moveTo>
                      <a:pt x="162" y="4"/>
                    </a:moveTo>
                    <a:lnTo>
                      <a:pt x="162" y="12"/>
                    </a:lnTo>
                    <a:lnTo>
                      <a:pt x="110" y="12"/>
                    </a:lnTo>
                    <a:lnTo>
                      <a:pt x="96" y="16"/>
                    </a:lnTo>
                    <a:lnTo>
                      <a:pt x="81" y="17"/>
                    </a:lnTo>
                    <a:lnTo>
                      <a:pt x="66" y="16"/>
                    </a:lnTo>
                    <a:lnTo>
                      <a:pt x="52" y="12"/>
                    </a:lnTo>
                    <a:lnTo>
                      <a:pt x="0" y="12"/>
                    </a:lnTo>
                    <a:lnTo>
                      <a:pt x="0" y="4"/>
                    </a:lnTo>
                    <a:lnTo>
                      <a:pt x="52" y="4"/>
                    </a:lnTo>
                    <a:lnTo>
                      <a:pt x="66" y="2"/>
                    </a:lnTo>
                    <a:lnTo>
                      <a:pt x="81" y="0"/>
                    </a:lnTo>
                    <a:lnTo>
                      <a:pt x="96" y="2"/>
                    </a:lnTo>
                    <a:lnTo>
                      <a:pt x="110" y="4"/>
                    </a:lnTo>
                    <a:lnTo>
                      <a:pt x="162" y="4"/>
                    </a:lnTo>
                  </a:path>
                </a:pathLst>
              </a:custGeom>
              <a:grpFill/>
              <a:ln w="1588">
                <a:solidFill>
                  <a:srgbClr val="000000"/>
                </a:solidFill>
                <a:prstDash val="solid"/>
                <a:round/>
                <a:headEnd/>
                <a:tailEnd/>
              </a:ln>
            </p:spPr>
            <p:txBody>
              <a:bodyPr/>
              <a:lstStyle/>
              <a:p>
                <a:endParaRPr lang="en-US"/>
              </a:p>
            </p:txBody>
          </p:sp>
          <p:sp>
            <p:nvSpPr>
              <p:cNvPr id="269861" name="Freeform 549"/>
              <p:cNvSpPr>
                <a:spLocks noEditPoints="1"/>
              </p:cNvSpPr>
              <p:nvPr/>
            </p:nvSpPr>
            <p:spPr bwMode="auto">
              <a:xfrm>
                <a:off x="1881" y="1889"/>
                <a:ext cx="47" cy="153"/>
              </a:xfrm>
              <a:custGeom>
                <a:avLst/>
                <a:gdLst/>
                <a:ahLst/>
                <a:cxnLst>
                  <a:cxn ang="0">
                    <a:pos x="0" y="151"/>
                  </a:cxn>
                  <a:cxn ang="0">
                    <a:pos x="81" y="151"/>
                  </a:cxn>
                  <a:cxn ang="0">
                    <a:pos x="81" y="0"/>
                  </a:cxn>
                  <a:cxn ang="0">
                    <a:pos x="0" y="0"/>
                  </a:cxn>
                  <a:cxn ang="0">
                    <a:pos x="0" y="151"/>
                  </a:cxn>
                  <a:cxn ang="0">
                    <a:pos x="0" y="149"/>
                  </a:cxn>
                  <a:cxn ang="0">
                    <a:pos x="80" y="149"/>
                  </a:cxn>
                  <a:cxn ang="0">
                    <a:pos x="80" y="1"/>
                  </a:cxn>
                  <a:cxn ang="0">
                    <a:pos x="0" y="1"/>
                  </a:cxn>
                  <a:cxn ang="0">
                    <a:pos x="0" y="149"/>
                  </a:cxn>
                </a:cxnLst>
                <a:rect l="0" t="0" r="r" b="b"/>
                <a:pathLst>
                  <a:path w="81" h="151">
                    <a:moveTo>
                      <a:pt x="0" y="151"/>
                    </a:moveTo>
                    <a:lnTo>
                      <a:pt x="81" y="151"/>
                    </a:lnTo>
                    <a:lnTo>
                      <a:pt x="81" y="0"/>
                    </a:lnTo>
                    <a:lnTo>
                      <a:pt x="0" y="0"/>
                    </a:lnTo>
                    <a:lnTo>
                      <a:pt x="0" y="151"/>
                    </a:lnTo>
                    <a:close/>
                    <a:moveTo>
                      <a:pt x="0" y="149"/>
                    </a:moveTo>
                    <a:lnTo>
                      <a:pt x="80" y="149"/>
                    </a:lnTo>
                    <a:lnTo>
                      <a:pt x="80" y="1"/>
                    </a:lnTo>
                    <a:lnTo>
                      <a:pt x="0" y="1"/>
                    </a:lnTo>
                    <a:lnTo>
                      <a:pt x="0" y="149"/>
                    </a:lnTo>
                    <a:close/>
                  </a:path>
                </a:pathLst>
              </a:custGeom>
              <a:grpFill/>
              <a:ln w="9525">
                <a:noFill/>
                <a:round/>
                <a:headEnd/>
                <a:tailEnd/>
              </a:ln>
            </p:spPr>
            <p:txBody>
              <a:bodyPr/>
              <a:lstStyle/>
              <a:p>
                <a:endParaRPr lang="en-US"/>
              </a:p>
            </p:txBody>
          </p:sp>
          <p:sp>
            <p:nvSpPr>
              <p:cNvPr id="269862" name="Freeform 550"/>
              <p:cNvSpPr>
                <a:spLocks noEditPoints="1"/>
              </p:cNvSpPr>
              <p:nvPr/>
            </p:nvSpPr>
            <p:spPr bwMode="auto">
              <a:xfrm>
                <a:off x="1881" y="1891"/>
                <a:ext cx="46" cy="149"/>
              </a:xfrm>
              <a:custGeom>
                <a:avLst/>
                <a:gdLst/>
                <a:ahLst/>
                <a:cxnLst>
                  <a:cxn ang="0">
                    <a:pos x="0" y="148"/>
                  </a:cxn>
                  <a:cxn ang="0">
                    <a:pos x="80" y="148"/>
                  </a:cxn>
                  <a:cxn ang="0">
                    <a:pos x="80" y="0"/>
                  </a:cxn>
                  <a:cxn ang="0">
                    <a:pos x="0" y="0"/>
                  </a:cxn>
                  <a:cxn ang="0">
                    <a:pos x="0" y="148"/>
                  </a:cxn>
                  <a:cxn ang="0">
                    <a:pos x="1" y="147"/>
                  </a:cxn>
                  <a:cxn ang="0">
                    <a:pos x="78" y="147"/>
                  </a:cxn>
                  <a:cxn ang="0">
                    <a:pos x="78" y="1"/>
                  </a:cxn>
                  <a:cxn ang="0">
                    <a:pos x="1" y="1"/>
                  </a:cxn>
                  <a:cxn ang="0">
                    <a:pos x="1" y="147"/>
                  </a:cxn>
                </a:cxnLst>
                <a:rect l="0" t="0" r="r" b="b"/>
                <a:pathLst>
                  <a:path w="80" h="148">
                    <a:moveTo>
                      <a:pt x="0" y="148"/>
                    </a:moveTo>
                    <a:lnTo>
                      <a:pt x="80" y="148"/>
                    </a:lnTo>
                    <a:lnTo>
                      <a:pt x="80" y="0"/>
                    </a:lnTo>
                    <a:lnTo>
                      <a:pt x="0" y="0"/>
                    </a:lnTo>
                    <a:lnTo>
                      <a:pt x="0" y="148"/>
                    </a:lnTo>
                    <a:close/>
                    <a:moveTo>
                      <a:pt x="1" y="147"/>
                    </a:moveTo>
                    <a:lnTo>
                      <a:pt x="78" y="147"/>
                    </a:lnTo>
                    <a:lnTo>
                      <a:pt x="78" y="1"/>
                    </a:lnTo>
                    <a:lnTo>
                      <a:pt x="1" y="1"/>
                    </a:lnTo>
                    <a:lnTo>
                      <a:pt x="1" y="147"/>
                    </a:lnTo>
                    <a:close/>
                  </a:path>
                </a:pathLst>
              </a:custGeom>
              <a:grpFill/>
              <a:ln w="9525">
                <a:noFill/>
                <a:round/>
                <a:headEnd/>
                <a:tailEnd/>
              </a:ln>
            </p:spPr>
            <p:txBody>
              <a:bodyPr/>
              <a:lstStyle/>
              <a:p>
                <a:endParaRPr lang="en-US"/>
              </a:p>
            </p:txBody>
          </p:sp>
          <p:sp>
            <p:nvSpPr>
              <p:cNvPr id="269863" name="Freeform 551"/>
              <p:cNvSpPr>
                <a:spLocks noEditPoints="1"/>
              </p:cNvSpPr>
              <p:nvPr/>
            </p:nvSpPr>
            <p:spPr bwMode="auto">
              <a:xfrm>
                <a:off x="1882" y="1891"/>
                <a:ext cx="45" cy="147"/>
              </a:xfrm>
              <a:custGeom>
                <a:avLst/>
                <a:gdLst/>
                <a:ahLst/>
                <a:cxnLst>
                  <a:cxn ang="0">
                    <a:pos x="0" y="146"/>
                  </a:cxn>
                  <a:cxn ang="0">
                    <a:pos x="77" y="146"/>
                  </a:cxn>
                  <a:cxn ang="0">
                    <a:pos x="77" y="0"/>
                  </a:cxn>
                  <a:cxn ang="0">
                    <a:pos x="0" y="0"/>
                  </a:cxn>
                  <a:cxn ang="0">
                    <a:pos x="0" y="146"/>
                  </a:cxn>
                  <a:cxn ang="0">
                    <a:pos x="0" y="145"/>
                  </a:cxn>
                  <a:cxn ang="0">
                    <a:pos x="77" y="145"/>
                  </a:cxn>
                  <a:cxn ang="0">
                    <a:pos x="77" y="1"/>
                  </a:cxn>
                  <a:cxn ang="0">
                    <a:pos x="0" y="1"/>
                  </a:cxn>
                  <a:cxn ang="0">
                    <a:pos x="0" y="145"/>
                  </a:cxn>
                </a:cxnLst>
                <a:rect l="0" t="0" r="r" b="b"/>
                <a:pathLst>
                  <a:path w="77" h="146">
                    <a:moveTo>
                      <a:pt x="0" y="146"/>
                    </a:moveTo>
                    <a:lnTo>
                      <a:pt x="77" y="146"/>
                    </a:lnTo>
                    <a:lnTo>
                      <a:pt x="77" y="0"/>
                    </a:lnTo>
                    <a:lnTo>
                      <a:pt x="0" y="0"/>
                    </a:lnTo>
                    <a:lnTo>
                      <a:pt x="0" y="146"/>
                    </a:lnTo>
                    <a:close/>
                    <a:moveTo>
                      <a:pt x="0" y="145"/>
                    </a:moveTo>
                    <a:lnTo>
                      <a:pt x="77" y="145"/>
                    </a:lnTo>
                    <a:lnTo>
                      <a:pt x="77" y="1"/>
                    </a:lnTo>
                    <a:lnTo>
                      <a:pt x="0" y="1"/>
                    </a:lnTo>
                    <a:lnTo>
                      <a:pt x="0" y="145"/>
                    </a:lnTo>
                    <a:close/>
                  </a:path>
                </a:pathLst>
              </a:custGeom>
              <a:grpFill/>
              <a:ln w="9525">
                <a:noFill/>
                <a:round/>
                <a:headEnd/>
                <a:tailEnd/>
              </a:ln>
            </p:spPr>
            <p:txBody>
              <a:bodyPr/>
              <a:lstStyle/>
              <a:p>
                <a:endParaRPr lang="en-US"/>
              </a:p>
            </p:txBody>
          </p:sp>
          <p:sp>
            <p:nvSpPr>
              <p:cNvPr id="269864" name="Freeform 552"/>
              <p:cNvSpPr>
                <a:spLocks noEditPoints="1"/>
              </p:cNvSpPr>
              <p:nvPr/>
            </p:nvSpPr>
            <p:spPr bwMode="auto">
              <a:xfrm>
                <a:off x="1882" y="1893"/>
                <a:ext cx="45" cy="143"/>
              </a:xfrm>
              <a:custGeom>
                <a:avLst/>
                <a:gdLst/>
                <a:ahLst/>
                <a:cxnLst>
                  <a:cxn ang="0">
                    <a:pos x="0" y="144"/>
                  </a:cxn>
                  <a:cxn ang="0">
                    <a:pos x="77" y="144"/>
                  </a:cxn>
                  <a:cxn ang="0">
                    <a:pos x="77" y="0"/>
                  </a:cxn>
                  <a:cxn ang="0">
                    <a:pos x="0" y="0"/>
                  </a:cxn>
                  <a:cxn ang="0">
                    <a:pos x="0" y="144"/>
                  </a:cxn>
                  <a:cxn ang="0">
                    <a:pos x="1" y="143"/>
                  </a:cxn>
                  <a:cxn ang="0">
                    <a:pos x="76" y="143"/>
                  </a:cxn>
                  <a:cxn ang="0">
                    <a:pos x="76" y="1"/>
                  </a:cxn>
                  <a:cxn ang="0">
                    <a:pos x="1" y="1"/>
                  </a:cxn>
                  <a:cxn ang="0">
                    <a:pos x="1" y="143"/>
                  </a:cxn>
                </a:cxnLst>
                <a:rect l="0" t="0" r="r" b="b"/>
                <a:pathLst>
                  <a:path w="77" h="144">
                    <a:moveTo>
                      <a:pt x="0" y="144"/>
                    </a:moveTo>
                    <a:lnTo>
                      <a:pt x="77" y="144"/>
                    </a:lnTo>
                    <a:lnTo>
                      <a:pt x="77" y="0"/>
                    </a:lnTo>
                    <a:lnTo>
                      <a:pt x="0" y="0"/>
                    </a:lnTo>
                    <a:lnTo>
                      <a:pt x="0" y="144"/>
                    </a:lnTo>
                    <a:close/>
                    <a:moveTo>
                      <a:pt x="1" y="143"/>
                    </a:moveTo>
                    <a:lnTo>
                      <a:pt x="76" y="143"/>
                    </a:lnTo>
                    <a:lnTo>
                      <a:pt x="76" y="1"/>
                    </a:lnTo>
                    <a:lnTo>
                      <a:pt x="1" y="1"/>
                    </a:lnTo>
                    <a:lnTo>
                      <a:pt x="1" y="143"/>
                    </a:lnTo>
                    <a:close/>
                  </a:path>
                </a:pathLst>
              </a:custGeom>
              <a:grpFill/>
              <a:ln w="9525">
                <a:noFill/>
                <a:round/>
                <a:headEnd/>
                <a:tailEnd/>
              </a:ln>
            </p:spPr>
            <p:txBody>
              <a:bodyPr/>
              <a:lstStyle/>
              <a:p>
                <a:endParaRPr lang="en-US"/>
              </a:p>
            </p:txBody>
          </p:sp>
          <p:sp>
            <p:nvSpPr>
              <p:cNvPr id="269865" name="Freeform 553"/>
              <p:cNvSpPr>
                <a:spLocks noEditPoints="1"/>
              </p:cNvSpPr>
              <p:nvPr/>
            </p:nvSpPr>
            <p:spPr bwMode="auto">
              <a:xfrm>
                <a:off x="1882" y="1893"/>
                <a:ext cx="44" cy="143"/>
              </a:xfrm>
              <a:custGeom>
                <a:avLst/>
                <a:gdLst/>
                <a:ahLst/>
                <a:cxnLst>
                  <a:cxn ang="0">
                    <a:pos x="0" y="142"/>
                  </a:cxn>
                  <a:cxn ang="0">
                    <a:pos x="75" y="142"/>
                  </a:cxn>
                  <a:cxn ang="0">
                    <a:pos x="75" y="0"/>
                  </a:cxn>
                  <a:cxn ang="0">
                    <a:pos x="0" y="0"/>
                  </a:cxn>
                  <a:cxn ang="0">
                    <a:pos x="0" y="142"/>
                  </a:cxn>
                  <a:cxn ang="0">
                    <a:pos x="1" y="141"/>
                  </a:cxn>
                  <a:cxn ang="0">
                    <a:pos x="74" y="141"/>
                  </a:cxn>
                  <a:cxn ang="0">
                    <a:pos x="74" y="1"/>
                  </a:cxn>
                  <a:cxn ang="0">
                    <a:pos x="1" y="1"/>
                  </a:cxn>
                  <a:cxn ang="0">
                    <a:pos x="1" y="141"/>
                  </a:cxn>
                </a:cxnLst>
                <a:rect l="0" t="0" r="r" b="b"/>
                <a:pathLst>
                  <a:path w="75" h="142">
                    <a:moveTo>
                      <a:pt x="0" y="142"/>
                    </a:moveTo>
                    <a:lnTo>
                      <a:pt x="75" y="142"/>
                    </a:lnTo>
                    <a:lnTo>
                      <a:pt x="75" y="0"/>
                    </a:lnTo>
                    <a:lnTo>
                      <a:pt x="0" y="0"/>
                    </a:lnTo>
                    <a:lnTo>
                      <a:pt x="0" y="142"/>
                    </a:lnTo>
                    <a:close/>
                    <a:moveTo>
                      <a:pt x="1" y="141"/>
                    </a:moveTo>
                    <a:lnTo>
                      <a:pt x="74" y="141"/>
                    </a:lnTo>
                    <a:lnTo>
                      <a:pt x="74" y="1"/>
                    </a:lnTo>
                    <a:lnTo>
                      <a:pt x="1" y="1"/>
                    </a:lnTo>
                    <a:lnTo>
                      <a:pt x="1" y="141"/>
                    </a:lnTo>
                    <a:close/>
                  </a:path>
                </a:pathLst>
              </a:custGeom>
              <a:grpFill/>
              <a:ln w="9525">
                <a:noFill/>
                <a:round/>
                <a:headEnd/>
                <a:tailEnd/>
              </a:ln>
            </p:spPr>
            <p:txBody>
              <a:bodyPr/>
              <a:lstStyle/>
              <a:p>
                <a:endParaRPr lang="en-US"/>
              </a:p>
            </p:txBody>
          </p:sp>
          <p:sp>
            <p:nvSpPr>
              <p:cNvPr id="269866" name="Freeform 554"/>
              <p:cNvSpPr>
                <a:spLocks noEditPoints="1"/>
              </p:cNvSpPr>
              <p:nvPr/>
            </p:nvSpPr>
            <p:spPr bwMode="auto">
              <a:xfrm>
                <a:off x="1884" y="1895"/>
                <a:ext cx="42" cy="139"/>
              </a:xfrm>
              <a:custGeom>
                <a:avLst/>
                <a:gdLst/>
                <a:ahLst/>
                <a:cxnLst>
                  <a:cxn ang="0">
                    <a:pos x="0" y="140"/>
                  </a:cxn>
                  <a:cxn ang="0">
                    <a:pos x="73" y="140"/>
                  </a:cxn>
                  <a:cxn ang="0">
                    <a:pos x="73" y="0"/>
                  </a:cxn>
                  <a:cxn ang="0">
                    <a:pos x="0" y="0"/>
                  </a:cxn>
                  <a:cxn ang="0">
                    <a:pos x="0" y="140"/>
                  </a:cxn>
                  <a:cxn ang="0">
                    <a:pos x="0" y="138"/>
                  </a:cxn>
                  <a:cxn ang="0">
                    <a:pos x="73" y="138"/>
                  </a:cxn>
                  <a:cxn ang="0">
                    <a:pos x="73" y="3"/>
                  </a:cxn>
                  <a:cxn ang="0">
                    <a:pos x="0" y="3"/>
                  </a:cxn>
                  <a:cxn ang="0">
                    <a:pos x="0" y="138"/>
                  </a:cxn>
                </a:cxnLst>
                <a:rect l="0" t="0" r="r" b="b"/>
                <a:pathLst>
                  <a:path w="73" h="140">
                    <a:moveTo>
                      <a:pt x="0" y="140"/>
                    </a:moveTo>
                    <a:lnTo>
                      <a:pt x="73" y="140"/>
                    </a:lnTo>
                    <a:lnTo>
                      <a:pt x="73" y="0"/>
                    </a:lnTo>
                    <a:lnTo>
                      <a:pt x="0" y="0"/>
                    </a:lnTo>
                    <a:lnTo>
                      <a:pt x="0" y="140"/>
                    </a:lnTo>
                    <a:close/>
                    <a:moveTo>
                      <a:pt x="0" y="138"/>
                    </a:moveTo>
                    <a:lnTo>
                      <a:pt x="73" y="138"/>
                    </a:lnTo>
                    <a:lnTo>
                      <a:pt x="73" y="3"/>
                    </a:lnTo>
                    <a:lnTo>
                      <a:pt x="0" y="3"/>
                    </a:lnTo>
                    <a:lnTo>
                      <a:pt x="0" y="138"/>
                    </a:lnTo>
                    <a:close/>
                  </a:path>
                </a:pathLst>
              </a:custGeom>
              <a:grpFill/>
              <a:ln w="9525">
                <a:noFill/>
                <a:round/>
                <a:headEnd/>
                <a:tailEnd/>
              </a:ln>
            </p:spPr>
            <p:txBody>
              <a:bodyPr/>
              <a:lstStyle/>
              <a:p>
                <a:endParaRPr lang="en-US"/>
              </a:p>
            </p:txBody>
          </p:sp>
          <p:sp>
            <p:nvSpPr>
              <p:cNvPr id="269867" name="Freeform 555"/>
              <p:cNvSpPr>
                <a:spLocks noEditPoints="1"/>
              </p:cNvSpPr>
              <p:nvPr/>
            </p:nvSpPr>
            <p:spPr bwMode="auto">
              <a:xfrm>
                <a:off x="1884" y="1897"/>
                <a:ext cx="42" cy="135"/>
              </a:xfrm>
              <a:custGeom>
                <a:avLst/>
                <a:gdLst/>
                <a:ahLst/>
                <a:cxnLst>
                  <a:cxn ang="0">
                    <a:pos x="0" y="135"/>
                  </a:cxn>
                  <a:cxn ang="0">
                    <a:pos x="73" y="135"/>
                  </a:cxn>
                  <a:cxn ang="0">
                    <a:pos x="73" y="0"/>
                  </a:cxn>
                  <a:cxn ang="0">
                    <a:pos x="0" y="0"/>
                  </a:cxn>
                  <a:cxn ang="0">
                    <a:pos x="0" y="135"/>
                  </a:cxn>
                  <a:cxn ang="0">
                    <a:pos x="1" y="133"/>
                  </a:cxn>
                  <a:cxn ang="0">
                    <a:pos x="72" y="133"/>
                  </a:cxn>
                  <a:cxn ang="0">
                    <a:pos x="72" y="1"/>
                  </a:cxn>
                  <a:cxn ang="0">
                    <a:pos x="1" y="1"/>
                  </a:cxn>
                  <a:cxn ang="0">
                    <a:pos x="1" y="133"/>
                  </a:cxn>
                </a:cxnLst>
                <a:rect l="0" t="0" r="r" b="b"/>
                <a:pathLst>
                  <a:path w="73" h="135">
                    <a:moveTo>
                      <a:pt x="0" y="135"/>
                    </a:moveTo>
                    <a:lnTo>
                      <a:pt x="73" y="135"/>
                    </a:lnTo>
                    <a:lnTo>
                      <a:pt x="73" y="0"/>
                    </a:lnTo>
                    <a:lnTo>
                      <a:pt x="0" y="0"/>
                    </a:lnTo>
                    <a:lnTo>
                      <a:pt x="0" y="135"/>
                    </a:lnTo>
                    <a:close/>
                    <a:moveTo>
                      <a:pt x="1" y="133"/>
                    </a:moveTo>
                    <a:lnTo>
                      <a:pt x="72" y="133"/>
                    </a:lnTo>
                    <a:lnTo>
                      <a:pt x="72" y="1"/>
                    </a:lnTo>
                    <a:lnTo>
                      <a:pt x="1" y="1"/>
                    </a:lnTo>
                    <a:lnTo>
                      <a:pt x="1" y="133"/>
                    </a:lnTo>
                    <a:close/>
                  </a:path>
                </a:pathLst>
              </a:custGeom>
              <a:grpFill/>
              <a:ln w="9525">
                <a:noFill/>
                <a:round/>
                <a:headEnd/>
                <a:tailEnd/>
              </a:ln>
            </p:spPr>
            <p:txBody>
              <a:bodyPr/>
              <a:lstStyle/>
              <a:p>
                <a:endParaRPr lang="en-US"/>
              </a:p>
            </p:txBody>
          </p:sp>
          <p:sp>
            <p:nvSpPr>
              <p:cNvPr id="269868" name="Freeform 556"/>
              <p:cNvSpPr>
                <a:spLocks noEditPoints="1"/>
              </p:cNvSpPr>
              <p:nvPr/>
            </p:nvSpPr>
            <p:spPr bwMode="auto">
              <a:xfrm>
                <a:off x="1885" y="1897"/>
                <a:ext cx="40" cy="135"/>
              </a:xfrm>
              <a:custGeom>
                <a:avLst/>
                <a:gdLst/>
                <a:ahLst/>
                <a:cxnLst>
                  <a:cxn ang="0">
                    <a:pos x="0" y="132"/>
                  </a:cxn>
                  <a:cxn ang="0">
                    <a:pos x="71" y="132"/>
                  </a:cxn>
                  <a:cxn ang="0">
                    <a:pos x="71" y="0"/>
                  </a:cxn>
                  <a:cxn ang="0">
                    <a:pos x="0" y="0"/>
                  </a:cxn>
                  <a:cxn ang="0">
                    <a:pos x="0" y="132"/>
                  </a:cxn>
                  <a:cxn ang="0">
                    <a:pos x="1" y="131"/>
                  </a:cxn>
                  <a:cxn ang="0">
                    <a:pos x="70" y="131"/>
                  </a:cxn>
                  <a:cxn ang="0">
                    <a:pos x="70" y="1"/>
                  </a:cxn>
                  <a:cxn ang="0">
                    <a:pos x="1" y="1"/>
                  </a:cxn>
                  <a:cxn ang="0">
                    <a:pos x="1" y="131"/>
                  </a:cxn>
                </a:cxnLst>
                <a:rect l="0" t="0" r="r" b="b"/>
                <a:pathLst>
                  <a:path w="71" h="132">
                    <a:moveTo>
                      <a:pt x="0" y="132"/>
                    </a:moveTo>
                    <a:lnTo>
                      <a:pt x="71" y="132"/>
                    </a:lnTo>
                    <a:lnTo>
                      <a:pt x="71" y="0"/>
                    </a:lnTo>
                    <a:lnTo>
                      <a:pt x="0" y="0"/>
                    </a:lnTo>
                    <a:lnTo>
                      <a:pt x="0" y="132"/>
                    </a:lnTo>
                    <a:close/>
                    <a:moveTo>
                      <a:pt x="1" y="131"/>
                    </a:moveTo>
                    <a:lnTo>
                      <a:pt x="70" y="131"/>
                    </a:lnTo>
                    <a:lnTo>
                      <a:pt x="70" y="1"/>
                    </a:lnTo>
                    <a:lnTo>
                      <a:pt x="1" y="1"/>
                    </a:lnTo>
                    <a:lnTo>
                      <a:pt x="1" y="131"/>
                    </a:lnTo>
                    <a:close/>
                  </a:path>
                </a:pathLst>
              </a:custGeom>
              <a:grpFill/>
              <a:ln w="9525">
                <a:noFill/>
                <a:round/>
                <a:headEnd/>
                <a:tailEnd/>
              </a:ln>
            </p:spPr>
            <p:txBody>
              <a:bodyPr/>
              <a:lstStyle/>
              <a:p>
                <a:endParaRPr lang="en-US"/>
              </a:p>
            </p:txBody>
          </p:sp>
          <p:sp>
            <p:nvSpPr>
              <p:cNvPr id="269869" name="Freeform 557"/>
              <p:cNvSpPr>
                <a:spLocks noEditPoints="1"/>
              </p:cNvSpPr>
              <p:nvPr/>
            </p:nvSpPr>
            <p:spPr bwMode="auto">
              <a:xfrm>
                <a:off x="1885" y="1899"/>
                <a:ext cx="40" cy="131"/>
              </a:xfrm>
              <a:custGeom>
                <a:avLst/>
                <a:gdLst/>
                <a:ahLst/>
                <a:cxnLst>
                  <a:cxn ang="0">
                    <a:pos x="0" y="130"/>
                  </a:cxn>
                  <a:cxn ang="0">
                    <a:pos x="69" y="130"/>
                  </a:cxn>
                  <a:cxn ang="0">
                    <a:pos x="69" y="0"/>
                  </a:cxn>
                  <a:cxn ang="0">
                    <a:pos x="0" y="0"/>
                  </a:cxn>
                  <a:cxn ang="0">
                    <a:pos x="0" y="130"/>
                  </a:cxn>
                  <a:cxn ang="0">
                    <a:pos x="0" y="128"/>
                  </a:cxn>
                  <a:cxn ang="0">
                    <a:pos x="68" y="128"/>
                  </a:cxn>
                  <a:cxn ang="0">
                    <a:pos x="68" y="2"/>
                  </a:cxn>
                  <a:cxn ang="0">
                    <a:pos x="0" y="2"/>
                  </a:cxn>
                  <a:cxn ang="0">
                    <a:pos x="0" y="128"/>
                  </a:cxn>
                </a:cxnLst>
                <a:rect l="0" t="0" r="r" b="b"/>
                <a:pathLst>
                  <a:path w="69" h="130">
                    <a:moveTo>
                      <a:pt x="0" y="130"/>
                    </a:moveTo>
                    <a:lnTo>
                      <a:pt x="69" y="130"/>
                    </a:lnTo>
                    <a:lnTo>
                      <a:pt x="69" y="0"/>
                    </a:lnTo>
                    <a:lnTo>
                      <a:pt x="0" y="0"/>
                    </a:lnTo>
                    <a:lnTo>
                      <a:pt x="0" y="130"/>
                    </a:lnTo>
                    <a:close/>
                    <a:moveTo>
                      <a:pt x="0" y="128"/>
                    </a:moveTo>
                    <a:lnTo>
                      <a:pt x="68" y="128"/>
                    </a:lnTo>
                    <a:lnTo>
                      <a:pt x="68" y="2"/>
                    </a:lnTo>
                    <a:lnTo>
                      <a:pt x="0" y="2"/>
                    </a:lnTo>
                    <a:lnTo>
                      <a:pt x="0" y="128"/>
                    </a:lnTo>
                    <a:close/>
                  </a:path>
                </a:pathLst>
              </a:custGeom>
              <a:grpFill/>
              <a:ln w="9525">
                <a:noFill/>
                <a:round/>
                <a:headEnd/>
                <a:tailEnd/>
              </a:ln>
            </p:spPr>
            <p:txBody>
              <a:bodyPr/>
              <a:lstStyle/>
              <a:p>
                <a:endParaRPr lang="en-US"/>
              </a:p>
            </p:txBody>
          </p:sp>
          <p:sp>
            <p:nvSpPr>
              <p:cNvPr id="269870" name="Freeform 558"/>
              <p:cNvSpPr>
                <a:spLocks noEditPoints="1"/>
              </p:cNvSpPr>
              <p:nvPr/>
            </p:nvSpPr>
            <p:spPr bwMode="auto">
              <a:xfrm>
                <a:off x="1885" y="1901"/>
                <a:ext cx="39" cy="127"/>
              </a:xfrm>
              <a:custGeom>
                <a:avLst/>
                <a:gdLst/>
                <a:ahLst/>
                <a:cxnLst>
                  <a:cxn ang="0">
                    <a:pos x="0" y="126"/>
                  </a:cxn>
                  <a:cxn ang="0">
                    <a:pos x="68" y="126"/>
                  </a:cxn>
                  <a:cxn ang="0">
                    <a:pos x="68" y="0"/>
                  </a:cxn>
                  <a:cxn ang="0">
                    <a:pos x="0" y="0"/>
                  </a:cxn>
                  <a:cxn ang="0">
                    <a:pos x="0" y="126"/>
                  </a:cxn>
                  <a:cxn ang="0">
                    <a:pos x="1" y="125"/>
                  </a:cxn>
                  <a:cxn ang="0">
                    <a:pos x="68" y="125"/>
                  </a:cxn>
                  <a:cxn ang="0">
                    <a:pos x="68" y="1"/>
                  </a:cxn>
                  <a:cxn ang="0">
                    <a:pos x="1" y="1"/>
                  </a:cxn>
                  <a:cxn ang="0">
                    <a:pos x="1" y="125"/>
                  </a:cxn>
                </a:cxnLst>
                <a:rect l="0" t="0" r="r" b="b"/>
                <a:pathLst>
                  <a:path w="68" h="126">
                    <a:moveTo>
                      <a:pt x="0" y="126"/>
                    </a:moveTo>
                    <a:lnTo>
                      <a:pt x="68" y="126"/>
                    </a:lnTo>
                    <a:lnTo>
                      <a:pt x="68" y="0"/>
                    </a:lnTo>
                    <a:lnTo>
                      <a:pt x="0" y="0"/>
                    </a:lnTo>
                    <a:lnTo>
                      <a:pt x="0" y="126"/>
                    </a:lnTo>
                    <a:close/>
                    <a:moveTo>
                      <a:pt x="1" y="125"/>
                    </a:moveTo>
                    <a:lnTo>
                      <a:pt x="68" y="125"/>
                    </a:lnTo>
                    <a:lnTo>
                      <a:pt x="68" y="1"/>
                    </a:lnTo>
                    <a:lnTo>
                      <a:pt x="1" y="1"/>
                    </a:lnTo>
                    <a:lnTo>
                      <a:pt x="1" y="125"/>
                    </a:lnTo>
                    <a:close/>
                  </a:path>
                </a:pathLst>
              </a:custGeom>
              <a:grpFill/>
              <a:ln w="9525">
                <a:noFill/>
                <a:round/>
                <a:headEnd/>
                <a:tailEnd/>
              </a:ln>
            </p:spPr>
            <p:txBody>
              <a:bodyPr/>
              <a:lstStyle/>
              <a:p>
                <a:endParaRPr lang="en-US"/>
              </a:p>
            </p:txBody>
          </p:sp>
          <p:sp>
            <p:nvSpPr>
              <p:cNvPr id="269871" name="Freeform 559"/>
              <p:cNvSpPr>
                <a:spLocks noEditPoints="1"/>
              </p:cNvSpPr>
              <p:nvPr/>
            </p:nvSpPr>
            <p:spPr bwMode="auto">
              <a:xfrm>
                <a:off x="1886" y="1901"/>
                <a:ext cx="38" cy="127"/>
              </a:xfrm>
              <a:custGeom>
                <a:avLst/>
                <a:gdLst/>
                <a:ahLst/>
                <a:cxnLst>
                  <a:cxn ang="0">
                    <a:pos x="0" y="124"/>
                  </a:cxn>
                  <a:cxn ang="0">
                    <a:pos x="67" y="124"/>
                  </a:cxn>
                  <a:cxn ang="0">
                    <a:pos x="67" y="0"/>
                  </a:cxn>
                  <a:cxn ang="0">
                    <a:pos x="0" y="0"/>
                  </a:cxn>
                  <a:cxn ang="0">
                    <a:pos x="0" y="124"/>
                  </a:cxn>
                  <a:cxn ang="0">
                    <a:pos x="1" y="122"/>
                  </a:cxn>
                  <a:cxn ang="0">
                    <a:pos x="66" y="122"/>
                  </a:cxn>
                  <a:cxn ang="0">
                    <a:pos x="66" y="2"/>
                  </a:cxn>
                  <a:cxn ang="0">
                    <a:pos x="1" y="2"/>
                  </a:cxn>
                  <a:cxn ang="0">
                    <a:pos x="1" y="122"/>
                  </a:cxn>
                </a:cxnLst>
                <a:rect l="0" t="0" r="r" b="b"/>
                <a:pathLst>
                  <a:path w="67" h="124">
                    <a:moveTo>
                      <a:pt x="0" y="124"/>
                    </a:moveTo>
                    <a:lnTo>
                      <a:pt x="67" y="124"/>
                    </a:lnTo>
                    <a:lnTo>
                      <a:pt x="67" y="0"/>
                    </a:lnTo>
                    <a:lnTo>
                      <a:pt x="0" y="0"/>
                    </a:lnTo>
                    <a:lnTo>
                      <a:pt x="0" y="124"/>
                    </a:lnTo>
                    <a:close/>
                    <a:moveTo>
                      <a:pt x="1" y="122"/>
                    </a:moveTo>
                    <a:lnTo>
                      <a:pt x="66" y="122"/>
                    </a:lnTo>
                    <a:lnTo>
                      <a:pt x="66" y="2"/>
                    </a:lnTo>
                    <a:lnTo>
                      <a:pt x="1" y="2"/>
                    </a:lnTo>
                    <a:lnTo>
                      <a:pt x="1" y="122"/>
                    </a:lnTo>
                    <a:close/>
                  </a:path>
                </a:pathLst>
              </a:custGeom>
              <a:grpFill/>
              <a:ln w="9525">
                <a:noFill/>
                <a:round/>
                <a:headEnd/>
                <a:tailEnd/>
              </a:ln>
            </p:spPr>
            <p:txBody>
              <a:bodyPr/>
              <a:lstStyle/>
              <a:p>
                <a:endParaRPr lang="en-US"/>
              </a:p>
            </p:txBody>
          </p:sp>
          <p:sp>
            <p:nvSpPr>
              <p:cNvPr id="269872" name="Freeform 560"/>
              <p:cNvSpPr>
                <a:spLocks noEditPoints="1"/>
              </p:cNvSpPr>
              <p:nvPr/>
            </p:nvSpPr>
            <p:spPr bwMode="auto">
              <a:xfrm>
                <a:off x="1886" y="1905"/>
                <a:ext cx="38" cy="119"/>
              </a:xfrm>
              <a:custGeom>
                <a:avLst/>
                <a:gdLst/>
                <a:ahLst/>
                <a:cxnLst>
                  <a:cxn ang="0">
                    <a:pos x="0" y="120"/>
                  </a:cxn>
                  <a:cxn ang="0">
                    <a:pos x="65" y="120"/>
                  </a:cxn>
                  <a:cxn ang="0">
                    <a:pos x="65" y="0"/>
                  </a:cxn>
                  <a:cxn ang="0">
                    <a:pos x="0" y="0"/>
                  </a:cxn>
                  <a:cxn ang="0">
                    <a:pos x="0" y="120"/>
                  </a:cxn>
                  <a:cxn ang="0">
                    <a:pos x="1" y="119"/>
                  </a:cxn>
                  <a:cxn ang="0">
                    <a:pos x="64" y="119"/>
                  </a:cxn>
                  <a:cxn ang="0">
                    <a:pos x="64" y="1"/>
                  </a:cxn>
                  <a:cxn ang="0">
                    <a:pos x="1" y="1"/>
                  </a:cxn>
                  <a:cxn ang="0">
                    <a:pos x="1" y="119"/>
                  </a:cxn>
                </a:cxnLst>
                <a:rect l="0" t="0" r="r" b="b"/>
                <a:pathLst>
                  <a:path w="65" h="120">
                    <a:moveTo>
                      <a:pt x="0" y="120"/>
                    </a:moveTo>
                    <a:lnTo>
                      <a:pt x="65" y="120"/>
                    </a:lnTo>
                    <a:lnTo>
                      <a:pt x="65" y="0"/>
                    </a:lnTo>
                    <a:lnTo>
                      <a:pt x="0" y="0"/>
                    </a:lnTo>
                    <a:lnTo>
                      <a:pt x="0" y="120"/>
                    </a:lnTo>
                    <a:close/>
                    <a:moveTo>
                      <a:pt x="1" y="119"/>
                    </a:moveTo>
                    <a:lnTo>
                      <a:pt x="64" y="119"/>
                    </a:lnTo>
                    <a:lnTo>
                      <a:pt x="64" y="1"/>
                    </a:lnTo>
                    <a:lnTo>
                      <a:pt x="1" y="1"/>
                    </a:lnTo>
                    <a:lnTo>
                      <a:pt x="1" y="119"/>
                    </a:lnTo>
                    <a:close/>
                  </a:path>
                </a:pathLst>
              </a:custGeom>
              <a:grpFill/>
              <a:ln w="9525">
                <a:noFill/>
                <a:round/>
                <a:headEnd/>
                <a:tailEnd/>
              </a:ln>
            </p:spPr>
            <p:txBody>
              <a:bodyPr/>
              <a:lstStyle/>
              <a:p>
                <a:endParaRPr lang="en-US"/>
              </a:p>
            </p:txBody>
          </p:sp>
          <p:sp>
            <p:nvSpPr>
              <p:cNvPr id="269873" name="Freeform 561"/>
              <p:cNvSpPr>
                <a:spLocks noEditPoints="1"/>
              </p:cNvSpPr>
              <p:nvPr/>
            </p:nvSpPr>
            <p:spPr bwMode="auto">
              <a:xfrm>
                <a:off x="1887" y="1905"/>
                <a:ext cx="36" cy="119"/>
              </a:xfrm>
              <a:custGeom>
                <a:avLst/>
                <a:gdLst/>
                <a:ahLst/>
                <a:cxnLst>
                  <a:cxn ang="0">
                    <a:pos x="0" y="118"/>
                  </a:cxn>
                  <a:cxn ang="0">
                    <a:pos x="63" y="118"/>
                  </a:cxn>
                  <a:cxn ang="0">
                    <a:pos x="63" y="0"/>
                  </a:cxn>
                  <a:cxn ang="0">
                    <a:pos x="0" y="0"/>
                  </a:cxn>
                  <a:cxn ang="0">
                    <a:pos x="0" y="118"/>
                  </a:cxn>
                  <a:cxn ang="0">
                    <a:pos x="2" y="116"/>
                  </a:cxn>
                  <a:cxn ang="0">
                    <a:pos x="62" y="116"/>
                  </a:cxn>
                  <a:cxn ang="0">
                    <a:pos x="62" y="2"/>
                  </a:cxn>
                  <a:cxn ang="0">
                    <a:pos x="2" y="2"/>
                  </a:cxn>
                  <a:cxn ang="0">
                    <a:pos x="2" y="116"/>
                  </a:cxn>
                </a:cxnLst>
                <a:rect l="0" t="0" r="r" b="b"/>
                <a:pathLst>
                  <a:path w="63" h="118">
                    <a:moveTo>
                      <a:pt x="0" y="118"/>
                    </a:moveTo>
                    <a:lnTo>
                      <a:pt x="63" y="118"/>
                    </a:lnTo>
                    <a:lnTo>
                      <a:pt x="63" y="0"/>
                    </a:lnTo>
                    <a:lnTo>
                      <a:pt x="0" y="0"/>
                    </a:lnTo>
                    <a:lnTo>
                      <a:pt x="0" y="118"/>
                    </a:lnTo>
                    <a:close/>
                    <a:moveTo>
                      <a:pt x="2" y="116"/>
                    </a:moveTo>
                    <a:lnTo>
                      <a:pt x="62" y="116"/>
                    </a:lnTo>
                    <a:lnTo>
                      <a:pt x="62" y="2"/>
                    </a:lnTo>
                    <a:lnTo>
                      <a:pt x="2" y="2"/>
                    </a:lnTo>
                    <a:lnTo>
                      <a:pt x="2" y="116"/>
                    </a:lnTo>
                    <a:close/>
                  </a:path>
                </a:pathLst>
              </a:custGeom>
              <a:grpFill/>
              <a:ln w="9525">
                <a:noFill/>
                <a:round/>
                <a:headEnd/>
                <a:tailEnd/>
              </a:ln>
            </p:spPr>
            <p:txBody>
              <a:bodyPr/>
              <a:lstStyle/>
              <a:p>
                <a:endParaRPr lang="en-US"/>
              </a:p>
            </p:txBody>
          </p:sp>
          <p:sp>
            <p:nvSpPr>
              <p:cNvPr id="269874" name="Freeform 562"/>
              <p:cNvSpPr>
                <a:spLocks noEditPoints="1"/>
              </p:cNvSpPr>
              <p:nvPr/>
            </p:nvSpPr>
            <p:spPr bwMode="auto">
              <a:xfrm>
                <a:off x="1887" y="1907"/>
                <a:ext cx="34" cy="115"/>
              </a:xfrm>
              <a:custGeom>
                <a:avLst/>
                <a:gdLst/>
                <a:ahLst/>
                <a:cxnLst>
                  <a:cxn ang="0">
                    <a:pos x="0" y="114"/>
                  </a:cxn>
                  <a:cxn ang="0">
                    <a:pos x="60" y="114"/>
                  </a:cxn>
                  <a:cxn ang="0">
                    <a:pos x="60" y="0"/>
                  </a:cxn>
                  <a:cxn ang="0">
                    <a:pos x="0" y="0"/>
                  </a:cxn>
                  <a:cxn ang="0">
                    <a:pos x="0" y="114"/>
                  </a:cxn>
                  <a:cxn ang="0">
                    <a:pos x="1" y="112"/>
                  </a:cxn>
                  <a:cxn ang="0">
                    <a:pos x="59" y="112"/>
                  </a:cxn>
                  <a:cxn ang="0">
                    <a:pos x="59" y="3"/>
                  </a:cxn>
                  <a:cxn ang="0">
                    <a:pos x="1" y="3"/>
                  </a:cxn>
                  <a:cxn ang="0">
                    <a:pos x="1" y="112"/>
                  </a:cxn>
                </a:cxnLst>
                <a:rect l="0" t="0" r="r" b="b"/>
                <a:pathLst>
                  <a:path w="60" h="114">
                    <a:moveTo>
                      <a:pt x="0" y="114"/>
                    </a:moveTo>
                    <a:lnTo>
                      <a:pt x="60" y="114"/>
                    </a:lnTo>
                    <a:lnTo>
                      <a:pt x="60" y="0"/>
                    </a:lnTo>
                    <a:lnTo>
                      <a:pt x="0" y="0"/>
                    </a:lnTo>
                    <a:lnTo>
                      <a:pt x="0" y="114"/>
                    </a:lnTo>
                    <a:close/>
                    <a:moveTo>
                      <a:pt x="1" y="112"/>
                    </a:moveTo>
                    <a:lnTo>
                      <a:pt x="59" y="112"/>
                    </a:lnTo>
                    <a:lnTo>
                      <a:pt x="59" y="3"/>
                    </a:lnTo>
                    <a:lnTo>
                      <a:pt x="1" y="3"/>
                    </a:lnTo>
                    <a:lnTo>
                      <a:pt x="1" y="112"/>
                    </a:lnTo>
                    <a:close/>
                  </a:path>
                </a:pathLst>
              </a:custGeom>
              <a:grpFill/>
              <a:ln w="9525">
                <a:noFill/>
                <a:round/>
                <a:headEnd/>
                <a:tailEnd/>
              </a:ln>
            </p:spPr>
            <p:txBody>
              <a:bodyPr/>
              <a:lstStyle/>
              <a:p>
                <a:endParaRPr lang="en-US"/>
              </a:p>
            </p:txBody>
          </p:sp>
          <p:sp>
            <p:nvSpPr>
              <p:cNvPr id="269875" name="Freeform 563"/>
              <p:cNvSpPr>
                <a:spLocks noEditPoints="1"/>
              </p:cNvSpPr>
              <p:nvPr/>
            </p:nvSpPr>
            <p:spPr bwMode="auto">
              <a:xfrm>
                <a:off x="1888" y="1909"/>
                <a:ext cx="33" cy="111"/>
              </a:xfrm>
              <a:custGeom>
                <a:avLst/>
                <a:gdLst/>
                <a:ahLst/>
                <a:cxnLst>
                  <a:cxn ang="0">
                    <a:pos x="0" y="109"/>
                  </a:cxn>
                  <a:cxn ang="0">
                    <a:pos x="58" y="109"/>
                  </a:cxn>
                  <a:cxn ang="0">
                    <a:pos x="58" y="0"/>
                  </a:cxn>
                  <a:cxn ang="0">
                    <a:pos x="0" y="0"/>
                  </a:cxn>
                  <a:cxn ang="0">
                    <a:pos x="0" y="109"/>
                  </a:cxn>
                  <a:cxn ang="0">
                    <a:pos x="1" y="108"/>
                  </a:cxn>
                  <a:cxn ang="0">
                    <a:pos x="57" y="108"/>
                  </a:cxn>
                  <a:cxn ang="0">
                    <a:pos x="57" y="1"/>
                  </a:cxn>
                  <a:cxn ang="0">
                    <a:pos x="1" y="1"/>
                  </a:cxn>
                  <a:cxn ang="0">
                    <a:pos x="1" y="108"/>
                  </a:cxn>
                </a:cxnLst>
                <a:rect l="0" t="0" r="r" b="b"/>
                <a:pathLst>
                  <a:path w="58" h="109">
                    <a:moveTo>
                      <a:pt x="0" y="109"/>
                    </a:moveTo>
                    <a:lnTo>
                      <a:pt x="58" y="109"/>
                    </a:lnTo>
                    <a:lnTo>
                      <a:pt x="58" y="0"/>
                    </a:lnTo>
                    <a:lnTo>
                      <a:pt x="0" y="0"/>
                    </a:lnTo>
                    <a:lnTo>
                      <a:pt x="0" y="109"/>
                    </a:lnTo>
                    <a:close/>
                    <a:moveTo>
                      <a:pt x="1" y="108"/>
                    </a:moveTo>
                    <a:lnTo>
                      <a:pt x="57" y="108"/>
                    </a:lnTo>
                    <a:lnTo>
                      <a:pt x="57" y="1"/>
                    </a:lnTo>
                    <a:lnTo>
                      <a:pt x="1" y="1"/>
                    </a:lnTo>
                    <a:lnTo>
                      <a:pt x="1" y="108"/>
                    </a:lnTo>
                    <a:close/>
                  </a:path>
                </a:pathLst>
              </a:custGeom>
              <a:grpFill/>
              <a:ln w="9525">
                <a:noFill/>
                <a:round/>
                <a:headEnd/>
                <a:tailEnd/>
              </a:ln>
            </p:spPr>
            <p:txBody>
              <a:bodyPr/>
              <a:lstStyle/>
              <a:p>
                <a:endParaRPr lang="en-US"/>
              </a:p>
            </p:txBody>
          </p:sp>
          <p:sp>
            <p:nvSpPr>
              <p:cNvPr id="269876" name="Freeform 564"/>
              <p:cNvSpPr>
                <a:spLocks noEditPoints="1"/>
              </p:cNvSpPr>
              <p:nvPr/>
            </p:nvSpPr>
            <p:spPr bwMode="auto">
              <a:xfrm>
                <a:off x="1888" y="1911"/>
                <a:ext cx="32" cy="107"/>
              </a:xfrm>
              <a:custGeom>
                <a:avLst/>
                <a:gdLst/>
                <a:ahLst/>
                <a:cxnLst>
                  <a:cxn ang="0">
                    <a:pos x="0" y="107"/>
                  </a:cxn>
                  <a:cxn ang="0">
                    <a:pos x="56" y="107"/>
                  </a:cxn>
                  <a:cxn ang="0">
                    <a:pos x="56" y="0"/>
                  </a:cxn>
                  <a:cxn ang="0">
                    <a:pos x="0" y="0"/>
                  </a:cxn>
                  <a:cxn ang="0">
                    <a:pos x="0" y="107"/>
                  </a:cxn>
                  <a:cxn ang="0">
                    <a:pos x="1" y="104"/>
                  </a:cxn>
                  <a:cxn ang="0">
                    <a:pos x="55" y="104"/>
                  </a:cxn>
                  <a:cxn ang="0">
                    <a:pos x="55" y="2"/>
                  </a:cxn>
                  <a:cxn ang="0">
                    <a:pos x="1" y="2"/>
                  </a:cxn>
                  <a:cxn ang="0">
                    <a:pos x="1" y="104"/>
                  </a:cxn>
                </a:cxnLst>
                <a:rect l="0" t="0" r="r" b="b"/>
                <a:pathLst>
                  <a:path w="56" h="107">
                    <a:moveTo>
                      <a:pt x="0" y="107"/>
                    </a:moveTo>
                    <a:lnTo>
                      <a:pt x="56" y="107"/>
                    </a:lnTo>
                    <a:lnTo>
                      <a:pt x="56" y="0"/>
                    </a:lnTo>
                    <a:lnTo>
                      <a:pt x="0" y="0"/>
                    </a:lnTo>
                    <a:lnTo>
                      <a:pt x="0" y="107"/>
                    </a:lnTo>
                    <a:close/>
                    <a:moveTo>
                      <a:pt x="1" y="104"/>
                    </a:moveTo>
                    <a:lnTo>
                      <a:pt x="55" y="104"/>
                    </a:lnTo>
                    <a:lnTo>
                      <a:pt x="55" y="2"/>
                    </a:lnTo>
                    <a:lnTo>
                      <a:pt x="1" y="2"/>
                    </a:lnTo>
                    <a:lnTo>
                      <a:pt x="1" y="104"/>
                    </a:lnTo>
                    <a:close/>
                  </a:path>
                </a:pathLst>
              </a:custGeom>
              <a:grpFill/>
              <a:ln w="9525">
                <a:noFill/>
                <a:round/>
                <a:headEnd/>
                <a:tailEnd/>
              </a:ln>
            </p:spPr>
            <p:txBody>
              <a:bodyPr/>
              <a:lstStyle/>
              <a:p>
                <a:endParaRPr lang="en-US"/>
              </a:p>
            </p:txBody>
          </p:sp>
          <p:sp>
            <p:nvSpPr>
              <p:cNvPr id="269877" name="Freeform 565"/>
              <p:cNvSpPr>
                <a:spLocks noEditPoints="1"/>
              </p:cNvSpPr>
              <p:nvPr/>
            </p:nvSpPr>
            <p:spPr bwMode="auto">
              <a:xfrm>
                <a:off x="1889" y="1913"/>
                <a:ext cx="31" cy="103"/>
              </a:xfrm>
              <a:custGeom>
                <a:avLst/>
                <a:gdLst/>
                <a:ahLst/>
                <a:cxnLst>
                  <a:cxn ang="0">
                    <a:pos x="0" y="102"/>
                  </a:cxn>
                  <a:cxn ang="0">
                    <a:pos x="54" y="102"/>
                  </a:cxn>
                  <a:cxn ang="0">
                    <a:pos x="54" y="0"/>
                  </a:cxn>
                  <a:cxn ang="0">
                    <a:pos x="0" y="0"/>
                  </a:cxn>
                  <a:cxn ang="0">
                    <a:pos x="0" y="102"/>
                  </a:cxn>
                  <a:cxn ang="0">
                    <a:pos x="1" y="100"/>
                  </a:cxn>
                  <a:cxn ang="0">
                    <a:pos x="53" y="100"/>
                  </a:cxn>
                  <a:cxn ang="0">
                    <a:pos x="53" y="2"/>
                  </a:cxn>
                  <a:cxn ang="0">
                    <a:pos x="1" y="2"/>
                  </a:cxn>
                  <a:cxn ang="0">
                    <a:pos x="1" y="100"/>
                  </a:cxn>
                </a:cxnLst>
                <a:rect l="0" t="0" r="r" b="b"/>
                <a:pathLst>
                  <a:path w="54" h="102">
                    <a:moveTo>
                      <a:pt x="0" y="102"/>
                    </a:moveTo>
                    <a:lnTo>
                      <a:pt x="54" y="102"/>
                    </a:lnTo>
                    <a:lnTo>
                      <a:pt x="54" y="0"/>
                    </a:lnTo>
                    <a:lnTo>
                      <a:pt x="0" y="0"/>
                    </a:lnTo>
                    <a:lnTo>
                      <a:pt x="0" y="102"/>
                    </a:lnTo>
                    <a:close/>
                    <a:moveTo>
                      <a:pt x="1" y="100"/>
                    </a:moveTo>
                    <a:lnTo>
                      <a:pt x="53" y="100"/>
                    </a:lnTo>
                    <a:lnTo>
                      <a:pt x="53" y="2"/>
                    </a:lnTo>
                    <a:lnTo>
                      <a:pt x="1" y="2"/>
                    </a:lnTo>
                    <a:lnTo>
                      <a:pt x="1" y="100"/>
                    </a:lnTo>
                    <a:close/>
                  </a:path>
                </a:pathLst>
              </a:custGeom>
              <a:grpFill/>
              <a:ln w="9525">
                <a:noFill/>
                <a:round/>
                <a:headEnd/>
                <a:tailEnd/>
              </a:ln>
            </p:spPr>
            <p:txBody>
              <a:bodyPr/>
              <a:lstStyle/>
              <a:p>
                <a:endParaRPr lang="en-US"/>
              </a:p>
            </p:txBody>
          </p:sp>
          <p:sp>
            <p:nvSpPr>
              <p:cNvPr id="269878" name="Freeform 566"/>
              <p:cNvSpPr>
                <a:spLocks noEditPoints="1"/>
              </p:cNvSpPr>
              <p:nvPr/>
            </p:nvSpPr>
            <p:spPr bwMode="auto">
              <a:xfrm>
                <a:off x="1889" y="1915"/>
                <a:ext cx="30" cy="98"/>
              </a:xfrm>
              <a:custGeom>
                <a:avLst/>
                <a:gdLst/>
                <a:ahLst/>
                <a:cxnLst>
                  <a:cxn ang="0">
                    <a:pos x="0" y="98"/>
                  </a:cxn>
                  <a:cxn ang="0">
                    <a:pos x="52" y="98"/>
                  </a:cxn>
                  <a:cxn ang="0">
                    <a:pos x="52" y="0"/>
                  </a:cxn>
                  <a:cxn ang="0">
                    <a:pos x="0" y="0"/>
                  </a:cxn>
                  <a:cxn ang="0">
                    <a:pos x="0" y="98"/>
                  </a:cxn>
                  <a:cxn ang="0">
                    <a:pos x="1" y="96"/>
                  </a:cxn>
                  <a:cxn ang="0">
                    <a:pos x="50" y="96"/>
                  </a:cxn>
                  <a:cxn ang="0">
                    <a:pos x="50" y="2"/>
                  </a:cxn>
                  <a:cxn ang="0">
                    <a:pos x="1" y="2"/>
                  </a:cxn>
                  <a:cxn ang="0">
                    <a:pos x="1" y="96"/>
                  </a:cxn>
                </a:cxnLst>
                <a:rect l="0" t="0" r="r" b="b"/>
                <a:pathLst>
                  <a:path w="52" h="98">
                    <a:moveTo>
                      <a:pt x="0" y="98"/>
                    </a:moveTo>
                    <a:lnTo>
                      <a:pt x="52" y="98"/>
                    </a:lnTo>
                    <a:lnTo>
                      <a:pt x="52" y="0"/>
                    </a:lnTo>
                    <a:lnTo>
                      <a:pt x="0" y="0"/>
                    </a:lnTo>
                    <a:lnTo>
                      <a:pt x="0" y="98"/>
                    </a:lnTo>
                    <a:close/>
                    <a:moveTo>
                      <a:pt x="1" y="96"/>
                    </a:moveTo>
                    <a:lnTo>
                      <a:pt x="50" y="96"/>
                    </a:lnTo>
                    <a:lnTo>
                      <a:pt x="50" y="2"/>
                    </a:lnTo>
                    <a:lnTo>
                      <a:pt x="1" y="2"/>
                    </a:lnTo>
                    <a:lnTo>
                      <a:pt x="1" y="96"/>
                    </a:lnTo>
                    <a:close/>
                  </a:path>
                </a:pathLst>
              </a:custGeom>
              <a:grpFill/>
              <a:ln w="9525">
                <a:noFill/>
                <a:round/>
                <a:headEnd/>
                <a:tailEnd/>
              </a:ln>
            </p:spPr>
            <p:txBody>
              <a:bodyPr/>
              <a:lstStyle/>
              <a:p>
                <a:endParaRPr lang="en-US"/>
              </a:p>
            </p:txBody>
          </p:sp>
          <p:sp>
            <p:nvSpPr>
              <p:cNvPr id="269879" name="Freeform 567"/>
              <p:cNvSpPr>
                <a:spLocks noEditPoints="1"/>
              </p:cNvSpPr>
              <p:nvPr/>
            </p:nvSpPr>
            <p:spPr bwMode="auto">
              <a:xfrm>
                <a:off x="1890" y="1917"/>
                <a:ext cx="29" cy="94"/>
              </a:xfrm>
              <a:custGeom>
                <a:avLst/>
                <a:gdLst/>
                <a:ahLst/>
                <a:cxnLst>
                  <a:cxn ang="0">
                    <a:pos x="0" y="94"/>
                  </a:cxn>
                  <a:cxn ang="0">
                    <a:pos x="49" y="94"/>
                  </a:cxn>
                  <a:cxn ang="0">
                    <a:pos x="49" y="0"/>
                  </a:cxn>
                  <a:cxn ang="0">
                    <a:pos x="0" y="0"/>
                  </a:cxn>
                  <a:cxn ang="0">
                    <a:pos x="0" y="94"/>
                  </a:cxn>
                  <a:cxn ang="0">
                    <a:pos x="1" y="92"/>
                  </a:cxn>
                  <a:cxn ang="0">
                    <a:pos x="48" y="92"/>
                  </a:cxn>
                  <a:cxn ang="0">
                    <a:pos x="48" y="2"/>
                  </a:cxn>
                  <a:cxn ang="0">
                    <a:pos x="1" y="2"/>
                  </a:cxn>
                  <a:cxn ang="0">
                    <a:pos x="1" y="92"/>
                  </a:cxn>
                </a:cxnLst>
                <a:rect l="0" t="0" r="r" b="b"/>
                <a:pathLst>
                  <a:path w="49" h="94">
                    <a:moveTo>
                      <a:pt x="0" y="94"/>
                    </a:moveTo>
                    <a:lnTo>
                      <a:pt x="49" y="94"/>
                    </a:lnTo>
                    <a:lnTo>
                      <a:pt x="49" y="0"/>
                    </a:lnTo>
                    <a:lnTo>
                      <a:pt x="0" y="0"/>
                    </a:lnTo>
                    <a:lnTo>
                      <a:pt x="0" y="94"/>
                    </a:lnTo>
                    <a:close/>
                    <a:moveTo>
                      <a:pt x="1" y="92"/>
                    </a:moveTo>
                    <a:lnTo>
                      <a:pt x="48" y="92"/>
                    </a:lnTo>
                    <a:lnTo>
                      <a:pt x="48" y="2"/>
                    </a:lnTo>
                    <a:lnTo>
                      <a:pt x="1" y="2"/>
                    </a:lnTo>
                    <a:lnTo>
                      <a:pt x="1" y="92"/>
                    </a:lnTo>
                    <a:close/>
                  </a:path>
                </a:pathLst>
              </a:custGeom>
              <a:grpFill/>
              <a:ln w="9525">
                <a:noFill/>
                <a:round/>
                <a:headEnd/>
                <a:tailEnd/>
              </a:ln>
            </p:spPr>
            <p:txBody>
              <a:bodyPr/>
              <a:lstStyle/>
              <a:p>
                <a:endParaRPr lang="en-US"/>
              </a:p>
            </p:txBody>
          </p:sp>
          <p:sp>
            <p:nvSpPr>
              <p:cNvPr id="269880" name="Freeform 568"/>
              <p:cNvSpPr>
                <a:spLocks noEditPoints="1"/>
              </p:cNvSpPr>
              <p:nvPr/>
            </p:nvSpPr>
            <p:spPr bwMode="auto">
              <a:xfrm>
                <a:off x="1890" y="1919"/>
                <a:ext cx="28" cy="90"/>
              </a:xfrm>
              <a:custGeom>
                <a:avLst/>
                <a:gdLst/>
                <a:ahLst/>
                <a:cxnLst>
                  <a:cxn ang="0">
                    <a:pos x="0" y="90"/>
                  </a:cxn>
                  <a:cxn ang="0">
                    <a:pos x="47" y="90"/>
                  </a:cxn>
                  <a:cxn ang="0">
                    <a:pos x="47" y="0"/>
                  </a:cxn>
                  <a:cxn ang="0">
                    <a:pos x="0" y="0"/>
                  </a:cxn>
                  <a:cxn ang="0">
                    <a:pos x="0" y="90"/>
                  </a:cxn>
                  <a:cxn ang="0">
                    <a:pos x="1" y="88"/>
                  </a:cxn>
                  <a:cxn ang="0">
                    <a:pos x="46" y="88"/>
                  </a:cxn>
                  <a:cxn ang="0">
                    <a:pos x="46" y="2"/>
                  </a:cxn>
                  <a:cxn ang="0">
                    <a:pos x="1" y="2"/>
                  </a:cxn>
                  <a:cxn ang="0">
                    <a:pos x="1" y="88"/>
                  </a:cxn>
                </a:cxnLst>
                <a:rect l="0" t="0" r="r" b="b"/>
                <a:pathLst>
                  <a:path w="47" h="90">
                    <a:moveTo>
                      <a:pt x="0" y="90"/>
                    </a:moveTo>
                    <a:lnTo>
                      <a:pt x="47" y="90"/>
                    </a:lnTo>
                    <a:lnTo>
                      <a:pt x="47" y="0"/>
                    </a:lnTo>
                    <a:lnTo>
                      <a:pt x="0" y="0"/>
                    </a:lnTo>
                    <a:lnTo>
                      <a:pt x="0" y="90"/>
                    </a:lnTo>
                    <a:close/>
                    <a:moveTo>
                      <a:pt x="1" y="88"/>
                    </a:moveTo>
                    <a:lnTo>
                      <a:pt x="46" y="88"/>
                    </a:lnTo>
                    <a:lnTo>
                      <a:pt x="46" y="2"/>
                    </a:lnTo>
                    <a:lnTo>
                      <a:pt x="1" y="2"/>
                    </a:lnTo>
                    <a:lnTo>
                      <a:pt x="1" y="88"/>
                    </a:lnTo>
                    <a:close/>
                  </a:path>
                </a:pathLst>
              </a:custGeom>
              <a:grpFill/>
              <a:ln w="9525">
                <a:noFill/>
                <a:round/>
                <a:headEnd/>
                <a:tailEnd/>
              </a:ln>
            </p:spPr>
            <p:txBody>
              <a:bodyPr/>
              <a:lstStyle/>
              <a:p>
                <a:endParaRPr lang="en-US"/>
              </a:p>
            </p:txBody>
          </p:sp>
          <p:sp>
            <p:nvSpPr>
              <p:cNvPr id="269881" name="Freeform 569"/>
              <p:cNvSpPr>
                <a:spLocks noEditPoints="1"/>
              </p:cNvSpPr>
              <p:nvPr/>
            </p:nvSpPr>
            <p:spPr bwMode="auto">
              <a:xfrm>
                <a:off x="1892" y="1921"/>
                <a:ext cx="26" cy="86"/>
              </a:xfrm>
              <a:custGeom>
                <a:avLst/>
                <a:gdLst/>
                <a:ahLst/>
                <a:cxnLst>
                  <a:cxn ang="0">
                    <a:pos x="0" y="86"/>
                  </a:cxn>
                  <a:cxn ang="0">
                    <a:pos x="45" y="86"/>
                  </a:cxn>
                  <a:cxn ang="0">
                    <a:pos x="45" y="0"/>
                  </a:cxn>
                  <a:cxn ang="0">
                    <a:pos x="0" y="0"/>
                  </a:cxn>
                  <a:cxn ang="0">
                    <a:pos x="0" y="86"/>
                  </a:cxn>
                  <a:cxn ang="0">
                    <a:pos x="1" y="82"/>
                  </a:cxn>
                  <a:cxn ang="0">
                    <a:pos x="43" y="82"/>
                  </a:cxn>
                  <a:cxn ang="0">
                    <a:pos x="43" y="4"/>
                  </a:cxn>
                  <a:cxn ang="0">
                    <a:pos x="1" y="4"/>
                  </a:cxn>
                  <a:cxn ang="0">
                    <a:pos x="1" y="82"/>
                  </a:cxn>
                </a:cxnLst>
                <a:rect l="0" t="0" r="r" b="b"/>
                <a:pathLst>
                  <a:path w="45" h="86">
                    <a:moveTo>
                      <a:pt x="0" y="86"/>
                    </a:moveTo>
                    <a:lnTo>
                      <a:pt x="45" y="86"/>
                    </a:lnTo>
                    <a:lnTo>
                      <a:pt x="45" y="0"/>
                    </a:lnTo>
                    <a:lnTo>
                      <a:pt x="0" y="0"/>
                    </a:lnTo>
                    <a:lnTo>
                      <a:pt x="0" y="86"/>
                    </a:lnTo>
                    <a:close/>
                    <a:moveTo>
                      <a:pt x="1" y="82"/>
                    </a:moveTo>
                    <a:lnTo>
                      <a:pt x="43" y="82"/>
                    </a:lnTo>
                    <a:lnTo>
                      <a:pt x="43" y="4"/>
                    </a:lnTo>
                    <a:lnTo>
                      <a:pt x="1" y="4"/>
                    </a:lnTo>
                    <a:lnTo>
                      <a:pt x="1" y="82"/>
                    </a:lnTo>
                    <a:close/>
                  </a:path>
                </a:pathLst>
              </a:custGeom>
              <a:grpFill/>
              <a:ln w="9525">
                <a:noFill/>
                <a:round/>
                <a:headEnd/>
                <a:tailEnd/>
              </a:ln>
            </p:spPr>
            <p:txBody>
              <a:bodyPr/>
              <a:lstStyle/>
              <a:p>
                <a:endParaRPr lang="en-US"/>
              </a:p>
            </p:txBody>
          </p:sp>
          <p:sp>
            <p:nvSpPr>
              <p:cNvPr id="269882" name="Freeform 570"/>
              <p:cNvSpPr>
                <a:spLocks noEditPoints="1"/>
              </p:cNvSpPr>
              <p:nvPr/>
            </p:nvSpPr>
            <p:spPr bwMode="auto">
              <a:xfrm>
                <a:off x="1893" y="1925"/>
                <a:ext cx="24" cy="78"/>
              </a:xfrm>
              <a:custGeom>
                <a:avLst/>
                <a:gdLst/>
                <a:ahLst/>
                <a:cxnLst>
                  <a:cxn ang="0">
                    <a:pos x="0" y="78"/>
                  </a:cxn>
                  <a:cxn ang="0">
                    <a:pos x="42" y="78"/>
                  </a:cxn>
                  <a:cxn ang="0">
                    <a:pos x="42" y="0"/>
                  </a:cxn>
                  <a:cxn ang="0">
                    <a:pos x="0" y="0"/>
                  </a:cxn>
                  <a:cxn ang="0">
                    <a:pos x="0" y="78"/>
                  </a:cxn>
                  <a:cxn ang="0">
                    <a:pos x="1" y="76"/>
                  </a:cxn>
                  <a:cxn ang="0">
                    <a:pos x="41" y="76"/>
                  </a:cxn>
                  <a:cxn ang="0">
                    <a:pos x="41" y="2"/>
                  </a:cxn>
                  <a:cxn ang="0">
                    <a:pos x="1" y="2"/>
                  </a:cxn>
                  <a:cxn ang="0">
                    <a:pos x="1" y="76"/>
                  </a:cxn>
                </a:cxnLst>
                <a:rect l="0" t="0" r="r" b="b"/>
                <a:pathLst>
                  <a:path w="42" h="78">
                    <a:moveTo>
                      <a:pt x="0" y="78"/>
                    </a:moveTo>
                    <a:lnTo>
                      <a:pt x="42" y="78"/>
                    </a:lnTo>
                    <a:lnTo>
                      <a:pt x="42" y="0"/>
                    </a:lnTo>
                    <a:lnTo>
                      <a:pt x="0" y="0"/>
                    </a:lnTo>
                    <a:lnTo>
                      <a:pt x="0" y="78"/>
                    </a:lnTo>
                    <a:close/>
                    <a:moveTo>
                      <a:pt x="1" y="76"/>
                    </a:moveTo>
                    <a:lnTo>
                      <a:pt x="41" y="76"/>
                    </a:lnTo>
                    <a:lnTo>
                      <a:pt x="41" y="2"/>
                    </a:lnTo>
                    <a:lnTo>
                      <a:pt x="1" y="2"/>
                    </a:lnTo>
                    <a:lnTo>
                      <a:pt x="1" y="76"/>
                    </a:lnTo>
                    <a:close/>
                  </a:path>
                </a:pathLst>
              </a:custGeom>
              <a:grpFill/>
              <a:ln w="9525">
                <a:noFill/>
                <a:round/>
                <a:headEnd/>
                <a:tailEnd/>
              </a:ln>
            </p:spPr>
            <p:txBody>
              <a:bodyPr/>
              <a:lstStyle/>
              <a:p>
                <a:endParaRPr lang="en-US"/>
              </a:p>
            </p:txBody>
          </p:sp>
          <p:sp>
            <p:nvSpPr>
              <p:cNvPr id="269883" name="Freeform 571"/>
              <p:cNvSpPr>
                <a:spLocks noEditPoints="1"/>
              </p:cNvSpPr>
              <p:nvPr/>
            </p:nvSpPr>
            <p:spPr bwMode="auto">
              <a:xfrm>
                <a:off x="1893" y="1927"/>
                <a:ext cx="23" cy="74"/>
              </a:xfrm>
              <a:custGeom>
                <a:avLst/>
                <a:gdLst/>
                <a:ahLst/>
                <a:cxnLst>
                  <a:cxn ang="0">
                    <a:pos x="0" y="74"/>
                  </a:cxn>
                  <a:cxn ang="0">
                    <a:pos x="40" y="74"/>
                  </a:cxn>
                  <a:cxn ang="0">
                    <a:pos x="40" y="0"/>
                  </a:cxn>
                  <a:cxn ang="0">
                    <a:pos x="0" y="0"/>
                  </a:cxn>
                  <a:cxn ang="0">
                    <a:pos x="0" y="74"/>
                  </a:cxn>
                  <a:cxn ang="0">
                    <a:pos x="2" y="71"/>
                  </a:cxn>
                  <a:cxn ang="0">
                    <a:pos x="39" y="71"/>
                  </a:cxn>
                  <a:cxn ang="0">
                    <a:pos x="39" y="3"/>
                  </a:cxn>
                  <a:cxn ang="0">
                    <a:pos x="2" y="3"/>
                  </a:cxn>
                  <a:cxn ang="0">
                    <a:pos x="2" y="71"/>
                  </a:cxn>
                </a:cxnLst>
                <a:rect l="0" t="0" r="r" b="b"/>
                <a:pathLst>
                  <a:path w="40" h="74">
                    <a:moveTo>
                      <a:pt x="0" y="74"/>
                    </a:moveTo>
                    <a:lnTo>
                      <a:pt x="40" y="74"/>
                    </a:lnTo>
                    <a:lnTo>
                      <a:pt x="40" y="0"/>
                    </a:lnTo>
                    <a:lnTo>
                      <a:pt x="0" y="0"/>
                    </a:lnTo>
                    <a:lnTo>
                      <a:pt x="0" y="74"/>
                    </a:lnTo>
                    <a:close/>
                    <a:moveTo>
                      <a:pt x="2" y="71"/>
                    </a:moveTo>
                    <a:lnTo>
                      <a:pt x="39" y="71"/>
                    </a:lnTo>
                    <a:lnTo>
                      <a:pt x="39" y="3"/>
                    </a:lnTo>
                    <a:lnTo>
                      <a:pt x="2" y="3"/>
                    </a:lnTo>
                    <a:lnTo>
                      <a:pt x="2" y="71"/>
                    </a:lnTo>
                    <a:close/>
                  </a:path>
                </a:pathLst>
              </a:custGeom>
              <a:grpFill/>
              <a:ln w="9525">
                <a:noFill/>
                <a:round/>
                <a:headEnd/>
                <a:tailEnd/>
              </a:ln>
            </p:spPr>
            <p:txBody>
              <a:bodyPr/>
              <a:lstStyle/>
              <a:p>
                <a:endParaRPr lang="en-US"/>
              </a:p>
            </p:txBody>
          </p:sp>
          <p:sp>
            <p:nvSpPr>
              <p:cNvPr id="269884" name="Freeform 572"/>
              <p:cNvSpPr>
                <a:spLocks noEditPoints="1"/>
              </p:cNvSpPr>
              <p:nvPr/>
            </p:nvSpPr>
            <p:spPr bwMode="auto">
              <a:xfrm>
                <a:off x="1894" y="1931"/>
                <a:ext cx="22" cy="68"/>
              </a:xfrm>
              <a:custGeom>
                <a:avLst/>
                <a:gdLst/>
                <a:ahLst/>
                <a:cxnLst>
                  <a:cxn ang="0">
                    <a:pos x="0" y="68"/>
                  </a:cxn>
                  <a:cxn ang="0">
                    <a:pos x="37" y="68"/>
                  </a:cxn>
                  <a:cxn ang="0">
                    <a:pos x="37" y="0"/>
                  </a:cxn>
                  <a:cxn ang="0">
                    <a:pos x="0" y="0"/>
                  </a:cxn>
                  <a:cxn ang="0">
                    <a:pos x="0" y="68"/>
                  </a:cxn>
                  <a:cxn ang="0">
                    <a:pos x="1" y="66"/>
                  </a:cxn>
                  <a:cxn ang="0">
                    <a:pos x="35" y="66"/>
                  </a:cxn>
                  <a:cxn ang="0">
                    <a:pos x="35" y="2"/>
                  </a:cxn>
                  <a:cxn ang="0">
                    <a:pos x="1" y="2"/>
                  </a:cxn>
                  <a:cxn ang="0">
                    <a:pos x="1" y="66"/>
                  </a:cxn>
                </a:cxnLst>
                <a:rect l="0" t="0" r="r" b="b"/>
                <a:pathLst>
                  <a:path w="37" h="68">
                    <a:moveTo>
                      <a:pt x="0" y="68"/>
                    </a:moveTo>
                    <a:lnTo>
                      <a:pt x="37" y="68"/>
                    </a:lnTo>
                    <a:lnTo>
                      <a:pt x="37" y="0"/>
                    </a:lnTo>
                    <a:lnTo>
                      <a:pt x="0" y="0"/>
                    </a:lnTo>
                    <a:lnTo>
                      <a:pt x="0" y="68"/>
                    </a:lnTo>
                    <a:close/>
                    <a:moveTo>
                      <a:pt x="1" y="66"/>
                    </a:moveTo>
                    <a:lnTo>
                      <a:pt x="35" y="66"/>
                    </a:lnTo>
                    <a:lnTo>
                      <a:pt x="35" y="2"/>
                    </a:lnTo>
                    <a:lnTo>
                      <a:pt x="1" y="2"/>
                    </a:lnTo>
                    <a:lnTo>
                      <a:pt x="1" y="66"/>
                    </a:lnTo>
                    <a:close/>
                  </a:path>
                </a:pathLst>
              </a:custGeom>
              <a:grpFill/>
              <a:ln w="9525">
                <a:noFill/>
                <a:round/>
                <a:headEnd/>
                <a:tailEnd/>
              </a:ln>
            </p:spPr>
            <p:txBody>
              <a:bodyPr/>
              <a:lstStyle/>
              <a:p>
                <a:endParaRPr lang="en-US"/>
              </a:p>
            </p:txBody>
          </p:sp>
          <p:sp>
            <p:nvSpPr>
              <p:cNvPr id="269885" name="Freeform 573"/>
              <p:cNvSpPr>
                <a:spLocks noEditPoints="1"/>
              </p:cNvSpPr>
              <p:nvPr/>
            </p:nvSpPr>
            <p:spPr bwMode="auto">
              <a:xfrm>
                <a:off x="1895" y="1933"/>
                <a:ext cx="18" cy="62"/>
              </a:xfrm>
              <a:custGeom>
                <a:avLst/>
                <a:gdLst/>
                <a:ahLst/>
                <a:cxnLst>
                  <a:cxn ang="0">
                    <a:pos x="0" y="64"/>
                  </a:cxn>
                  <a:cxn ang="0">
                    <a:pos x="34" y="64"/>
                  </a:cxn>
                  <a:cxn ang="0">
                    <a:pos x="34" y="0"/>
                  </a:cxn>
                  <a:cxn ang="0">
                    <a:pos x="0" y="0"/>
                  </a:cxn>
                  <a:cxn ang="0">
                    <a:pos x="0" y="64"/>
                  </a:cxn>
                  <a:cxn ang="0">
                    <a:pos x="2" y="61"/>
                  </a:cxn>
                  <a:cxn ang="0">
                    <a:pos x="33" y="61"/>
                  </a:cxn>
                  <a:cxn ang="0">
                    <a:pos x="33" y="3"/>
                  </a:cxn>
                  <a:cxn ang="0">
                    <a:pos x="2" y="3"/>
                  </a:cxn>
                  <a:cxn ang="0">
                    <a:pos x="2" y="61"/>
                  </a:cxn>
                </a:cxnLst>
                <a:rect l="0" t="0" r="r" b="b"/>
                <a:pathLst>
                  <a:path w="34" h="64">
                    <a:moveTo>
                      <a:pt x="0" y="64"/>
                    </a:moveTo>
                    <a:lnTo>
                      <a:pt x="34" y="64"/>
                    </a:lnTo>
                    <a:lnTo>
                      <a:pt x="34" y="0"/>
                    </a:lnTo>
                    <a:lnTo>
                      <a:pt x="0" y="0"/>
                    </a:lnTo>
                    <a:lnTo>
                      <a:pt x="0" y="64"/>
                    </a:lnTo>
                    <a:close/>
                    <a:moveTo>
                      <a:pt x="2" y="61"/>
                    </a:moveTo>
                    <a:lnTo>
                      <a:pt x="33" y="61"/>
                    </a:lnTo>
                    <a:lnTo>
                      <a:pt x="33" y="3"/>
                    </a:lnTo>
                    <a:lnTo>
                      <a:pt x="2" y="3"/>
                    </a:lnTo>
                    <a:lnTo>
                      <a:pt x="2" y="61"/>
                    </a:lnTo>
                    <a:close/>
                  </a:path>
                </a:pathLst>
              </a:custGeom>
              <a:grpFill/>
              <a:ln w="9525">
                <a:noFill/>
                <a:round/>
                <a:headEnd/>
                <a:tailEnd/>
              </a:ln>
            </p:spPr>
            <p:txBody>
              <a:bodyPr/>
              <a:lstStyle/>
              <a:p>
                <a:endParaRPr lang="en-US"/>
              </a:p>
            </p:txBody>
          </p:sp>
          <p:sp>
            <p:nvSpPr>
              <p:cNvPr id="269886" name="Freeform 574"/>
              <p:cNvSpPr>
                <a:spLocks noEditPoints="1"/>
              </p:cNvSpPr>
              <p:nvPr/>
            </p:nvSpPr>
            <p:spPr bwMode="auto">
              <a:xfrm>
                <a:off x="1895" y="1935"/>
                <a:ext cx="18" cy="58"/>
              </a:xfrm>
              <a:custGeom>
                <a:avLst/>
                <a:gdLst/>
                <a:ahLst/>
                <a:cxnLst>
                  <a:cxn ang="0">
                    <a:pos x="0" y="58"/>
                  </a:cxn>
                  <a:cxn ang="0">
                    <a:pos x="31" y="58"/>
                  </a:cxn>
                  <a:cxn ang="0">
                    <a:pos x="31" y="0"/>
                  </a:cxn>
                  <a:cxn ang="0">
                    <a:pos x="0" y="0"/>
                  </a:cxn>
                  <a:cxn ang="0">
                    <a:pos x="0" y="58"/>
                  </a:cxn>
                  <a:cxn ang="0">
                    <a:pos x="2" y="54"/>
                  </a:cxn>
                  <a:cxn ang="0">
                    <a:pos x="29" y="54"/>
                  </a:cxn>
                  <a:cxn ang="0">
                    <a:pos x="29" y="4"/>
                  </a:cxn>
                  <a:cxn ang="0">
                    <a:pos x="2" y="4"/>
                  </a:cxn>
                  <a:cxn ang="0">
                    <a:pos x="2" y="54"/>
                  </a:cxn>
                </a:cxnLst>
                <a:rect l="0" t="0" r="r" b="b"/>
                <a:pathLst>
                  <a:path w="31" h="58">
                    <a:moveTo>
                      <a:pt x="0" y="58"/>
                    </a:moveTo>
                    <a:lnTo>
                      <a:pt x="31" y="58"/>
                    </a:lnTo>
                    <a:lnTo>
                      <a:pt x="31" y="0"/>
                    </a:lnTo>
                    <a:lnTo>
                      <a:pt x="0" y="0"/>
                    </a:lnTo>
                    <a:lnTo>
                      <a:pt x="0" y="58"/>
                    </a:lnTo>
                    <a:close/>
                    <a:moveTo>
                      <a:pt x="2" y="54"/>
                    </a:moveTo>
                    <a:lnTo>
                      <a:pt x="29" y="54"/>
                    </a:lnTo>
                    <a:lnTo>
                      <a:pt x="29" y="4"/>
                    </a:lnTo>
                    <a:lnTo>
                      <a:pt x="2" y="4"/>
                    </a:lnTo>
                    <a:lnTo>
                      <a:pt x="2" y="54"/>
                    </a:lnTo>
                    <a:close/>
                  </a:path>
                </a:pathLst>
              </a:custGeom>
              <a:grpFill/>
              <a:ln w="9525">
                <a:noFill/>
                <a:round/>
                <a:headEnd/>
                <a:tailEnd/>
              </a:ln>
            </p:spPr>
            <p:txBody>
              <a:bodyPr/>
              <a:lstStyle/>
              <a:p>
                <a:endParaRPr lang="en-US"/>
              </a:p>
            </p:txBody>
          </p:sp>
          <p:sp>
            <p:nvSpPr>
              <p:cNvPr id="269887" name="Freeform 575"/>
              <p:cNvSpPr>
                <a:spLocks noEditPoints="1"/>
              </p:cNvSpPr>
              <p:nvPr/>
            </p:nvSpPr>
            <p:spPr bwMode="auto">
              <a:xfrm>
                <a:off x="1896" y="1939"/>
                <a:ext cx="16" cy="50"/>
              </a:xfrm>
              <a:custGeom>
                <a:avLst/>
                <a:gdLst/>
                <a:ahLst/>
                <a:cxnLst>
                  <a:cxn ang="0">
                    <a:pos x="0" y="50"/>
                  </a:cxn>
                  <a:cxn ang="0">
                    <a:pos x="27" y="50"/>
                  </a:cxn>
                  <a:cxn ang="0">
                    <a:pos x="27" y="0"/>
                  </a:cxn>
                  <a:cxn ang="0">
                    <a:pos x="0" y="0"/>
                  </a:cxn>
                  <a:cxn ang="0">
                    <a:pos x="0" y="50"/>
                  </a:cxn>
                  <a:cxn ang="0">
                    <a:pos x="2" y="47"/>
                  </a:cxn>
                  <a:cxn ang="0">
                    <a:pos x="26" y="47"/>
                  </a:cxn>
                  <a:cxn ang="0">
                    <a:pos x="26" y="3"/>
                  </a:cxn>
                  <a:cxn ang="0">
                    <a:pos x="2" y="3"/>
                  </a:cxn>
                  <a:cxn ang="0">
                    <a:pos x="2" y="47"/>
                  </a:cxn>
                </a:cxnLst>
                <a:rect l="0" t="0" r="r" b="b"/>
                <a:pathLst>
                  <a:path w="27" h="50">
                    <a:moveTo>
                      <a:pt x="0" y="50"/>
                    </a:moveTo>
                    <a:lnTo>
                      <a:pt x="27" y="50"/>
                    </a:lnTo>
                    <a:lnTo>
                      <a:pt x="27" y="0"/>
                    </a:lnTo>
                    <a:lnTo>
                      <a:pt x="0" y="0"/>
                    </a:lnTo>
                    <a:lnTo>
                      <a:pt x="0" y="50"/>
                    </a:lnTo>
                    <a:close/>
                    <a:moveTo>
                      <a:pt x="2" y="47"/>
                    </a:moveTo>
                    <a:lnTo>
                      <a:pt x="26" y="47"/>
                    </a:lnTo>
                    <a:lnTo>
                      <a:pt x="26" y="3"/>
                    </a:lnTo>
                    <a:lnTo>
                      <a:pt x="2" y="3"/>
                    </a:lnTo>
                    <a:lnTo>
                      <a:pt x="2" y="47"/>
                    </a:lnTo>
                    <a:close/>
                  </a:path>
                </a:pathLst>
              </a:custGeom>
              <a:grpFill/>
              <a:ln w="9525">
                <a:noFill/>
                <a:round/>
                <a:headEnd/>
                <a:tailEnd/>
              </a:ln>
            </p:spPr>
            <p:txBody>
              <a:bodyPr/>
              <a:lstStyle/>
              <a:p>
                <a:endParaRPr lang="en-US"/>
              </a:p>
            </p:txBody>
          </p:sp>
          <p:sp>
            <p:nvSpPr>
              <p:cNvPr id="269888" name="Freeform 576"/>
              <p:cNvSpPr>
                <a:spLocks noEditPoints="1"/>
              </p:cNvSpPr>
              <p:nvPr/>
            </p:nvSpPr>
            <p:spPr bwMode="auto">
              <a:xfrm>
                <a:off x="1897" y="1941"/>
                <a:ext cx="14" cy="46"/>
              </a:xfrm>
              <a:custGeom>
                <a:avLst/>
                <a:gdLst/>
                <a:ahLst/>
                <a:cxnLst>
                  <a:cxn ang="0">
                    <a:pos x="0" y="44"/>
                  </a:cxn>
                  <a:cxn ang="0">
                    <a:pos x="24" y="44"/>
                  </a:cxn>
                  <a:cxn ang="0">
                    <a:pos x="24" y="0"/>
                  </a:cxn>
                  <a:cxn ang="0">
                    <a:pos x="0" y="0"/>
                  </a:cxn>
                  <a:cxn ang="0">
                    <a:pos x="0" y="44"/>
                  </a:cxn>
                  <a:cxn ang="0">
                    <a:pos x="1" y="41"/>
                  </a:cxn>
                  <a:cxn ang="0">
                    <a:pos x="21" y="41"/>
                  </a:cxn>
                  <a:cxn ang="0">
                    <a:pos x="21" y="3"/>
                  </a:cxn>
                  <a:cxn ang="0">
                    <a:pos x="1" y="3"/>
                  </a:cxn>
                  <a:cxn ang="0">
                    <a:pos x="1" y="41"/>
                  </a:cxn>
                </a:cxnLst>
                <a:rect l="0" t="0" r="r" b="b"/>
                <a:pathLst>
                  <a:path w="24" h="44">
                    <a:moveTo>
                      <a:pt x="0" y="44"/>
                    </a:moveTo>
                    <a:lnTo>
                      <a:pt x="24" y="44"/>
                    </a:lnTo>
                    <a:lnTo>
                      <a:pt x="24" y="0"/>
                    </a:lnTo>
                    <a:lnTo>
                      <a:pt x="0" y="0"/>
                    </a:lnTo>
                    <a:lnTo>
                      <a:pt x="0" y="44"/>
                    </a:lnTo>
                    <a:close/>
                    <a:moveTo>
                      <a:pt x="1" y="41"/>
                    </a:moveTo>
                    <a:lnTo>
                      <a:pt x="21" y="41"/>
                    </a:lnTo>
                    <a:lnTo>
                      <a:pt x="21" y="3"/>
                    </a:lnTo>
                    <a:lnTo>
                      <a:pt x="1" y="3"/>
                    </a:lnTo>
                    <a:lnTo>
                      <a:pt x="1" y="41"/>
                    </a:lnTo>
                    <a:close/>
                  </a:path>
                </a:pathLst>
              </a:custGeom>
              <a:grpFill/>
              <a:ln w="9525">
                <a:noFill/>
                <a:round/>
                <a:headEnd/>
                <a:tailEnd/>
              </a:ln>
            </p:spPr>
            <p:txBody>
              <a:bodyPr/>
              <a:lstStyle/>
              <a:p>
                <a:endParaRPr lang="en-US"/>
              </a:p>
            </p:txBody>
          </p:sp>
          <p:sp>
            <p:nvSpPr>
              <p:cNvPr id="269889" name="Freeform 577"/>
              <p:cNvSpPr>
                <a:spLocks noEditPoints="1"/>
              </p:cNvSpPr>
              <p:nvPr/>
            </p:nvSpPr>
            <p:spPr bwMode="auto">
              <a:xfrm>
                <a:off x="1898" y="1945"/>
                <a:ext cx="12" cy="38"/>
              </a:xfrm>
              <a:custGeom>
                <a:avLst/>
                <a:gdLst/>
                <a:ahLst/>
                <a:cxnLst>
                  <a:cxn ang="0">
                    <a:pos x="0" y="38"/>
                  </a:cxn>
                  <a:cxn ang="0">
                    <a:pos x="20" y="38"/>
                  </a:cxn>
                  <a:cxn ang="0">
                    <a:pos x="20" y="0"/>
                  </a:cxn>
                  <a:cxn ang="0">
                    <a:pos x="0" y="0"/>
                  </a:cxn>
                  <a:cxn ang="0">
                    <a:pos x="0" y="38"/>
                  </a:cxn>
                  <a:cxn ang="0">
                    <a:pos x="2" y="35"/>
                  </a:cxn>
                  <a:cxn ang="0">
                    <a:pos x="18" y="35"/>
                  </a:cxn>
                  <a:cxn ang="0">
                    <a:pos x="18" y="3"/>
                  </a:cxn>
                  <a:cxn ang="0">
                    <a:pos x="2" y="3"/>
                  </a:cxn>
                  <a:cxn ang="0">
                    <a:pos x="2" y="35"/>
                  </a:cxn>
                </a:cxnLst>
                <a:rect l="0" t="0" r="r" b="b"/>
                <a:pathLst>
                  <a:path w="20" h="38">
                    <a:moveTo>
                      <a:pt x="0" y="38"/>
                    </a:moveTo>
                    <a:lnTo>
                      <a:pt x="20" y="38"/>
                    </a:lnTo>
                    <a:lnTo>
                      <a:pt x="20" y="0"/>
                    </a:lnTo>
                    <a:lnTo>
                      <a:pt x="0" y="0"/>
                    </a:lnTo>
                    <a:lnTo>
                      <a:pt x="0" y="38"/>
                    </a:lnTo>
                    <a:close/>
                    <a:moveTo>
                      <a:pt x="2" y="35"/>
                    </a:moveTo>
                    <a:lnTo>
                      <a:pt x="18" y="35"/>
                    </a:lnTo>
                    <a:lnTo>
                      <a:pt x="18" y="3"/>
                    </a:lnTo>
                    <a:lnTo>
                      <a:pt x="2" y="3"/>
                    </a:lnTo>
                    <a:lnTo>
                      <a:pt x="2" y="35"/>
                    </a:lnTo>
                    <a:close/>
                  </a:path>
                </a:pathLst>
              </a:custGeom>
              <a:grpFill/>
              <a:ln w="9525">
                <a:noFill/>
                <a:round/>
                <a:headEnd/>
                <a:tailEnd/>
              </a:ln>
            </p:spPr>
            <p:txBody>
              <a:bodyPr/>
              <a:lstStyle/>
              <a:p>
                <a:endParaRPr lang="en-US"/>
              </a:p>
            </p:txBody>
          </p:sp>
          <p:sp>
            <p:nvSpPr>
              <p:cNvPr id="269890" name="Freeform 578"/>
              <p:cNvSpPr>
                <a:spLocks noEditPoints="1"/>
              </p:cNvSpPr>
              <p:nvPr/>
            </p:nvSpPr>
            <p:spPr bwMode="auto">
              <a:xfrm>
                <a:off x="1900" y="1949"/>
                <a:ext cx="9" cy="30"/>
              </a:xfrm>
              <a:custGeom>
                <a:avLst/>
                <a:gdLst/>
                <a:ahLst/>
                <a:cxnLst>
                  <a:cxn ang="0">
                    <a:pos x="0" y="32"/>
                  </a:cxn>
                  <a:cxn ang="0">
                    <a:pos x="16" y="32"/>
                  </a:cxn>
                  <a:cxn ang="0">
                    <a:pos x="16" y="0"/>
                  </a:cxn>
                  <a:cxn ang="0">
                    <a:pos x="0" y="0"/>
                  </a:cxn>
                  <a:cxn ang="0">
                    <a:pos x="0" y="32"/>
                  </a:cxn>
                  <a:cxn ang="0">
                    <a:pos x="2" y="27"/>
                  </a:cxn>
                  <a:cxn ang="0">
                    <a:pos x="14" y="27"/>
                  </a:cxn>
                  <a:cxn ang="0">
                    <a:pos x="14" y="5"/>
                  </a:cxn>
                  <a:cxn ang="0">
                    <a:pos x="2" y="5"/>
                  </a:cxn>
                  <a:cxn ang="0">
                    <a:pos x="2" y="27"/>
                  </a:cxn>
                </a:cxnLst>
                <a:rect l="0" t="0" r="r" b="b"/>
                <a:pathLst>
                  <a:path w="16" h="32">
                    <a:moveTo>
                      <a:pt x="0" y="32"/>
                    </a:moveTo>
                    <a:lnTo>
                      <a:pt x="16" y="32"/>
                    </a:lnTo>
                    <a:lnTo>
                      <a:pt x="16" y="0"/>
                    </a:lnTo>
                    <a:lnTo>
                      <a:pt x="0" y="0"/>
                    </a:lnTo>
                    <a:lnTo>
                      <a:pt x="0" y="32"/>
                    </a:lnTo>
                    <a:close/>
                    <a:moveTo>
                      <a:pt x="2" y="27"/>
                    </a:moveTo>
                    <a:lnTo>
                      <a:pt x="14" y="27"/>
                    </a:lnTo>
                    <a:lnTo>
                      <a:pt x="14" y="5"/>
                    </a:lnTo>
                    <a:lnTo>
                      <a:pt x="2" y="5"/>
                    </a:lnTo>
                    <a:lnTo>
                      <a:pt x="2" y="27"/>
                    </a:lnTo>
                    <a:close/>
                  </a:path>
                </a:pathLst>
              </a:custGeom>
              <a:grpFill/>
              <a:ln w="9525">
                <a:noFill/>
                <a:round/>
                <a:headEnd/>
                <a:tailEnd/>
              </a:ln>
            </p:spPr>
            <p:txBody>
              <a:bodyPr/>
              <a:lstStyle/>
              <a:p>
                <a:endParaRPr lang="en-US"/>
              </a:p>
            </p:txBody>
          </p:sp>
          <p:sp>
            <p:nvSpPr>
              <p:cNvPr id="269891" name="Freeform 579"/>
              <p:cNvSpPr>
                <a:spLocks noEditPoints="1"/>
              </p:cNvSpPr>
              <p:nvPr/>
            </p:nvSpPr>
            <p:spPr bwMode="auto">
              <a:xfrm>
                <a:off x="1901" y="1953"/>
                <a:ext cx="7" cy="22"/>
              </a:xfrm>
              <a:custGeom>
                <a:avLst/>
                <a:gdLst/>
                <a:ahLst/>
                <a:cxnLst>
                  <a:cxn ang="0">
                    <a:pos x="0" y="22"/>
                  </a:cxn>
                  <a:cxn ang="0">
                    <a:pos x="12" y="22"/>
                  </a:cxn>
                  <a:cxn ang="0">
                    <a:pos x="12" y="0"/>
                  </a:cxn>
                  <a:cxn ang="0">
                    <a:pos x="0" y="0"/>
                  </a:cxn>
                  <a:cxn ang="0">
                    <a:pos x="0" y="22"/>
                  </a:cxn>
                  <a:cxn ang="0">
                    <a:pos x="2" y="18"/>
                  </a:cxn>
                  <a:cxn ang="0">
                    <a:pos x="10" y="18"/>
                  </a:cxn>
                  <a:cxn ang="0">
                    <a:pos x="10" y="4"/>
                  </a:cxn>
                  <a:cxn ang="0">
                    <a:pos x="2" y="4"/>
                  </a:cxn>
                  <a:cxn ang="0">
                    <a:pos x="2" y="18"/>
                  </a:cxn>
                </a:cxnLst>
                <a:rect l="0" t="0" r="r" b="b"/>
                <a:pathLst>
                  <a:path w="12" h="22">
                    <a:moveTo>
                      <a:pt x="0" y="22"/>
                    </a:moveTo>
                    <a:lnTo>
                      <a:pt x="12" y="22"/>
                    </a:lnTo>
                    <a:lnTo>
                      <a:pt x="12" y="0"/>
                    </a:lnTo>
                    <a:lnTo>
                      <a:pt x="0" y="0"/>
                    </a:lnTo>
                    <a:lnTo>
                      <a:pt x="0" y="22"/>
                    </a:lnTo>
                    <a:close/>
                    <a:moveTo>
                      <a:pt x="2" y="18"/>
                    </a:moveTo>
                    <a:lnTo>
                      <a:pt x="10" y="18"/>
                    </a:lnTo>
                    <a:lnTo>
                      <a:pt x="10" y="4"/>
                    </a:lnTo>
                    <a:lnTo>
                      <a:pt x="2" y="4"/>
                    </a:lnTo>
                    <a:lnTo>
                      <a:pt x="2" y="18"/>
                    </a:lnTo>
                    <a:close/>
                  </a:path>
                </a:pathLst>
              </a:custGeom>
              <a:grpFill/>
              <a:ln w="9525">
                <a:noFill/>
                <a:round/>
                <a:headEnd/>
                <a:tailEnd/>
              </a:ln>
            </p:spPr>
            <p:txBody>
              <a:bodyPr/>
              <a:lstStyle/>
              <a:p>
                <a:endParaRPr lang="en-US"/>
              </a:p>
            </p:txBody>
          </p:sp>
          <p:sp>
            <p:nvSpPr>
              <p:cNvPr id="269892" name="Freeform 580"/>
              <p:cNvSpPr>
                <a:spLocks noEditPoints="1"/>
              </p:cNvSpPr>
              <p:nvPr/>
            </p:nvSpPr>
            <p:spPr bwMode="auto">
              <a:xfrm>
                <a:off x="1902" y="1957"/>
                <a:ext cx="5" cy="14"/>
              </a:xfrm>
              <a:custGeom>
                <a:avLst/>
                <a:gdLst/>
                <a:ahLst/>
                <a:cxnLst>
                  <a:cxn ang="0">
                    <a:pos x="0" y="14"/>
                  </a:cxn>
                  <a:cxn ang="0">
                    <a:pos x="8" y="14"/>
                  </a:cxn>
                  <a:cxn ang="0">
                    <a:pos x="8" y="0"/>
                  </a:cxn>
                  <a:cxn ang="0">
                    <a:pos x="0" y="0"/>
                  </a:cxn>
                  <a:cxn ang="0">
                    <a:pos x="0" y="14"/>
                  </a:cxn>
                  <a:cxn ang="0">
                    <a:pos x="3" y="10"/>
                  </a:cxn>
                  <a:cxn ang="0">
                    <a:pos x="6" y="10"/>
                  </a:cxn>
                  <a:cxn ang="0">
                    <a:pos x="6" y="4"/>
                  </a:cxn>
                  <a:cxn ang="0">
                    <a:pos x="3" y="4"/>
                  </a:cxn>
                  <a:cxn ang="0">
                    <a:pos x="3" y="10"/>
                  </a:cxn>
                </a:cxnLst>
                <a:rect l="0" t="0" r="r" b="b"/>
                <a:pathLst>
                  <a:path w="8" h="14">
                    <a:moveTo>
                      <a:pt x="0" y="14"/>
                    </a:moveTo>
                    <a:lnTo>
                      <a:pt x="8" y="14"/>
                    </a:lnTo>
                    <a:lnTo>
                      <a:pt x="8" y="0"/>
                    </a:lnTo>
                    <a:lnTo>
                      <a:pt x="0" y="0"/>
                    </a:lnTo>
                    <a:lnTo>
                      <a:pt x="0" y="14"/>
                    </a:lnTo>
                    <a:close/>
                    <a:moveTo>
                      <a:pt x="3" y="10"/>
                    </a:moveTo>
                    <a:lnTo>
                      <a:pt x="6" y="10"/>
                    </a:lnTo>
                    <a:lnTo>
                      <a:pt x="6" y="4"/>
                    </a:lnTo>
                    <a:lnTo>
                      <a:pt x="3" y="4"/>
                    </a:lnTo>
                    <a:lnTo>
                      <a:pt x="3" y="10"/>
                    </a:lnTo>
                    <a:close/>
                  </a:path>
                </a:pathLst>
              </a:custGeom>
              <a:grpFill/>
              <a:ln w="9525">
                <a:noFill/>
                <a:round/>
                <a:headEnd/>
                <a:tailEnd/>
              </a:ln>
            </p:spPr>
            <p:txBody>
              <a:bodyPr/>
              <a:lstStyle/>
              <a:p>
                <a:endParaRPr lang="en-US"/>
              </a:p>
            </p:txBody>
          </p:sp>
          <p:sp>
            <p:nvSpPr>
              <p:cNvPr id="269893" name="Freeform 581"/>
              <p:cNvSpPr>
                <a:spLocks noEditPoints="1"/>
              </p:cNvSpPr>
              <p:nvPr/>
            </p:nvSpPr>
            <p:spPr bwMode="auto">
              <a:xfrm>
                <a:off x="1903" y="1961"/>
                <a:ext cx="2" cy="6"/>
              </a:xfrm>
              <a:custGeom>
                <a:avLst/>
                <a:gdLst/>
                <a:ahLst/>
                <a:cxnLst>
                  <a:cxn ang="0">
                    <a:pos x="0" y="6"/>
                  </a:cxn>
                  <a:cxn ang="0">
                    <a:pos x="3" y="6"/>
                  </a:cxn>
                  <a:cxn ang="0">
                    <a:pos x="3" y="0"/>
                  </a:cxn>
                  <a:cxn ang="0">
                    <a:pos x="0" y="0"/>
                  </a:cxn>
                  <a:cxn ang="0">
                    <a:pos x="0" y="6"/>
                  </a:cxn>
                  <a:cxn ang="0">
                    <a:pos x="2" y="4"/>
                  </a:cxn>
                  <a:cxn ang="0">
                    <a:pos x="2" y="4"/>
                  </a:cxn>
                  <a:cxn ang="0">
                    <a:pos x="2" y="4"/>
                  </a:cxn>
                  <a:cxn ang="0">
                    <a:pos x="2" y="4"/>
                  </a:cxn>
                  <a:cxn ang="0">
                    <a:pos x="2" y="4"/>
                  </a:cxn>
                </a:cxnLst>
                <a:rect l="0" t="0" r="r" b="b"/>
                <a:pathLst>
                  <a:path w="3" h="6">
                    <a:moveTo>
                      <a:pt x="0" y="6"/>
                    </a:moveTo>
                    <a:lnTo>
                      <a:pt x="3" y="6"/>
                    </a:lnTo>
                    <a:lnTo>
                      <a:pt x="3" y="0"/>
                    </a:lnTo>
                    <a:lnTo>
                      <a:pt x="0" y="0"/>
                    </a:lnTo>
                    <a:lnTo>
                      <a:pt x="0" y="6"/>
                    </a:lnTo>
                    <a:close/>
                    <a:moveTo>
                      <a:pt x="2" y="4"/>
                    </a:moveTo>
                    <a:lnTo>
                      <a:pt x="2" y="4"/>
                    </a:lnTo>
                    <a:lnTo>
                      <a:pt x="2" y="4"/>
                    </a:lnTo>
                    <a:lnTo>
                      <a:pt x="2" y="4"/>
                    </a:lnTo>
                    <a:lnTo>
                      <a:pt x="2" y="4"/>
                    </a:lnTo>
                    <a:close/>
                  </a:path>
                </a:pathLst>
              </a:custGeom>
              <a:grpFill/>
              <a:ln w="9525">
                <a:noFill/>
                <a:round/>
                <a:headEnd/>
                <a:tailEnd/>
              </a:ln>
            </p:spPr>
            <p:txBody>
              <a:bodyPr/>
              <a:lstStyle/>
              <a:p>
                <a:endParaRPr lang="en-US"/>
              </a:p>
            </p:txBody>
          </p:sp>
          <p:sp>
            <p:nvSpPr>
              <p:cNvPr id="269894" name="Rectangle 582"/>
              <p:cNvSpPr>
                <a:spLocks noChangeArrowheads="1"/>
              </p:cNvSpPr>
              <p:nvPr/>
            </p:nvSpPr>
            <p:spPr bwMode="auto">
              <a:xfrm>
                <a:off x="1913" y="1889"/>
                <a:ext cx="13" cy="8"/>
              </a:xfrm>
              <a:prstGeom prst="rect">
                <a:avLst/>
              </a:prstGeom>
              <a:grpFill/>
              <a:ln w="1588">
                <a:solidFill>
                  <a:srgbClr val="000000"/>
                </a:solidFill>
                <a:miter lim="800000"/>
                <a:headEnd/>
                <a:tailEnd/>
              </a:ln>
            </p:spPr>
            <p:txBody>
              <a:bodyPr/>
              <a:lstStyle/>
              <a:p>
                <a:endParaRPr lang="en-US"/>
              </a:p>
            </p:txBody>
          </p:sp>
          <p:sp>
            <p:nvSpPr>
              <p:cNvPr id="269895" name="Freeform 583"/>
              <p:cNvSpPr>
                <a:spLocks/>
              </p:cNvSpPr>
              <p:nvPr/>
            </p:nvSpPr>
            <p:spPr bwMode="auto">
              <a:xfrm>
                <a:off x="1894" y="1891"/>
                <a:ext cx="8" cy="10"/>
              </a:xfrm>
              <a:custGeom>
                <a:avLst/>
                <a:gdLst/>
                <a:ahLst/>
                <a:cxnLst>
                  <a:cxn ang="0">
                    <a:pos x="14" y="5"/>
                  </a:cxn>
                  <a:cxn ang="0">
                    <a:pos x="0" y="11"/>
                  </a:cxn>
                  <a:cxn ang="0">
                    <a:pos x="0" y="0"/>
                  </a:cxn>
                  <a:cxn ang="0">
                    <a:pos x="14" y="5"/>
                  </a:cxn>
                </a:cxnLst>
                <a:rect l="0" t="0" r="r" b="b"/>
                <a:pathLst>
                  <a:path w="14" h="11">
                    <a:moveTo>
                      <a:pt x="14" y="5"/>
                    </a:moveTo>
                    <a:lnTo>
                      <a:pt x="0" y="11"/>
                    </a:lnTo>
                    <a:lnTo>
                      <a:pt x="0" y="0"/>
                    </a:lnTo>
                    <a:lnTo>
                      <a:pt x="14" y="5"/>
                    </a:lnTo>
                  </a:path>
                </a:pathLst>
              </a:custGeom>
              <a:grpFill/>
              <a:ln w="1588">
                <a:solidFill>
                  <a:srgbClr val="000000"/>
                </a:solidFill>
                <a:prstDash val="solid"/>
                <a:round/>
                <a:headEnd/>
                <a:tailEnd/>
              </a:ln>
            </p:spPr>
            <p:txBody>
              <a:bodyPr/>
              <a:lstStyle/>
              <a:p>
                <a:endParaRPr lang="en-US"/>
              </a:p>
            </p:txBody>
          </p:sp>
          <p:sp>
            <p:nvSpPr>
              <p:cNvPr id="269896" name="Freeform 584"/>
              <p:cNvSpPr>
                <a:spLocks/>
              </p:cNvSpPr>
              <p:nvPr/>
            </p:nvSpPr>
            <p:spPr bwMode="auto">
              <a:xfrm>
                <a:off x="1881" y="1891"/>
                <a:ext cx="8" cy="10"/>
              </a:xfrm>
              <a:custGeom>
                <a:avLst/>
                <a:gdLst/>
                <a:ahLst/>
                <a:cxnLst>
                  <a:cxn ang="0">
                    <a:pos x="0" y="5"/>
                  </a:cxn>
                  <a:cxn ang="0">
                    <a:pos x="14" y="0"/>
                  </a:cxn>
                  <a:cxn ang="0">
                    <a:pos x="14" y="11"/>
                  </a:cxn>
                  <a:cxn ang="0">
                    <a:pos x="0" y="5"/>
                  </a:cxn>
                </a:cxnLst>
                <a:rect l="0" t="0" r="r" b="b"/>
                <a:pathLst>
                  <a:path w="14" h="11">
                    <a:moveTo>
                      <a:pt x="0" y="5"/>
                    </a:moveTo>
                    <a:lnTo>
                      <a:pt x="14" y="0"/>
                    </a:lnTo>
                    <a:lnTo>
                      <a:pt x="14" y="11"/>
                    </a:lnTo>
                    <a:lnTo>
                      <a:pt x="0" y="5"/>
                    </a:lnTo>
                  </a:path>
                </a:pathLst>
              </a:custGeom>
              <a:grpFill/>
              <a:ln w="1588">
                <a:solidFill>
                  <a:srgbClr val="000000"/>
                </a:solidFill>
                <a:prstDash val="solid"/>
                <a:round/>
                <a:headEnd/>
                <a:tailEnd/>
              </a:ln>
            </p:spPr>
            <p:txBody>
              <a:bodyPr/>
              <a:lstStyle/>
              <a:p>
                <a:endParaRPr lang="en-US"/>
              </a:p>
            </p:txBody>
          </p:sp>
          <p:sp>
            <p:nvSpPr>
              <p:cNvPr id="269897" name="Rectangle 585"/>
              <p:cNvSpPr>
                <a:spLocks noChangeArrowheads="1"/>
              </p:cNvSpPr>
              <p:nvPr/>
            </p:nvSpPr>
            <p:spPr bwMode="auto">
              <a:xfrm>
                <a:off x="1908" y="1977"/>
                <a:ext cx="17" cy="6"/>
              </a:xfrm>
              <a:prstGeom prst="rect">
                <a:avLst/>
              </a:prstGeom>
              <a:grpFill/>
              <a:ln w="1588">
                <a:solidFill>
                  <a:srgbClr val="000000"/>
                </a:solidFill>
                <a:miter lim="800000"/>
                <a:headEnd/>
                <a:tailEnd/>
              </a:ln>
            </p:spPr>
            <p:txBody>
              <a:bodyPr/>
              <a:lstStyle/>
              <a:p>
                <a:endParaRPr lang="en-US"/>
              </a:p>
            </p:txBody>
          </p:sp>
          <p:sp>
            <p:nvSpPr>
              <p:cNvPr id="269898" name="Rectangle 586"/>
              <p:cNvSpPr>
                <a:spLocks noChangeArrowheads="1"/>
              </p:cNvSpPr>
              <p:nvPr/>
            </p:nvSpPr>
            <p:spPr bwMode="auto">
              <a:xfrm>
                <a:off x="1911" y="2034"/>
                <a:ext cx="17" cy="8"/>
              </a:xfrm>
              <a:prstGeom prst="rect">
                <a:avLst/>
              </a:prstGeom>
              <a:grpFill/>
              <a:ln w="1588">
                <a:solidFill>
                  <a:srgbClr val="000000"/>
                </a:solidFill>
                <a:miter lim="800000"/>
                <a:headEnd/>
                <a:tailEnd/>
              </a:ln>
            </p:spPr>
            <p:txBody>
              <a:bodyPr/>
              <a:lstStyle/>
              <a:p>
                <a:endParaRPr lang="en-US"/>
              </a:p>
            </p:txBody>
          </p:sp>
          <p:sp>
            <p:nvSpPr>
              <p:cNvPr id="269899" name="Line 587"/>
              <p:cNvSpPr>
                <a:spLocks noChangeShapeType="1"/>
              </p:cNvSpPr>
              <p:nvPr/>
            </p:nvSpPr>
            <p:spPr bwMode="auto">
              <a:xfrm>
                <a:off x="1838" y="1891"/>
                <a:ext cx="7" cy="2"/>
              </a:xfrm>
              <a:prstGeom prst="line">
                <a:avLst/>
              </a:prstGeom>
              <a:grpFill/>
              <a:ln w="1588">
                <a:solidFill>
                  <a:srgbClr val="00FF00"/>
                </a:solidFill>
                <a:round/>
                <a:headEnd/>
                <a:tailEnd/>
              </a:ln>
            </p:spPr>
            <p:txBody>
              <a:bodyPr/>
              <a:lstStyle/>
              <a:p>
                <a:endParaRPr lang="en-US"/>
              </a:p>
            </p:txBody>
          </p:sp>
          <p:sp>
            <p:nvSpPr>
              <p:cNvPr id="269900" name="Line 588"/>
              <p:cNvSpPr>
                <a:spLocks noChangeShapeType="1"/>
              </p:cNvSpPr>
              <p:nvPr/>
            </p:nvSpPr>
            <p:spPr bwMode="auto">
              <a:xfrm>
                <a:off x="1836" y="1981"/>
                <a:ext cx="6" cy="2"/>
              </a:xfrm>
              <a:prstGeom prst="line">
                <a:avLst/>
              </a:prstGeom>
              <a:grpFill/>
              <a:ln w="1588">
                <a:solidFill>
                  <a:srgbClr val="00FF00"/>
                </a:solidFill>
                <a:round/>
                <a:headEnd/>
                <a:tailEnd/>
              </a:ln>
            </p:spPr>
            <p:txBody>
              <a:bodyPr/>
              <a:lstStyle/>
              <a:p>
                <a:endParaRPr lang="en-US"/>
              </a:p>
            </p:txBody>
          </p:sp>
          <p:sp>
            <p:nvSpPr>
              <p:cNvPr id="269901" name="Rectangle 589"/>
              <p:cNvSpPr>
                <a:spLocks noChangeArrowheads="1"/>
              </p:cNvSpPr>
              <p:nvPr/>
            </p:nvSpPr>
            <p:spPr bwMode="auto">
              <a:xfrm>
                <a:off x="1854" y="2261"/>
                <a:ext cx="2" cy="169"/>
              </a:xfrm>
              <a:prstGeom prst="rect">
                <a:avLst/>
              </a:prstGeom>
              <a:grpFill/>
              <a:ln w="9525">
                <a:noFill/>
                <a:miter lim="800000"/>
                <a:headEnd/>
                <a:tailEnd/>
              </a:ln>
            </p:spPr>
            <p:txBody>
              <a:bodyPr/>
              <a:lstStyle/>
              <a:p>
                <a:endParaRPr lang="en-US"/>
              </a:p>
            </p:txBody>
          </p:sp>
          <p:sp>
            <p:nvSpPr>
              <p:cNvPr id="269903" name="Rectangle 591"/>
              <p:cNvSpPr>
                <a:spLocks noChangeArrowheads="1"/>
              </p:cNvSpPr>
              <p:nvPr/>
            </p:nvSpPr>
            <p:spPr bwMode="auto">
              <a:xfrm>
                <a:off x="1841" y="2261"/>
                <a:ext cx="3" cy="169"/>
              </a:xfrm>
              <a:prstGeom prst="rect">
                <a:avLst/>
              </a:prstGeom>
              <a:grpFill/>
              <a:ln w="9525">
                <a:noFill/>
                <a:miter lim="800000"/>
                <a:headEnd/>
                <a:tailEnd/>
              </a:ln>
            </p:spPr>
            <p:txBody>
              <a:bodyPr/>
              <a:lstStyle/>
              <a:p>
                <a:endParaRPr lang="en-US"/>
              </a:p>
            </p:txBody>
          </p:sp>
          <p:sp>
            <p:nvSpPr>
              <p:cNvPr id="269905" name="Freeform 593"/>
              <p:cNvSpPr>
                <a:spLocks/>
              </p:cNvSpPr>
              <p:nvPr/>
            </p:nvSpPr>
            <p:spPr bwMode="auto">
              <a:xfrm>
                <a:off x="1829" y="2259"/>
                <a:ext cx="1" cy="171"/>
              </a:xfrm>
              <a:custGeom>
                <a:avLst/>
                <a:gdLst/>
                <a:ahLst/>
                <a:cxnLst>
                  <a:cxn ang="0">
                    <a:pos x="2" y="171"/>
                  </a:cxn>
                  <a:cxn ang="0">
                    <a:pos x="2" y="1"/>
                  </a:cxn>
                  <a:cxn ang="0">
                    <a:pos x="0" y="0"/>
                  </a:cxn>
                  <a:cxn ang="0">
                    <a:pos x="0" y="170"/>
                  </a:cxn>
                  <a:cxn ang="0">
                    <a:pos x="2" y="171"/>
                  </a:cxn>
                </a:cxnLst>
                <a:rect l="0" t="0" r="r" b="b"/>
                <a:pathLst>
                  <a:path w="2" h="171">
                    <a:moveTo>
                      <a:pt x="2" y="171"/>
                    </a:moveTo>
                    <a:lnTo>
                      <a:pt x="2" y="1"/>
                    </a:lnTo>
                    <a:lnTo>
                      <a:pt x="0" y="0"/>
                    </a:lnTo>
                    <a:lnTo>
                      <a:pt x="0" y="170"/>
                    </a:lnTo>
                    <a:lnTo>
                      <a:pt x="2" y="171"/>
                    </a:lnTo>
                    <a:close/>
                  </a:path>
                </a:pathLst>
              </a:custGeom>
              <a:grpFill/>
              <a:ln w="9525">
                <a:noFill/>
                <a:round/>
                <a:headEnd/>
                <a:tailEnd/>
              </a:ln>
            </p:spPr>
            <p:txBody>
              <a:bodyPr/>
              <a:lstStyle/>
              <a:p>
                <a:endParaRPr lang="en-US"/>
              </a:p>
            </p:txBody>
          </p:sp>
          <p:sp>
            <p:nvSpPr>
              <p:cNvPr id="269907" name="Freeform 595"/>
              <p:cNvSpPr>
                <a:spLocks/>
              </p:cNvSpPr>
              <p:nvPr/>
            </p:nvSpPr>
            <p:spPr bwMode="auto">
              <a:xfrm>
                <a:off x="1825" y="2259"/>
                <a:ext cx="1" cy="171"/>
              </a:xfrm>
              <a:custGeom>
                <a:avLst/>
                <a:gdLst/>
                <a:ahLst/>
                <a:cxnLst>
                  <a:cxn ang="0">
                    <a:pos x="2" y="170"/>
                  </a:cxn>
                  <a:cxn ang="0">
                    <a:pos x="2" y="0"/>
                  </a:cxn>
                  <a:cxn ang="0">
                    <a:pos x="0" y="1"/>
                  </a:cxn>
                  <a:cxn ang="0">
                    <a:pos x="0" y="171"/>
                  </a:cxn>
                  <a:cxn ang="0">
                    <a:pos x="2" y="170"/>
                  </a:cxn>
                </a:cxnLst>
                <a:rect l="0" t="0" r="r" b="b"/>
                <a:pathLst>
                  <a:path w="2" h="171">
                    <a:moveTo>
                      <a:pt x="2" y="170"/>
                    </a:moveTo>
                    <a:lnTo>
                      <a:pt x="2" y="0"/>
                    </a:lnTo>
                    <a:lnTo>
                      <a:pt x="0" y="1"/>
                    </a:lnTo>
                    <a:lnTo>
                      <a:pt x="0" y="171"/>
                    </a:lnTo>
                    <a:lnTo>
                      <a:pt x="2" y="170"/>
                    </a:lnTo>
                    <a:close/>
                  </a:path>
                </a:pathLst>
              </a:custGeom>
              <a:grpFill/>
              <a:ln w="9525">
                <a:noFill/>
                <a:round/>
                <a:headEnd/>
                <a:tailEnd/>
              </a:ln>
            </p:spPr>
            <p:txBody>
              <a:bodyPr/>
              <a:lstStyle/>
              <a:p>
                <a:endParaRPr lang="en-US"/>
              </a:p>
            </p:txBody>
          </p:sp>
          <p:sp>
            <p:nvSpPr>
              <p:cNvPr id="269913" name="Freeform 601"/>
              <p:cNvSpPr>
                <a:spLocks/>
              </p:cNvSpPr>
              <p:nvPr/>
            </p:nvSpPr>
            <p:spPr bwMode="auto">
              <a:xfrm>
                <a:off x="1931" y="2261"/>
                <a:ext cx="1" cy="173"/>
              </a:xfrm>
              <a:custGeom>
                <a:avLst/>
                <a:gdLst/>
                <a:ahLst/>
                <a:cxnLst>
                  <a:cxn ang="0">
                    <a:pos x="0" y="1"/>
                  </a:cxn>
                  <a:cxn ang="0">
                    <a:pos x="0" y="171"/>
                  </a:cxn>
                  <a:cxn ang="0">
                    <a:pos x="2" y="170"/>
                  </a:cxn>
                  <a:cxn ang="0">
                    <a:pos x="2" y="0"/>
                  </a:cxn>
                  <a:cxn ang="0">
                    <a:pos x="0" y="1"/>
                  </a:cxn>
                </a:cxnLst>
                <a:rect l="0" t="0" r="r" b="b"/>
                <a:pathLst>
                  <a:path w="2" h="171">
                    <a:moveTo>
                      <a:pt x="0" y="1"/>
                    </a:moveTo>
                    <a:lnTo>
                      <a:pt x="0" y="171"/>
                    </a:lnTo>
                    <a:lnTo>
                      <a:pt x="2" y="170"/>
                    </a:lnTo>
                    <a:lnTo>
                      <a:pt x="2" y="0"/>
                    </a:lnTo>
                    <a:lnTo>
                      <a:pt x="0" y="1"/>
                    </a:lnTo>
                    <a:close/>
                  </a:path>
                </a:pathLst>
              </a:custGeom>
              <a:grpFill/>
              <a:ln w="9525">
                <a:noFill/>
                <a:round/>
                <a:headEnd/>
                <a:tailEnd/>
              </a:ln>
            </p:spPr>
            <p:txBody>
              <a:bodyPr/>
              <a:lstStyle/>
              <a:p>
                <a:endParaRPr lang="en-US"/>
              </a:p>
            </p:txBody>
          </p:sp>
          <p:sp>
            <p:nvSpPr>
              <p:cNvPr id="269914" name="Rectangle 602"/>
              <p:cNvSpPr>
                <a:spLocks noChangeArrowheads="1"/>
              </p:cNvSpPr>
              <p:nvPr/>
            </p:nvSpPr>
            <p:spPr bwMode="auto">
              <a:xfrm>
                <a:off x="1937" y="2261"/>
                <a:ext cx="2" cy="171"/>
              </a:xfrm>
              <a:prstGeom prst="rect">
                <a:avLst/>
              </a:prstGeom>
              <a:grpFill/>
              <a:ln w="9525">
                <a:noFill/>
                <a:miter lim="800000"/>
                <a:headEnd/>
                <a:tailEnd/>
              </a:ln>
            </p:spPr>
            <p:txBody>
              <a:bodyPr/>
              <a:lstStyle/>
              <a:p>
                <a:endParaRPr lang="en-US"/>
              </a:p>
            </p:txBody>
          </p:sp>
          <p:sp>
            <p:nvSpPr>
              <p:cNvPr id="269915" name="Freeform 603"/>
              <p:cNvSpPr>
                <a:spLocks/>
              </p:cNvSpPr>
              <p:nvPr/>
            </p:nvSpPr>
            <p:spPr bwMode="auto">
              <a:xfrm>
                <a:off x="1940" y="2261"/>
                <a:ext cx="1" cy="173"/>
              </a:xfrm>
              <a:custGeom>
                <a:avLst/>
                <a:gdLst/>
                <a:ahLst/>
                <a:cxnLst>
                  <a:cxn ang="0">
                    <a:pos x="0" y="0"/>
                  </a:cxn>
                  <a:cxn ang="0">
                    <a:pos x="0" y="170"/>
                  </a:cxn>
                  <a:cxn ang="0">
                    <a:pos x="2" y="171"/>
                  </a:cxn>
                  <a:cxn ang="0">
                    <a:pos x="2" y="1"/>
                  </a:cxn>
                  <a:cxn ang="0">
                    <a:pos x="0" y="0"/>
                  </a:cxn>
                </a:cxnLst>
                <a:rect l="0" t="0" r="r" b="b"/>
                <a:pathLst>
                  <a:path w="2" h="171">
                    <a:moveTo>
                      <a:pt x="0" y="0"/>
                    </a:moveTo>
                    <a:lnTo>
                      <a:pt x="0" y="170"/>
                    </a:lnTo>
                    <a:lnTo>
                      <a:pt x="2" y="171"/>
                    </a:lnTo>
                    <a:lnTo>
                      <a:pt x="2" y="1"/>
                    </a:lnTo>
                    <a:lnTo>
                      <a:pt x="0" y="0"/>
                    </a:lnTo>
                    <a:close/>
                  </a:path>
                </a:pathLst>
              </a:custGeom>
              <a:grpFill/>
              <a:ln w="9525">
                <a:noFill/>
                <a:round/>
                <a:headEnd/>
                <a:tailEnd/>
              </a:ln>
            </p:spPr>
            <p:txBody>
              <a:bodyPr/>
              <a:lstStyle/>
              <a:p>
                <a:endParaRPr lang="en-US"/>
              </a:p>
            </p:txBody>
          </p:sp>
          <p:sp>
            <p:nvSpPr>
              <p:cNvPr id="269917" name="Freeform 605"/>
              <p:cNvSpPr>
                <a:spLocks/>
              </p:cNvSpPr>
              <p:nvPr/>
            </p:nvSpPr>
            <p:spPr bwMode="auto">
              <a:xfrm>
                <a:off x="1790" y="1728"/>
                <a:ext cx="246" cy="744"/>
              </a:xfrm>
              <a:custGeom>
                <a:avLst/>
                <a:gdLst/>
                <a:ahLst/>
                <a:cxnLst>
                  <a:cxn ang="0">
                    <a:pos x="13" y="741"/>
                  </a:cxn>
                  <a:cxn ang="0">
                    <a:pos x="13" y="726"/>
                  </a:cxn>
                  <a:cxn ang="0">
                    <a:pos x="0" y="726"/>
                  </a:cxn>
                  <a:cxn ang="0">
                    <a:pos x="0" y="82"/>
                  </a:cxn>
                  <a:cxn ang="0">
                    <a:pos x="108" y="0"/>
                  </a:cxn>
                  <a:cxn ang="0">
                    <a:pos x="431" y="0"/>
                  </a:cxn>
                  <a:cxn ang="0">
                    <a:pos x="431" y="644"/>
                  </a:cxn>
                  <a:cxn ang="0">
                    <a:pos x="425" y="648"/>
                  </a:cxn>
                  <a:cxn ang="0">
                    <a:pos x="425" y="653"/>
                  </a:cxn>
                  <a:cxn ang="0">
                    <a:pos x="309" y="741"/>
                  </a:cxn>
                  <a:cxn ang="0">
                    <a:pos x="13" y="741"/>
                  </a:cxn>
                </a:cxnLst>
                <a:rect l="0" t="0" r="r" b="b"/>
                <a:pathLst>
                  <a:path w="431" h="741">
                    <a:moveTo>
                      <a:pt x="13" y="741"/>
                    </a:moveTo>
                    <a:lnTo>
                      <a:pt x="13" y="726"/>
                    </a:lnTo>
                    <a:lnTo>
                      <a:pt x="0" y="726"/>
                    </a:lnTo>
                    <a:lnTo>
                      <a:pt x="0" y="82"/>
                    </a:lnTo>
                    <a:lnTo>
                      <a:pt x="108" y="0"/>
                    </a:lnTo>
                    <a:lnTo>
                      <a:pt x="431" y="0"/>
                    </a:lnTo>
                    <a:lnTo>
                      <a:pt x="431" y="644"/>
                    </a:lnTo>
                    <a:lnTo>
                      <a:pt x="425" y="648"/>
                    </a:lnTo>
                    <a:lnTo>
                      <a:pt x="425" y="653"/>
                    </a:lnTo>
                    <a:lnTo>
                      <a:pt x="309" y="741"/>
                    </a:lnTo>
                    <a:lnTo>
                      <a:pt x="13" y="741"/>
                    </a:lnTo>
                  </a:path>
                </a:pathLst>
              </a:custGeom>
              <a:grpFill/>
              <a:ln w="4763">
                <a:solidFill>
                  <a:srgbClr val="000000"/>
                </a:solidFill>
                <a:prstDash val="solid"/>
                <a:round/>
                <a:headEnd/>
                <a:tailEnd/>
              </a:ln>
            </p:spPr>
            <p:txBody>
              <a:bodyPr/>
              <a:lstStyle/>
              <a:p>
                <a:endParaRPr lang="en-US"/>
              </a:p>
            </p:txBody>
          </p:sp>
          <p:sp>
            <p:nvSpPr>
              <p:cNvPr id="269918" name="Rectangle 606"/>
              <p:cNvSpPr>
                <a:spLocks noChangeArrowheads="1"/>
              </p:cNvSpPr>
              <p:nvPr/>
            </p:nvSpPr>
            <p:spPr bwMode="auto">
              <a:xfrm>
                <a:off x="1776" y="1488"/>
                <a:ext cx="398" cy="154"/>
              </a:xfrm>
              <a:prstGeom prst="rect">
                <a:avLst/>
              </a:prstGeom>
              <a:grpFill/>
              <a:ln w="9525">
                <a:noFill/>
                <a:miter lim="800000"/>
                <a:headEnd/>
                <a:tailEnd/>
              </a:ln>
            </p:spPr>
            <p:txBody>
              <a:bodyPr wrap="none" lIns="0" tIns="0" rIns="0" bIns="0">
                <a:spAutoFit/>
              </a:bodyPr>
              <a:lstStyle/>
              <a:p>
                <a:pPr>
                  <a:spcBef>
                    <a:spcPct val="0"/>
                  </a:spcBef>
                  <a:buClrTx/>
                  <a:buSzTx/>
                  <a:buFontTx/>
                  <a:buNone/>
                </a:pPr>
                <a:r>
                  <a:rPr lang="en-US" sz="1600" b="1" dirty="0">
                    <a:solidFill>
                      <a:srgbClr val="000000"/>
                    </a:solidFill>
                    <a:latin typeface="Arial" charset="0"/>
                  </a:rPr>
                  <a:t>Server</a:t>
                </a:r>
              </a:p>
            </p:txBody>
          </p:sp>
          <p:sp>
            <p:nvSpPr>
              <p:cNvPr id="1374" name="Rectangle 606"/>
              <p:cNvSpPr>
                <a:spLocks noChangeArrowheads="1"/>
              </p:cNvSpPr>
              <p:nvPr/>
            </p:nvSpPr>
            <p:spPr bwMode="auto">
              <a:xfrm>
                <a:off x="2592" y="3168"/>
                <a:ext cx="301" cy="155"/>
              </a:xfrm>
              <a:prstGeom prst="rect">
                <a:avLst/>
              </a:prstGeom>
              <a:grpFill/>
              <a:ln w="9525">
                <a:noFill/>
                <a:miter lim="800000"/>
                <a:headEnd/>
                <a:tailEnd/>
              </a:ln>
            </p:spPr>
            <p:txBody>
              <a:bodyPr wrap="none" lIns="0" tIns="0" rIns="0" bIns="0">
                <a:spAutoFit/>
              </a:bodyPr>
              <a:lstStyle/>
              <a:p>
                <a:pPr>
                  <a:spcBef>
                    <a:spcPct val="0"/>
                  </a:spcBef>
                  <a:buClrTx/>
                  <a:buSzTx/>
                  <a:buFontTx/>
                  <a:buNone/>
                </a:pPr>
                <a:r>
                  <a:rPr lang="en-US" sz="1600" b="1" dirty="0" smtClean="0">
                    <a:solidFill>
                      <a:srgbClr val="000000"/>
                    </a:solidFill>
                    <a:latin typeface="Arial" charset="0"/>
                  </a:rPr>
                  <a:t>WAN</a:t>
                </a:r>
                <a:endParaRPr lang="en-US" sz="1600" b="1" dirty="0">
                  <a:solidFill>
                    <a:srgbClr val="000000"/>
                  </a:solidFill>
                  <a:latin typeface="Arial" charset="0"/>
                </a:endParaRPr>
              </a:p>
            </p:txBody>
          </p:sp>
        </p:grpSp>
        <p:cxnSp>
          <p:nvCxnSpPr>
            <p:cNvPr id="269919" name="AutoShape 607"/>
            <p:cNvCxnSpPr>
              <a:cxnSpLocks noChangeShapeType="1"/>
              <a:stCxn id="269619" idx="5"/>
              <a:endCxn id="269917" idx="3"/>
            </p:cNvCxnSpPr>
            <p:nvPr/>
          </p:nvCxnSpPr>
          <p:spPr bwMode="auto">
            <a:xfrm flipV="1">
              <a:off x="1623" y="1570"/>
              <a:ext cx="263" cy="398"/>
            </a:xfrm>
            <a:prstGeom prst="straightConnector1">
              <a:avLst/>
            </a:prstGeom>
            <a:grpFill/>
            <a:ln w="9525">
              <a:solidFill>
                <a:schemeClr val="bg2"/>
              </a:solidFill>
              <a:round/>
              <a:headEnd/>
              <a:tailEnd/>
            </a:ln>
            <a:effectLst/>
          </p:spPr>
        </p:cxnSp>
        <p:sp>
          <p:nvSpPr>
            <p:cNvPr id="269317" name="Text Box 5"/>
            <p:cNvSpPr txBox="1">
              <a:spLocks noChangeArrowheads="1"/>
            </p:cNvSpPr>
            <p:nvPr/>
          </p:nvSpPr>
          <p:spPr bwMode="auto">
            <a:xfrm>
              <a:off x="912" y="1006"/>
              <a:ext cx="968" cy="194"/>
            </a:xfrm>
            <a:prstGeom prst="rect">
              <a:avLst/>
            </a:prstGeom>
            <a:grpFill/>
            <a:ln w="9525">
              <a:noFill/>
              <a:prstDash val="dash"/>
              <a:miter lim="800000"/>
              <a:headEnd/>
              <a:tailEnd/>
            </a:ln>
            <a:effectLst/>
          </p:spPr>
          <p:txBody>
            <a:bodyPr wrap="none">
              <a:spAutoFit/>
            </a:bodyPr>
            <a:lstStyle/>
            <a:p>
              <a:pPr algn="ctr">
                <a:spcBef>
                  <a:spcPct val="0"/>
                </a:spcBef>
                <a:buClrTx/>
                <a:buSzTx/>
                <a:buFontTx/>
                <a:buNone/>
              </a:pPr>
              <a:r>
                <a:rPr lang="en-US" sz="1400" b="1" dirty="0" smtClean="0">
                  <a:solidFill>
                    <a:schemeClr val="bg1"/>
                  </a:solidFill>
                  <a:latin typeface="Arial" charset="0"/>
                </a:rPr>
                <a:t>Office 1 in Delhi</a:t>
              </a:r>
              <a:endParaRPr lang="en-US" sz="1400" b="1" dirty="0">
                <a:solidFill>
                  <a:schemeClr val="bg1"/>
                </a:solidFill>
                <a:latin typeface="Arial" charset="0"/>
              </a:endParaRPr>
            </a:p>
          </p:txBody>
        </p:sp>
        <p:sp>
          <p:nvSpPr>
            <p:cNvPr id="1372" name="Text Box 5"/>
            <p:cNvSpPr txBox="1">
              <a:spLocks noChangeArrowheads="1"/>
            </p:cNvSpPr>
            <p:nvPr/>
          </p:nvSpPr>
          <p:spPr bwMode="auto">
            <a:xfrm>
              <a:off x="3696" y="1006"/>
              <a:ext cx="968" cy="194"/>
            </a:xfrm>
            <a:prstGeom prst="rect">
              <a:avLst/>
            </a:prstGeom>
            <a:grpFill/>
            <a:ln w="9525">
              <a:noFill/>
              <a:prstDash val="dash"/>
              <a:miter lim="800000"/>
              <a:headEnd/>
              <a:tailEnd/>
            </a:ln>
            <a:effectLst/>
          </p:spPr>
          <p:txBody>
            <a:bodyPr wrap="none">
              <a:spAutoFit/>
            </a:bodyPr>
            <a:lstStyle/>
            <a:p>
              <a:pPr algn="ctr">
                <a:spcBef>
                  <a:spcPct val="0"/>
                </a:spcBef>
                <a:buClrTx/>
                <a:buSzTx/>
                <a:buFontTx/>
                <a:buNone/>
              </a:pPr>
              <a:r>
                <a:rPr lang="en-US" sz="1400" b="1" dirty="0" smtClean="0">
                  <a:solidFill>
                    <a:schemeClr val="bg1"/>
                  </a:solidFill>
                  <a:latin typeface="Arial" charset="0"/>
                </a:rPr>
                <a:t>Office 1 in Delhi</a:t>
              </a:r>
              <a:endParaRPr lang="en-US" sz="1400" b="1" dirty="0">
                <a:solidFill>
                  <a:schemeClr val="bg1"/>
                </a:solidFill>
                <a:latin typeface="Arial" charset="0"/>
              </a:endParaRPr>
            </a:p>
          </p:txBody>
        </p:sp>
      </p:grpSp>
      <p:grpSp>
        <p:nvGrpSpPr>
          <p:cNvPr id="5" name="Group 691"/>
          <p:cNvGrpSpPr>
            <a:grpSpLocks/>
          </p:cNvGrpSpPr>
          <p:nvPr/>
        </p:nvGrpSpPr>
        <p:grpSpPr bwMode="auto">
          <a:xfrm>
            <a:off x="2743200" y="3200400"/>
            <a:ext cx="1541463" cy="1276350"/>
            <a:chOff x="1632" y="2016"/>
            <a:chExt cx="971" cy="804"/>
          </a:xfrm>
        </p:grpSpPr>
        <p:sp>
          <p:nvSpPr>
            <p:cNvPr id="279179" name="Line 651"/>
            <p:cNvSpPr>
              <a:spLocks noChangeShapeType="1"/>
            </p:cNvSpPr>
            <p:nvPr/>
          </p:nvSpPr>
          <p:spPr bwMode="auto">
            <a:xfrm>
              <a:off x="1632" y="2016"/>
              <a:ext cx="576" cy="576"/>
            </a:xfrm>
            <a:prstGeom prst="line">
              <a:avLst/>
            </a:prstGeom>
            <a:noFill/>
            <a:ln w="9525">
              <a:solidFill>
                <a:srgbClr val="000000"/>
              </a:solidFill>
              <a:round/>
              <a:headEnd/>
              <a:tailEnd/>
            </a:ln>
            <a:effectLst/>
          </p:spPr>
          <p:txBody>
            <a:bodyPr wrap="none"/>
            <a:lstStyle/>
            <a:p>
              <a:endParaRPr lang="en-US"/>
            </a:p>
          </p:txBody>
        </p:sp>
        <p:grpSp>
          <p:nvGrpSpPr>
            <p:cNvPr id="6" name="Group 900"/>
            <p:cNvGrpSpPr>
              <a:grpSpLocks/>
            </p:cNvGrpSpPr>
            <p:nvPr/>
          </p:nvGrpSpPr>
          <p:grpSpPr bwMode="auto">
            <a:xfrm>
              <a:off x="2064" y="2544"/>
              <a:ext cx="539" cy="276"/>
              <a:chOff x="2688" y="2208"/>
              <a:chExt cx="648" cy="542"/>
            </a:xfrm>
          </p:grpSpPr>
          <p:grpSp>
            <p:nvGrpSpPr>
              <p:cNvPr id="7" name="Group 901"/>
              <p:cNvGrpSpPr>
                <a:grpSpLocks/>
              </p:cNvGrpSpPr>
              <p:nvPr/>
            </p:nvGrpSpPr>
            <p:grpSpPr bwMode="auto">
              <a:xfrm>
                <a:off x="2688" y="2208"/>
                <a:ext cx="480" cy="188"/>
                <a:chOff x="3072" y="2208"/>
                <a:chExt cx="480" cy="188"/>
              </a:xfrm>
            </p:grpSpPr>
            <p:sp>
              <p:nvSpPr>
                <p:cNvPr id="272262" name="Freeform 902"/>
                <p:cNvSpPr>
                  <a:spLocks noEditPoints="1"/>
                </p:cNvSpPr>
                <p:nvPr/>
              </p:nvSpPr>
              <p:spPr bwMode="auto">
                <a:xfrm>
                  <a:off x="3079" y="2208"/>
                  <a:ext cx="473" cy="180"/>
                </a:xfrm>
                <a:custGeom>
                  <a:avLst/>
                  <a:gdLst/>
                  <a:ahLst/>
                  <a:cxnLst>
                    <a:cxn ang="0">
                      <a:pos x="0" y="268"/>
                    </a:cxn>
                    <a:cxn ang="0">
                      <a:pos x="0" y="292"/>
                    </a:cxn>
                    <a:cxn ang="0">
                      <a:pos x="739" y="292"/>
                    </a:cxn>
                    <a:cxn ang="0">
                      <a:pos x="739" y="268"/>
                    </a:cxn>
                    <a:cxn ang="0">
                      <a:pos x="0" y="268"/>
                    </a:cxn>
                    <a:cxn ang="0">
                      <a:pos x="739" y="292"/>
                    </a:cxn>
                    <a:cxn ang="0">
                      <a:pos x="764" y="268"/>
                    </a:cxn>
                    <a:cxn ang="0">
                      <a:pos x="739" y="268"/>
                    </a:cxn>
                    <a:cxn ang="0">
                      <a:pos x="739" y="292"/>
                    </a:cxn>
                    <a:cxn ang="0">
                      <a:pos x="764" y="98"/>
                    </a:cxn>
                    <a:cxn ang="0">
                      <a:pos x="861" y="0"/>
                    </a:cxn>
                    <a:cxn ang="0">
                      <a:pos x="861" y="171"/>
                    </a:cxn>
                    <a:cxn ang="0">
                      <a:pos x="764" y="268"/>
                    </a:cxn>
                    <a:cxn ang="0">
                      <a:pos x="764" y="98"/>
                    </a:cxn>
                  </a:cxnLst>
                  <a:rect l="0" t="0" r="r" b="b"/>
                  <a:pathLst>
                    <a:path w="861" h="292">
                      <a:moveTo>
                        <a:pt x="0" y="268"/>
                      </a:moveTo>
                      <a:lnTo>
                        <a:pt x="0" y="292"/>
                      </a:lnTo>
                      <a:lnTo>
                        <a:pt x="739" y="292"/>
                      </a:lnTo>
                      <a:lnTo>
                        <a:pt x="739" y="268"/>
                      </a:lnTo>
                      <a:lnTo>
                        <a:pt x="0" y="268"/>
                      </a:lnTo>
                      <a:close/>
                      <a:moveTo>
                        <a:pt x="739" y="292"/>
                      </a:moveTo>
                      <a:lnTo>
                        <a:pt x="764" y="268"/>
                      </a:lnTo>
                      <a:lnTo>
                        <a:pt x="739" y="268"/>
                      </a:lnTo>
                      <a:lnTo>
                        <a:pt x="739" y="292"/>
                      </a:lnTo>
                      <a:close/>
                      <a:moveTo>
                        <a:pt x="764" y="98"/>
                      </a:moveTo>
                      <a:lnTo>
                        <a:pt x="861" y="0"/>
                      </a:lnTo>
                      <a:lnTo>
                        <a:pt x="861" y="171"/>
                      </a:lnTo>
                      <a:lnTo>
                        <a:pt x="764" y="268"/>
                      </a:lnTo>
                      <a:lnTo>
                        <a:pt x="764" y="98"/>
                      </a:lnTo>
                      <a:close/>
                    </a:path>
                  </a:pathLst>
                </a:custGeom>
                <a:solidFill>
                  <a:srgbClr val="9A9A9A"/>
                </a:solidFill>
                <a:ln w="9525">
                  <a:noFill/>
                  <a:round/>
                  <a:headEnd/>
                  <a:tailEnd/>
                </a:ln>
              </p:spPr>
              <p:txBody>
                <a:bodyPr/>
                <a:lstStyle/>
                <a:p>
                  <a:endParaRPr lang="en-US"/>
                </a:p>
              </p:txBody>
            </p:sp>
            <p:sp>
              <p:nvSpPr>
                <p:cNvPr id="272263" name="Freeform 903"/>
                <p:cNvSpPr>
                  <a:spLocks/>
                </p:cNvSpPr>
                <p:nvPr/>
              </p:nvSpPr>
              <p:spPr bwMode="auto">
                <a:xfrm>
                  <a:off x="3072" y="2208"/>
                  <a:ext cx="480" cy="97"/>
                </a:xfrm>
                <a:custGeom>
                  <a:avLst/>
                  <a:gdLst/>
                  <a:ahLst/>
                  <a:cxnLst>
                    <a:cxn ang="0">
                      <a:pos x="873" y="0"/>
                    </a:cxn>
                    <a:cxn ang="0">
                      <a:pos x="97" y="0"/>
                    </a:cxn>
                    <a:cxn ang="0">
                      <a:pos x="0" y="98"/>
                    </a:cxn>
                    <a:cxn ang="0">
                      <a:pos x="0" y="146"/>
                    </a:cxn>
                    <a:cxn ang="0">
                      <a:pos x="155" y="154"/>
                    </a:cxn>
                    <a:cxn ang="0">
                      <a:pos x="310" y="158"/>
                    </a:cxn>
                    <a:cxn ang="0">
                      <a:pos x="466" y="158"/>
                    </a:cxn>
                    <a:cxn ang="0">
                      <a:pos x="621" y="154"/>
                    </a:cxn>
                    <a:cxn ang="0">
                      <a:pos x="776" y="146"/>
                    </a:cxn>
                    <a:cxn ang="0">
                      <a:pos x="776" y="98"/>
                    </a:cxn>
                    <a:cxn ang="0">
                      <a:pos x="873" y="0"/>
                    </a:cxn>
                  </a:cxnLst>
                  <a:rect l="0" t="0" r="r" b="b"/>
                  <a:pathLst>
                    <a:path w="873" h="158">
                      <a:moveTo>
                        <a:pt x="873" y="0"/>
                      </a:moveTo>
                      <a:lnTo>
                        <a:pt x="97" y="0"/>
                      </a:lnTo>
                      <a:lnTo>
                        <a:pt x="0" y="98"/>
                      </a:lnTo>
                      <a:lnTo>
                        <a:pt x="0" y="146"/>
                      </a:lnTo>
                      <a:lnTo>
                        <a:pt x="155" y="154"/>
                      </a:lnTo>
                      <a:lnTo>
                        <a:pt x="310" y="158"/>
                      </a:lnTo>
                      <a:lnTo>
                        <a:pt x="466" y="158"/>
                      </a:lnTo>
                      <a:lnTo>
                        <a:pt x="621" y="154"/>
                      </a:lnTo>
                      <a:lnTo>
                        <a:pt x="776" y="146"/>
                      </a:lnTo>
                      <a:lnTo>
                        <a:pt x="776" y="98"/>
                      </a:lnTo>
                      <a:lnTo>
                        <a:pt x="873" y="0"/>
                      </a:lnTo>
                      <a:close/>
                    </a:path>
                  </a:pathLst>
                </a:custGeom>
                <a:solidFill>
                  <a:srgbClr val="E6E6E6"/>
                </a:solidFill>
                <a:ln w="9525">
                  <a:noFill/>
                  <a:round/>
                  <a:headEnd/>
                  <a:tailEnd/>
                </a:ln>
              </p:spPr>
              <p:txBody>
                <a:bodyPr/>
                <a:lstStyle/>
                <a:p>
                  <a:endParaRPr lang="en-US"/>
                </a:p>
              </p:txBody>
            </p:sp>
            <p:sp>
              <p:nvSpPr>
                <p:cNvPr id="272264" name="Freeform 904"/>
                <p:cNvSpPr>
                  <a:spLocks/>
                </p:cNvSpPr>
                <p:nvPr/>
              </p:nvSpPr>
              <p:spPr bwMode="auto">
                <a:xfrm>
                  <a:off x="3499" y="2261"/>
                  <a:ext cx="53" cy="67"/>
                </a:xfrm>
                <a:custGeom>
                  <a:avLst/>
                  <a:gdLst/>
                  <a:ahLst/>
                  <a:cxnLst>
                    <a:cxn ang="0">
                      <a:pos x="0" y="109"/>
                    </a:cxn>
                    <a:cxn ang="0">
                      <a:pos x="97" y="12"/>
                    </a:cxn>
                    <a:cxn ang="0">
                      <a:pos x="97" y="0"/>
                    </a:cxn>
                    <a:cxn ang="0">
                      <a:pos x="0" y="97"/>
                    </a:cxn>
                    <a:cxn ang="0">
                      <a:pos x="0" y="109"/>
                    </a:cxn>
                  </a:cxnLst>
                  <a:rect l="0" t="0" r="r" b="b"/>
                  <a:pathLst>
                    <a:path w="97" h="109">
                      <a:moveTo>
                        <a:pt x="0" y="109"/>
                      </a:moveTo>
                      <a:lnTo>
                        <a:pt x="97" y="12"/>
                      </a:lnTo>
                      <a:lnTo>
                        <a:pt x="97" y="0"/>
                      </a:lnTo>
                      <a:lnTo>
                        <a:pt x="0" y="97"/>
                      </a:lnTo>
                      <a:lnTo>
                        <a:pt x="0" y="109"/>
                      </a:lnTo>
                      <a:close/>
                    </a:path>
                  </a:pathLst>
                </a:custGeom>
                <a:solidFill>
                  <a:srgbClr val="666666"/>
                </a:solidFill>
                <a:ln w="9525">
                  <a:noFill/>
                  <a:round/>
                  <a:headEnd/>
                  <a:tailEnd/>
                </a:ln>
              </p:spPr>
              <p:txBody>
                <a:bodyPr/>
                <a:lstStyle/>
                <a:p>
                  <a:endParaRPr lang="en-US"/>
                </a:p>
              </p:txBody>
            </p:sp>
            <p:sp>
              <p:nvSpPr>
                <p:cNvPr id="272265" name="Freeform 905"/>
                <p:cNvSpPr>
                  <a:spLocks/>
                </p:cNvSpPr>
                <p:nvPr/>
              </p:nvSpPr>
              <p:spPr bwMode="auto">
                <a:xfrm>
                  <a:off x="3499" y="2265"/>
                  <a:ext cx="53" cy="68"/>
                </a:xfrm>
                <a:custGeom>
                  <a:avLst/>
                  <a:gdLst/>
                  <a:ahLst/>
                  <a:cxnLst>
                    <a:cxn ang="0">
                      <a:pos x="0" y="109"/>
                    </a:cxn>
                    <a:cxn ang="0">
                      <a:pos x="97" y="12"/>
                    </a:cxn>
                    <a:cxn ang="0">
                      <a:pos x="97" y="0"/>
                    </a:cxn>
                    <a:cxn ang="0">
                      <a:pos x="0" y="97"/>
                    </a:cxn>
                    <a:cxn ang="0">
                      <a:pos x="0" y="109"/>
                    </a:cxn>
                  </a:cxnLst>
                  <a:rect l="0" t="0" r="r" b="b"/>
                  <a:pathLst>
                    <a:path w="97" h="109">
                      <a:moveTo>
                        <a:pt x="0" y="109"/>
                      </a:moveTo>
                      <a:lnTo>
                        <a:pt x="97" y="12"/>
                      </a:lnTo>
                      <a:lnTo>
                        <a:pt x="97" y="0"/>
                      </a:lnTo>
                      <a:lnTo>
                        <a:pt x="0" y="97"/>
                      </a:lnTo>
                      <a:lnTo>
                        <a:pt x="0" y="109"/>
                      </a:lnTo>
                      <a:close/>
                    </a:path>
                  </a:pathLst>
                </a:custGeom>
                <a:solidFill>
                  <a:srgbClr val="C0C0C0"/>
                </a:solidFill>
                <a:ln w="9525">
                  <a:noFill/>
                  <a:round/>
                  <a:headEnd/>
                  <a:tailEnd/>
                </a:ln>
              </p:spPr>
              <p:txBody>
                <a:bodyPr/>
                <a:lstStyle/>
                <a:p>
                  <a:endParaRPr lang="en-US"/>
                </a:p>
              </p:txBody>
            </p:sp>
            <p:sp>
              <p:nvSpPr>
                <p:cNvPr id="272266" name="Freeform 906"/>
                <p:cNvSpPr>
                  <a:spLocks/>
                </p:cNvSpPr>
                <p:nvPr/>
              </p:nvSpPr>
              <p:spPr bwMode="auto">
                <a:xfrm>
                  <a:off x="3072" y="2208"/>
                  <a:ext cx="480" cy="180"/>
                </a:xfrm>
                <a:custGeom>
                  <a:avLst/>
                  <a:gdLst/>
                  <a:ahLst/>
                  <a:cxnLst>
                    <a:cxn ang="0">
                      <a:pos x="12" y="292"/>
                    </a:cxn>
                    <a:cxn ang="0">
                      <a:pos x="12" y="268"/>
                    </a:cxn>
                    <a:cxn ang="0">
                      <a:pos x="0" y="268"/>
                    </a:cxn>
                    <a:cxn ang="0">
                      <a:pos x="0" y="98"/>
                    </a:cxn>
                    <a:cxn ang="0">
                      <a:pos x="97" y="0"/>
                    </a:cxn>
                    <a:cxn ang="0">
                      <a:pos x="873" y="0"/>
                    </a:cxn>
                    <a:cxn ang="0">
                      <a:pos x="873" y="171"/>
                    </a:cxn>
                    <a:cxn ang="0">
                      <a:pos x="751" y="292"/>
                    </a:cxn>
                    <a:cxn ang="0">
                      <a:pos x="12" y="292"/>
                    </a:cxn>
                  </a:cxnLst>
                  <a:rect l="0" t="0" r="r" b="b"/>
                  <a:pathLst>
                    <a:path w="873" h="292">
                      <a:moveTo>
                        <a:pt x="12" y="292"/>
                      </a:moveTo>
                      <a:lnTo>
                        <a:pt x="12" y="268"/>
                      </a:lnTo>
                      <a:lnTo>
                        <a:pt x="0" y="268"/>
                      </a:lnTo>
                      <a:lnTo>
                        <a:pt x="0" y="98"/>
                      </a:lnTo>
                      <a:lnTo>
                        <a:pt x="97" y="0"/>
                      </a:lnTo>
                      <a:lnTo>
                        <a:pt x="873" y="0"/>
                      </a:lnTo>
                      <a:lnTo>
                        <a:pt x="873" y="171"/>
                      </a:lnTo>
                      <a:lnTo>
                        <a:pt x="751" y="292"/>
                      </a:lnTo>
                      <a:lnTo>
                        <a:pt x="12" y="292"/>
                      </a:lnTo>
                    </a:path>
                  </a:pathLst>
                </a:custGeom>
                <a:noFill/>
                <a:ln w="4763">
                  <a:solidFill>
                    <a:srgbClr val="000000"/>
                  </a:solidFill>
                  <a:prstDash val="solid"/>
                  <a:round/>
                  <a:headEnd/>
                  <a:tailEnd/>
                </a:ln>
              </p:spPr>
              <p:txBody>
                <a:bodyPr/>
                <a:lstStyle/>
                <a:p>
                  <a:endParaRPr lang="en-US"/>
                </a:p>
              </p:txBody>
            </p:sp>
            <p:sp>
              <p:nvSpPr>
                <p:cNvPr id="272267" name="Freeform 907"/>
                <p:cNvSpPr>
                  <a:spLocks noEditPoints="1"/>
                </p:cNvSpPr>
                <p:nvPr/>
              </p:nvSpPr>
              <p:spPr bwMode="auto">
                <a:xfrm>
                  <a:off x="3072" y="2268"/>
                  <a:ext cx="427" cy="128"/>
                </a:xfrm>
                <a:custGeom>
                  <a:avLst/>
                  <a:gdLst/>
                  <a:ahLst/>
                  <a:cxnLst>
                    <a:cxn ang="0">
                      <a:pos x="0" y="206"/>
                    </a:cxn>
                    <a:cxn ang="0">
                      <a:pos x="0" y="0"/>
                    </a:cxn>
                    <a:cxn ang="0">
                      <a:pos x="6" y="0"/>
                    </a:cxn>
                    <a:cxn ang="0">
                      <a:pos x="6" y="206"/>
                    </a:cxn>
                    <a:cxn ang="0">
                      <a:pos x="0" y="206"/>
                    </a:cxn>
                    <a:cxn ang="0">
                      <a:pos x="776" y="0"/>
                    </a:cxn>
                    <a:cxn ang="0">
                      <a:pos x="776" y="206"/>
                    </a:cxn>
                    <a:cxn ang="0">
                      <a:pos x="768" y="206"/>
                    </a:cxn>
                    <a:cxn ang="0">
                      <a:pos x="768" y="0"/>
                    </a:cxn>
                    <a:cxn ang="0">
                      <a:pos x="776" y="0"/>
                    </a:cxn>
                  </a:cxnLst>
                  <a:rect l="0" t="0" r="r" b="b"/>
                  <a:pathLst>
                    <a:path w="776" h="206">
                      <a:moveTo>
                        <a:pt x="0" y="206"/>
                      </a:moveTo>
                      <a:lnTo>
                        <a:pt x="0" y="0"/>
                      </a:lnTo>
                      <a:lnTo>
                        <a:pt x="6" y="0"/>
                      </a:lnTo>
                      <a:lnTo>
                        <a:pt x="6" y="206"/>
                      </a:lnTo>
                      <a:lnTo>
                        <a:pt x="0" y="206"/>
                      </a:lnTo>
                      <a:close/>
                      <a:moveTo>
                        <a:pt x="776" y="0"/>
                      </a:moveTo>
                      <a:lnTo>
                        <a:pt x="776" y="206"/>
                      </a:lnTo>
                      <a:lnTo>
                        <a:pt x="768" y="206"/>
                      </a:lnTo>
                      <a:lnTo>
                        <a:pt x="768" y="0"/>
                      </a:lnTo>
                      <a:lnTo>
                        <a:pt x="776" y="0"/>
                      </a:lnTo>
                      <a:close/>
                    </a:path>
                  </a:pathLst>
                </a:custGeom>
                <a:solidFill>
                  <a:srgbClr val="9A9A9A"/>
                </a:solidFill>
                <a:ln w="9525">
                  <a:noFill/>
                  <a:round/>
                  <a:headEnd/>
                  <a:tailEnd/>
                </a:ln>
              </p:spPr>
              <p:txBody>
                <a:bodyPr/>
                <a:lstStyle/>
                <a:p>
                  <a:endParaRPr lang="en-US"/>
                </a:p>
              </p:txBody>
            </p:sp>
            <p:sp>
              <p:nvSpPr>
                <p:cNvPr id="272268" name="Freeform 908"/>
                <p:cNvSpPr>
                  <a:spLocks noEditPoints="1"/>
                </p:cNvSpPr>
                <p:nvPr/>
              </p:nvSpPr>
              <p:spPr bwMode="auto">
                <a:xfrm>
                  <a:off x="3075" y="2268"/>
                  <a:ext cx="420" cy="128"/>
                </a:xfrm>
                <a:custGeom>
                  <a:avLst/>
                  <a:gdLst/>
                  <a:ahLst/>
                  <a:cxnLst>
                    <a:cxn ang="0">
                      <a:pos x="0" y="206"/>
                    </a:cxn>
                    <a:cxn ang="0">
                      <a:pos x="0" y="0"/>
                    </a:cxn>
                    <a:cxn ang="0">
                      <a:pos x="8" y="0"/>
                    </a:cxn>
                    <a:cxn ang="0">
                      <a:pos x="8" y="206"/>
                    </a:cxn>
                    <a:cxn ang="0">
                      <a:pos x="0" y="206"/>
                    </a:cxn>
                    <a:cxn ang="0">
                      <a:pos x="762" y="0"/>
                    </a:cxn>
                    <a:cxn ang="0">
                      <a:pos x="762" y="206"/>
                    </a:cxn>
                    <a:cxn ang="0">
                      <a:pos x="755" y="206"/>
                    </a:cxn>
                    <a:cxn ang="0">
                      <a:pos x="755" y="0"/>
                    </a:cxn>
                    <a:cxn ang="0">
                      <a:pos x="762" y="0"/>
                    </a:cxn>
                  </a:cxnLst>
                  <a:rect l="0" t="0" r="r" b="b"/>
                  <a:pathLst>
                    <a:path w="762" h="206">
                      <a:moveTo>
                        <a:pt x="0" y="206"/>
                      </a:moveTo>
                      <a:lnTo>
                        <a:pt x="0" y="0"/>
                      </a:lnTo>
                      <a:lnTo>
                        <a:pt x="8" y="0"/>
                      </a:lnTo>
                      <a:lnTo>
                        <a:pt x="8" y="206"/>
                      </a:lnTo>
                      <a:lnTo>
                        <a:pt x="0" y="206"/>
                      </a:lnTo>
                      <a:close/>
                      <a:moveTo>
                        <a:pt x="762" y="0"/>
                      </a:moveTo>
                      <a:lnTo>
                        <a:pt x="762" y="206"/>
                      </a:lnTo>
                      <a:lnTo>
                        <a:pt x="755" y="206"/>
                      </a:lnTo>
                      <a:lnTo>
                        <a:pt x="755" y="0"/>
                      </a:lnTo>
                      <a:lnTo>
                        <a:pt x="762" y="0"/>
                      </a:lnTo>
                      <a:close/>
                    </a:path>
                  </a:pathLst>
                </a:custGeom>
                <a:solidFill>
                  <a:srgbClr val="9C9C9C"/>
                </a:solidFill>
                <a:ln w="9525">
                  <a:noFill/>
                  <a:round/>
                  <a:headEnd/>
                  <a:tailEnd/>
                </a:ln>
              </p:spPr>
              <p:txBody>
                <a:bodyPr/>
                <a:lstStyle/>
                <a:p>
                  <a:endParaRPr lang="en-US"/>
                </a:p>
              </p:txBody>
            </p:sp>
            <p:sp>
              <p:nvSpPr>
                <p:cNvPr id="272269" name="Freeform 909"/>
                <p:cNvSpPr>
                  <a:spLocks noEditPoints="1"/>
                </p:cNvSpPr>
                <p:nvPr/>
              </p:nvSpPr>
              <p:spPr bwMode="auto">
                <a:xfrm>
                  <a:off x="3080" y="2268"/>
                  <a:ext cx="410" cy="128"/>
                </a:xfrm>
                <a:custGeom>
                  <a:avLst/>
                  <a:gdLst/>
                  <a:ahLst/>
                  <a:cxnLst>
                    <a:cxn ang="0">
                      <a:pos x="0" y="206"/>
                    </a:cxn>
                    <a:cxn ang="0">
                      <a:pos x="0" y="0"/>
                    </a:cxn>
                    <a:cxn ang="0">
                      <a:pos x="8" y="0"/>
                    </a:cxn>
                    <a:cxn ang="0">
                      <a:pos x="8" y="206"/>
                    </a:cxn>
                    <a:cxn ang="0">
                      <a:pos x="0" y="206"/>
                    </a:cxn>
                    <a:cxn ang="0">
                      <a:pos x="747" y="0"/>
                    </a:cxn>
                    <a:cxn ang="0">
                      <a:pos x="747" y="206"/>
                    </a:cxn>
                    <a:cxn ang="0">
                      <a:pos x="739" y="206"/>
                    </a:cxn>
                    <a:cxn ang="0">
                      <a:pos x="739" y="0"/>
                    </a:cxn>
                    <a:cxn ang="0">
                      <a:pos x="747" y="0"/>
                    </a:cxn>
                  </a:cxnLst>
                  <a:rect l="0" t="0" r="r" b="b"/>
                  <a:pathLst>
                    <a:path w="747" h="206">
                      <a:moveTo>
                        <a:pt x="0" y="206"/>
                      </a:moveTo>
                      <a:lnTo>
                        <a:pt x="0" y="0"/>
                      </a:lnTo>
                      <a:lnTo>
                        <a:pt x="8" y="0"/>
                      </a:lnTo>
                      <a:lnTo>
                        <a:pt x="8" y="206"/>
                      </a:lnTo>
                      <a:lnTo>
                        <a:pt x="0" y="206"/>
                      </a:lnTo>
                      <a:close/>
                      <a:moveTo>
                        <a:pt x="747" y="0"/>
                      </a:moveTo>
                      <a:lnTo>
                        <a:pt x="747" y="206"/>
                      </a:lnTo>
                      <a:lnTo>
                        <a:pt x="739" y="206"/>
                      </a:lnTo>
                      <a:lnTo>
                        <a:pt x="739" y="0"/>
                      </a:lnTo>
                      <a:lnTo>
                        <a:pt x="747" y="0"/>
                      </a:lnTo>
                      <a:close/>
                    </a:path>
                  </a:pathLst>
                </a:custGeom>
                <a:solidFill>
                  <a:srgbClr val="9F9F9F"/>
                </a:solidFill>
                <a:ln w="9525">
                  <a:noFill/>
                  <a:round/>
                  <a:headEnd/>
                  <a:tailEnd/>
                </a:ln>
              </p:spPr>
              <p:txBody>
                <a:bodyPr/>
                <a:lstStyle/>
                <a:p>
                  <a:endParaRPr lang="en-US"/>
                </a:p>
              </p:txBody>
            </p:sp>
            <p:sp>
              <p:nvSpPr>
                <p:cNvPr id="272270" name="Freeform 910"/>
                <p:cNvSpPr>
                  <a:spLocks noEditPoints="1"/>
                </p:cNvSpPr>
                <p:nvPr/>
              </p:nvSpPr>
              <p:spPr bwMode="auto">
                <a:xfrm>
                  <a:off x="3084" y="2268"/>
                  <a:ext cx="403" cy="128"/>
                </a:xfrm>
                <a:custGeom>
                  <a:avLst/>
                  <a:gdLst/>
                  <a:ahLst/>
                  <a:cxnLst>
                    <a:cxn ang="0">
                      <a:pos x="0" y="206"/>
                    </a:cxn>
                    <a:cxn ang="0">
                      <a:pos x="0" y="0"/>
                    </a:cxn>
                    <a:cxn ang="0">
                      <a:pos x="7" y="0"/>
                    </a:cxn>
                    <a:cxn ang="0">
                      <a:pos x="7" y="206"/>
                    </a:cxn>
                    <a:cxn ang="0">
                      <a:pos x="0" y="206"/>
                    </a:cxn>
                    <a:cxn ang="0">
                      <a:pos x="731" y="0"/>
                    </a:cxn>
                    <a:cxn ang="0">
                      <a:pos x="731" y="206"/>
                    </a:cxn>
                    <a:cxn ang="0">
                      <a:pos x="724" y="206"/>
                    </a:cxn>
                    <a:cxn ang="0">
                      <a:pos x="724" y="0"/>
                    </a:cxn>
                    <a:cxn ang="0">
                      <a:pos x="731" y="0"/>
                    </a:cxn>
                  </a:cxnLst>
                  <a:rect l="0" t="0" r="r" b="b"/>
                  <a:pathLst>
                    <a:path w="731" h="206">
                      <a:moveTo>
                        <a:pt x="0" y="206"/>
                      </a:moveTo>
                      <a:lnTo>
                        <a:pt x="0" y="0"/>
                      </a:lnTo>
                      <a:lnTo>
                        <a:pt x="7" y="0"/>
                      </a:lnTo>
                      <a:lnTo>
                        <a:pt x="7" y="206"/>
                      </a:lnTo>
                      <a:lnTo>
                        <a:pt x="0" y="206"/>
                      </a:lnTo>
                      <a:close/>
                      <a:moveTo>
                        <a:pt x="731" y="0"/>
                      </a:moveTo>
                      <a:lnTo>
                        <a:pt x="731" y="206"/>
                      </a:lnTo>
                      <a:lnTo>
                        <a:pt x="724" y="206"/>
                      </a:lnTo>
                      <a:lnTo>
                        <a:pt x="724" y="0"/>
                      </a:lnTo>
                      <a:lnTo>
                        <a:pt x="731" y="0"/>
                      </a:lnTo>
                      <a:close/>
                    </a:path>
                  </a:pathLst>
                </a:custGeom>
                <a:solidFill>
                  <a:srgbClr val="A2A2A2"/>
                </a:solidFill>
                <a:ln w="9525">
                  <a:noFill/>
                  <a:round/>
                  <a:headEnd/>
                  <a:tailEnd/>
                </a:ln>
              </p:spPr>
              <p:txBody>
                <a:bodyPr/>
                <a:lstStyle/>
                <a:p>
                  <a:endParaRPr lang="en-US"/>
                </a:p>
              </p:txBody>
            </p:sp>
            <p:sp>
              <p:nvSpPr>
                <p:cNvPr id="272271" name="Freeform 911"/>
                <p:cNvSpPr>
                  <a:spLocks noEditPoints="1"/>
                </p:cNvSpPr>
                <p:nvPr/>
              </p:nvSpPr>
              <p:spPr bwMode="auto">
                <a:xfrm>
                  <a:off x="3089" y="2268"/>
                  <a:ext cx="394" cy="128"/>
                </a:xfrm>
                <a:custGeom>
                  <a:avLst/>
                  <a:gdLst/>
                  <a:ahLst/>
                  <a:cxnLst>
                    <a:cxn ang="0">
                      <a:pos x="0" y="206"/>
                    </a:cxn>
                    <a:cxn ang="0">
                      <a:pos x="0" y="0"/>
                    </a:cxn>
                    <a:cxn ang="0">
                      <a:pos x="8" y="0"/>
                    </a:cxn>
                    <a:cxn ang="0">
                      <a:pos x="8" y="206"/>
                    </a:cxn>
                    <a:cxn ang="0">
                      <a:pos x="0" y="206"/>
                    </a:cxn>
                    <a:cxn ang="0">
                      <a:pos x="717" y="0"/>
                    </a:cxn>
                    <a:cxn ang="0">
                      <a:pos x="717" y="206"/>
                    </a:cxn>
                    <a:cxn ang="0">
                      <a:pos x="709" y="206"/>
                    </a:cxn>
                    <a:cxn ang="0">
                      <a:pos x="709" y="0"/>
                    </a:cxn>
                    <a:cxn ang="0">
                      <a:pos x="717" y="0"/>
                    </a:cxn>
                  </a:cxnLst>
                  <a:rect l="0" t="0" r="r" b="b"/>
                  <a:pathLst>
                    <a:path w="717" h="206">
                      <a:moveTo>
                        <a:pt x="0" y="206"/>
                      </a:moveTo>
                      <a:lnTo>
                        <a:pt x="0" y="0"/>
                      </a:lnTo>
                      <a:lnTo>
                        <a:pt x="8" y="0"/>
                      </a:lnTo>
                      <a:lnTo>
                        <a:pt x="8" y="206"/>
                      </a:lnTo>
                      <a:lnTo>
                        <a:pt x="0" y="206"/>
                      </a:lnTo>
                      <a:close/>
                      <a:moveTo>
                        <a:pt x="717" y="0"/>
                      </a:moveTo>
                      <a:lnTo>
                        <a:pt x="717" y="206"/>
                      </a:lnTo>
                      <a:lnTo>
                        <a:pt x="709" y="206"/>
                      </a:lnTo>
                      <a:lnTo>
                        <a:pt x="709" y="0"/>
                      </a:lnTo>
                      <a:lnTo>
                        <a:pt x="717" y="0"/>
                      </a:lnTo>
                      <a:close/>
                    </a:path>
                  </a:pathLst>
                </a:custGeom>
                <a:solidFill>
                  <a:srgbClr val="A5A5A5"/>
                </a:solidFill>
                <a:ln w="9525">
                  <a:noFill/>
                  <a:round/>
                  <a:headEnd/>
                  <a:tailEnd/>
                </a:ln>
              </p:spPr>
              <p:txBody>
                <a:bodyPr/>
                <a:lstStyle/>
                <a:p>
                  <a:endParaRPr lang="en-US"/>
                </a:p>
              </p:txBody>
            </p:sp>
            <p:sp>
              <p:nvSpPr>
                <p:cNvPr id="272272" name="Freeform 912"/>
                <p:cNvSpPr>
                  <a:spLocks noEditPoints="1"/>
                </p:cNvSpPr>
                <p:nvPr/>
              </p:nvSpPr>
              <p:spPr bwMode="auto">
                <a:xfrm>
                  <a:off x="3092" y="2268"/>
                  <a:ext cx="386" cy="128"/>
                </a:xfrm>
                <a:custGeom>
                  <a:avLst/>
                  <a:gdLst/>
                  <a:ahLst/>
                  <a:cxnLst>
                    <a:cxn ang="0">
                      <a:pos x="0" y="206"/>
                    </a:cxn>
                    <a:cxn ang="0">
                      <a:pos x="0" y="0"/>
                    </a:cxn>
                    <a:cxn ang="0">
                      <a:pos x="7" y="0"/>
                    </a:cxn>
                    <a:cxn ang="0">
                      <a:pos x="7" y="206"/>
                    </a:cxn>
                    <a:cxn ang="0">
                      <a:pos x="0" y="206"/>
                    </a:cxn>
                    <a:cxn ang="0">
                      <a:pos x="701" y="0"/>
                    </a:cxn>
                    <a:cxn ang="0">
                      <a:pos x="701" y="206"/>
                    </a:cxn>
                    <a:cxn ang="0">
                      <a:pos x="694" y="206"/>
                    </a:cxn>
                    <a:cxn ang="0">
                      <a:pos x="694" y="0"/>
                    </a:cxn>
                    <a:cxn ang="0">
                      <a:pos x="701" y="0"/>
                    </a:cxn>
                  </a:cxnLst>
                  <a:rect l="0" t="0" r="r" b="b"/>
                  <a:pathLst>
                    <a:path w="701" h="206">
                      <a:moveTo>
                        <a:pt x="0" y="206"/>
                      </a:moveTo>
                      <a:lnTo>
                        <a:pt x="0" y="0"/>
                      </a:lnTo>
                      <a:lnTo>
                        <a:pt x="7" y="0"/>
                      </a:lnTo>
                      <a:lnTo>
                        <a:pt x="7" y="206"/>
                      </a:lnTo>
                      <a:lnTo>
                        <a:pt x="0" y="206"/>
                      </a:lnTo>
                      <a:close/>
                      <a:moveTo>
                        <a:pt x="701" y="0"/>
                      </a:moveTo>
                      <a:lnTo>
                        <a:pt x="701" y="206"/>
                      </a:lnTo>
                      <a:lnTo>
                        <a:pt x="694" y="206"/>
                      </a:lnTo>
                      <a:lnTo>
                        <a:pt x="694" y="0"/>
                      </a:lnTo>
                      <a:lnTo>
                        <a:pt x="701" y="0"/>
                      </a:lnTo>
                      <a:close/>
                    </a:path>
                  </a:pathLst>
                </a:custGeom>
                <a:solidFill>
                  <a:srgbClr val="A7A7A7"/>
                </a:solidFill>
                <a:ln w="9525">
                  <a:noFill/>
                  <a:round/>
                  <a:headEnd/>
                  <a:tailEnd/>
                </a:ln>
              </p:spPr>
              <p:txBody>
                <a:bodyPr/>
                <a:lstStyle/>
                <a:p>
                  <a:endParaRPr lang="en-US"/>
                </a:p>
              </p:txBody>
            </p:sp>
            <p:sp>
              <p:nvSpPr>
                <p:cNvPr id="272273" name="Freeform 913"/>
                <p:cNvSpPr>
                  <a:spLocks noEditPoints="1"/>
                </p:cNvSpPr>
                <p:nvPr/>
              </p:nvSpPr>
              <p:spPr bwMode="auto">
                <a:xfrm>
                  <a:off x="3096" y="2268"/>
                  <a:ext cx="378" cy="128"/>
                </a:xfrm>
                <a:custGeom>
                  <a:avLst/>
                  <a:gdLst/>
                  <a:ahLst/>
                  <a:cxnLst>
                    <a:cxn ang="0">
                      <a:pos x="0" y="206"/>
                    </a:cxn>
                    <a:cxn ang="0">
                      <a:pos x="0" y="0"/>
                    </a:cxn>
                    <a:cxn ang="0">
                      <a:pos x="9" y="0"/>
                    </a:cxn>
                    <a:cxn ang="0">
                      <a:pos x="9" y="206"/>
                    </a:cxn>
                    <a:cxn ang="0">
                      <a:pos x="0" y="206"/>
                    </a:cxn>
                    <a:cxn ang="0">
                      <a:pos x="687" y="0"/>
                    </a:cxn>
                    <a:cxn ang="0">
                      <a:pos x="687" y="206"/>
                    </a:cxn>
                    <a:cxn ang="0">
                      <a:pos x="678" y="206"/>
                    </a:cxn>
                    <a:cxn ang="0">
                      <a:pos x="678" y="0"/>
                    </a:cxn>
                    <a:cxn ang="0">
                      <a:pos x="687" y="0"/>
                    </a:cxn>
                  </a:cxnLst>
                  <a:rect l="0" t="0" r="r" b="b"/>
                  <a:pathLst>
                    <a:path w="687" h="206">
                      <a:moveTo>
                        <a:pt x="0" y="206"/>
                      </a:moveTo>
                      <a:lnTo>
                        <a:pt x="0" y="0"/>
                      </a:lnTo>
                      <a:lnTo>
                        <a:pt x="9" y="0"/>
                      </a:lnTo>
                      <a:lnTo>
                        <a:pt x="9" y="206"/>
                      </a:lnTo>
                      <a:lnTo>
                        <a:pt x="0" y="206"/>
                      </a:lnTo>
                      <a:close/>
                      <a:moveTo>
                        <a:pt x="687" y="0"/>
                      </a:moveTo>
                      <a:lnTo>
                        <a:pt x="687" y="206"/>
                      </a:lnTo>
                      <a:lnTo>
                        <a:pt x="678" y="206"/>
                      </a:lnTo>
                      <a:lnTo>
                        <a:pt x="678" y="0"/>
                      </a:lnTo>
                      <a:lnTo>
                        <a:pt x="687" y="0"/>
                      </a:lnTo>
                      <a:close/>
                    </a:path>
                  </a:pathLst>
                </a:custGeom>
                <a:solidFill>
                  <a:srgbClr val="AAAAAA"/>
                </a:solidFill>
                <a:ln w="9525">
                  <a:noFill/>
                  <a:round/>
                  <a:headEnd/>
                  <a:tailEnd/>
                </a:ln>
              </p:spPr>
              <p:txBody>
                <a:bodyPr/>
                <a:lstStyle/>
                <a:p>
                  <a:endParaRPr lang="en-US"/>
                </a:p>
              </p:txBody>
            </p:sp>
            <p:sp>
              <p:nvSpPr>
                <p:cNvPr id="272274" name="Freeform 914"/>
                <p:cNvSpPr>
                  <a:spLocks noEditPoints="1"/>
                </p:cNvSpPr>
                <p:nvPr/>
              </p:nvSpPr>
              <p:spPr bwMode="auto">
                <a:xfrm>
                  <a:off x="3101" y="2268"/>
                  <a:ext cx="368" cy="128"/>
                </a:xfrm>
                <a:custGeom>
                  <a:avLst/>
                  <a:gdLst/>
                  <a:ahLst/>
                  <a:cxnLst>
                    <a:cxn ang="0">
                      <a:pos x="0" y="206"/>
                    </a:cxn>
                    <a:cxn ang="0">
                      <a:pos x="0" y="0"/>
                    </a:cxn>
                    <a:cxn ang="0">
                      <a:pos x="7" y="0"/>
                    </a:cxn>
                    <a:cxn ang="0">
                      <a:pos x="7" y="206"/>
                    </a:cxn>
                    <a:cxn ang="0">
                      <a:pos x="0" y="206"/>
                    </a:cxn>
                    <a:cxn ang="0">
                      <a:pos x="669" y="0"/>
                    </a:cxn>
                    <a:cxn ang="0">
                      <a:pos x="669" y="206"/>
                    </a:cxn>
                    <a:cxn ang="0">
                      <a:pos x="662" y="206"/>
                    </a:cxn>
                    <a:cxn ang="0">
                      <a:pos x="662" y="0"/>
                    </a:cxn>
                    <a:cxn ang="0">
                      <a:pos x="669" y="0"/>
                    </a:cxn>
                  </a:cxnLst>
                  <a:rect l="0" t="0" r="r" b="b"/>
                  <a:pathLst>
                    <a:path w="669" h="206">
                      <a:moveTo>
                        <a:pt x="0" y="206"/>
                      </a:moveTo>
                      <a:lnTo>
                        <a:pt x="0" y="0"/>
                      </a:lnTo>
                      <a:lnTo>
                        <a:pt x="7" y="0"/>
                      </a:lnTo>
                      <a:lnTo>
                        <a:pt x="7" y="206"/>
                      </a:lnTo>
                      <a:lnTo>
                        <a:pt x="0" y="206"/>
                      </a:lnTo>
                      <a:close/>
                      <a:moveTo>
                        <a:pt x="669" y="0"/>
                      </a:moveTo>
                      <a:lnTo>
                        <a:pt x="669" y="206"/>
                      </a:lnTo>
                      <a:lnTo>
                        <a:pt x="662" y="206"/>
                      </a:lnTo>
                      <a:lnTo>
                        <a:pt x="662" y="0"/>
                      </a:lnTo>
                      <a:lnTo>
                        <a:pt x="669" y="0"/>
                      </a:lnTo>
                      <a:close/>
                    </a:path>
                  </a:pathLst>
                </a:custGeom>
                <a:solidFill>
                  <a:srgbClr val="ACACAC"/>
                </a:solidFill>
                <a:ln w="9525">
                  <a:noFill/>
                  <a:round/>
                  <a:headEnd/>
                  <a:tailEnd/>
                </a:ln>
              </p:spPr>
              <p:txBody>
                <a:bodyPr/>
                <a:lstStyle/>
                <a:p>
                  <a:endParaRPr lang="en-US"/>
                </a:p>
              </p:txBody>
            </p:sp>
            <p:sp>
              <p:nvSpPr>
                <p:cNvPr id="272275" name="Freeform 915"/>
                <p:cNvSpPr>
                  <a:spLocks noEditPoints="1"/>
                </p:cNvSpPr>
                <p:nvPr/>
              </p:nvSpPr>
              <p:spPr bwMode="auto">
                <a:xfrm>
                  <a:off x="3105" y="2268"/>
                  <a:ext cx="360" cy="128"/>
                </a:xfrm>
                <a:custGeom>
                  <a:avLst/>
                  <a:gdLst/>
                  <a:ahLst/>
                  <a:cxnLst>
                    <a:cxn ang="0">
                      <a:pos x="0" y="206"/>
                    </a:cxn>
                    <a:cxn ang="0">
                      <a:pos x="0" y="0"/>
                    </a:cxn>
                    <a:cxn ang="0">
                      <a:pos x="8" y="0"/>
                    </a:cxn>
                    <a:cxn ang="0">
                      <a:pos x="8" y="206"/>
                    </a:cxn>
                    <a:cxn ang="0">
                      <a:pos x="0" y="206"/>
                    </a:cxn>
                    <a:cxn ang="0">
                      <a:pos x="655" y="0"/>
                    </a:cxn>
                    <a:cxn ang="0">
                      <a:pos x="655" y="206"/>
                    </a:cxn>
                    <a:cxn ang="0">
                      <a:pos x="647" y="206"/>
                    </a:cxn>
                    <a:cxn ang="0">
                      <a:pos x="647" y="0"/>
                    </a:cxn>
                    <a:cxn ang="0">
                      <a:pos x="655" y="0"/>
                    </a:cxn>
                  </a:cxnLst>
                  <a:rect l="0" t="0" r="r" b="b"/>
                  <a:pathLst>
                    <a:path w="655" h="206">
                      <a:moveTo>
                        <a:pt x="0" y="206"/>
                      </a:moveTo>
                      <a:lnTo>
                        <a:pt x="0" y="0"/>
                      </a:lnTo>
                      <a:lnTo>
                        <a:pt x="8" y="0"/>
                      </a:lnTo>
                      <a:lnTo>
                        <a:pt x="8" y="206"/>
                      </a:lnTo>
                      <a:lnTo>
                        <a:pt x="0" y="206"/>
                      </a:lnTo>
                      <a:close/>
                      <a:moveTo>
                        <a:pt x="655" y="0"/>
                      </a:moveTo>
                      <a:lnTo>
                        <a:pt x="655" y="206"/>
                      </a:lnTo>
                      <a:lnTo>
                        <a:pt x="647" y="206"/>
                      </a:lnTo>
                      <a:lnTo>
                        <a:pt x="647" y="0"/>
                      </a:lnTo>
                      <a:lnTo>
                        <a:pt x="655" y="0"/>
                      </a:lnTo>
                      <a:close/>
                    </a:path>
                  </a:pathLst>
                </a:custGeom>
                <a:solidFill>
                  <a:srgbClr val="AEAEAE"/>
                </a:solidFill>
                <a:ln w="9525">
                  <a:noFill/>
                  <a:round/>
                  <a:headEnd/>
                  <a:tailEnd/>
                </a:ln>
              </p:spPr>
              <p:txBody>
                <a:bodyPr/>
                <a:lstStyle/>
                <a:p>
                  <a:endParaRPr lang="en-US"/>
                </a:p>
              </p:txBody>
            </p:sp>
            <p:sp>
              <p:nvSpPr>
                <p:cNvPr id="272276" name="Freeform 916"/>
                <p:cNvSpPr>
                  <a:spLocks noEditPoints="1"/>
                </p:cNvSpPr>
                <p:nvPr/>
              </p:nvSpPr>
              <p:spPr bwMode="auto">
                <a:xfrm>
                  <a:off x="3109" y="2268"/>
                  <a:ext cx="352" cy="128"/>
                </a:xfrm>
                <a:custGeom>
                  <a:avLst/>
                  <a:gdLst/>
                  <a:ahLst/>
                  <a:cxnLst>
                    <a:cxn ang="0">
                      <a:pos x="0" y="206"/>
                    </a:cxn>
                    <a:cxn ang="0">
                      <a:pos x="0" y="0"/>
                    </a:cxn>
                    <a:cxn ang="0">
                      <a:pos x="9" y="0"/>
                    </a:cxn>
                    <a:cxn ang="0">
                      <a:pos x="9" y="206"/>
                    </a:cxn>
                    <a:cxn ang="0">
                      <a:pos x="0" y="206"/>
                    </a:cxn>
                    <a:cxn ang="0">
                      <a:pos x="639" y="0"/>
                    </a:cxn>
                    <a:cxn ang="0">
                      <a:pos x="639" y="206"/>
                    </a:cxn>
                    <a:cxn ang="0">
                      <a:pos x="630" y="206"/>
                    </a:cxn>
                    <a:cxn ang="0">
                      <a:pos x="630" y="0"/>
                    </a:cxn>
                    <a:cxn ang="0">
                      <a:pos x="639" y="0"/>
                    </a:cxn>
                  </a:cxnLst>
                  <a:rect l="0" t="0" r="r" b="b"/>
                  <a:pathLst>
                    <a:path w="639" h="206">
                      <a:moveTo>
                        <a:pt x="0" y="206"/>
                      </a:moveTo>
                      <a:lnTo>
                        <a:pt x="0" y="0"/>
                      </a:lnTo>
                      <a:lnTo>
                        <a:pt x="9" y="0"/>
                      </a:lnTo>
                      <a:lnTo>
                        <a:pt x="9" y="206"/>
                      </a:lnTo>
                      <a:lnTo>
                        <a:pt x="0" y="206"/>
                      </a:lnTo>
                      <a:close/>
                      <a:moveTo>
                        <a:pt x="639" y="0"/>
                      </a:moveTo>
                      <a:lnTo>
                        <a:pt x="639" y="206"/>
                      </a:lnTo>
                      <a:lnTo>
                        <a:pt x="630" y="206"/>
                      </a:lnTo>
                      <a:lnTo>
                        <a:pt x="630" y="0"/>
                      </a:lnTo>
                      <a:lnTo>
                        <a:pt x="639" y="0"/>
                      </a:lnTo>
                      <a:close/>
                    </a:path>
                  </a:pathLst>
                </a:custGeom>
                <a:solidFill>
                  <a:srgbClr val="B1B1B1"/>
                </a:solidFill>
                <a:ln w="9525">
                  <a:noFill/>
                  <a:round/>
                  <a:headEnd/>
                  <a:tailEnd/>
                </a:ln>
              </p:spPr>
              <p:txBody>
                <a:bodyPr/>
                <a:lstStyle/>
                <a:p>
                  <a:endParaRPr lang="en-US"/>
                </a:p>
              </p:txBody>
            </p:sp>
            <p:sp>
              <p:nvSpPr>
                <p:cNvPr id="272277" name="Freeform 917"/>
                <p:cNvSpPr>
                  <a:spLocks noEditPoints="1"/>
                </p:cNvSpPr>
                <p:nvPr/>
              </p:nvSpPr>
              <p:spPr bwMode="auto">
                <a:xfrm>
                  <a:off x="3114" y="2268"/>
                  <a:ext cx="342" cy="128"/>
                </a:xfrm>
                <a:custGeom>
                  <a:avLst/>
                  <a:gdLst/>
                  <a:ahLst/>
                  <a:cxnLst>
                    <a:cxn ang="0">
                      <a:pos x="0" y="206"/>
                    </a:cxn>
                    <a:cxn ang="0">
                      <a:pos x="0" y="0"/>
                    </a:cxn>
                    <a:cxn ang="0">
                      <a:pos x="8" y="0"/>
                    </a:cxn>
                    <a:cxn ang="0">
                      <a:pos x="8" y="206"/>
                    </a:cxn>
                    <a:cxn ang="0">
                      <a:pos x="0" y="206"/>
                    </a:cxn>
                    <a:cxn ang="0">
                      <a:pos x="621" y="0"/>
                    </a:cxn>
                    <a:cxn ang="0">
                      <a:pos x="621" y="206"/>
                    </a:cxn>
                    <a:cxn ang="0">
                      <a:pos x="613" y="206"/>
                    </a:cxn>
                    <a:cxn ang="0">
                      <a:pos x="613" y="0"/>
                    </a:cxn>
                    <a:cxn ang="0">
                      <a:pos x="621" y="0"/>
                    </a:cxn>
                  </a:cxnLst>
                  <a:rect l="0" t="0" r="r" b="b"/>
                  <a:pathLst>
                    <a:path w="621" h="206">
                      <a:moveTo>
                        <a:pt x="0" y="206"/>
                      </a:moveTo>
                      <a:lnTo>
                        <a:pt x="0" y="0"/>
                      </a:lnTo>
                      <a:lnTo>
                        <a:pt x="8" y="0"/>
                      </a:lnTo>
                      <a:lnTo>
                        <a:pt x="8" y="206"/>
                      </a:lnTo>
                      <a:lnTo>
                        <a:pt x="0" y="206"/>
                      </a:lnTo>
                      <a:close/>
                      <a:moveTo>
                        <a:pt x="621" y="0"/>
                      </a:moveTo>
                      <a:lnTo>
                        <a:pt x="621" y="206"/>
                      </a:lnTo>
                      <a:lnTo>
                        <a:pt x="613" y="206"/>
                      </a:lnTo>
                      <a:lnTo>
                        <a:pt x="613" y="0"/>
                      </a:lnTo>
                      <a:lnTo>
                        <a:pt x="621" y="0"/>
                      </a:lnTo>
                      <a:close/>
                    </a:path>
                  </a:pathLst>
                </a:custGeom>
                <a:solidFill>
                  <a:srgbClr val="B3B3B3"/>
                </a:solidFill>
                <a:ln w="9525">
                  <a:noFill/>
                  <a:round/>
                  <a:headEnd/>
                  <a:tailEnd/>
                </a:ln>
              </p:spPr>
              <p:txBody>
                <a:bodyPr/>
                <a:lstStyle/>
                <a:p>
                  <a:endParaRPr lang="en-US"/>
                </a:p>
              </p:txBody>
            </p:sp>
            <p:sp>
              <p:nvSpPr>
                <p:cNvPr id="272278" name="Freeform 918"/>
                <p:cNvSpPr>
                  <a:spLocks noEditPoints="1"/>
                </p:cNvSpPr>
                <p:nvPr/>
              </p:nvSpPr>
              <p:spPr bwMode="auto">
                <a:xfrm>
                  <a:off x="3119" y="2268"/>
                  <a:ext cx="333" cy="128"/>
                </a:xfrm>
                <a:custGeom>
                  <a:avLst/>
                  <a:gdLst/>
                  <a:ahLst/>
                  <a:cxnLst>
                    <a:cxn ang="0">
                      <a:pos x="0" y="206"/>
                    </a:cxn>
                    <a:cxn ang="0">
                      <a:pos x="0" y="0"/>
                    </a:cxn>
                    <a:cxn ang="0">
                      <a:pos x="10" y="0"/>
                    </a:cxn>
                    <a:cxn ang="0">
                      <a:pos x="10" y="206"/>
                    </a:cxn>
                    <a:cxn ang="0">
                      <a:pos x="0" y="206"/>
                    </a:cxn>
                    <a:cxn ang="0">
                      <a:pos x="605" y="0"/>
                    </a:cxn>
                    <a:cxn ang="0">
                      <a:pos x="605" y="206"/>
                    </a:cxn>
                    <a:cxn ang="0">
                      <a:pos x="595" y="206"/>
                    </a:cxn>
                    <a:cxn ang="0">
                      <a:pos x="595" y="0"/>
                    </a:cxn>
                    <a:cxn ang="0">
                      <a:pos x="605" y="0"/>
                    </a:cxn>
                  </a:cxnLst>
                  <a:rect l="0" t="0" r="r" b="b"/>
                  <a:pathLst>
                    <a:path w="605" h="206">
                      <a:moveTo>
                        <a:pt x="0" y="206"/>
                      </a:moveTo>
                      <a:lnTo>
                        <a:pt x="0" y="0"/>
                      </a:lnTo>
                      <a:lnTo>
                        <a:pt x="10" y="0"/>
                      </a:lnTo>
                      <a:lnTo>
                        <a:pt x="10" y="206"/>
                      </a:lnTo>
                      <a:lnTo>
                        <a:pt x="0" y="206"/>
                      </a:lnTo>
                      <a:close/>
                      <a:moveTo>
                        <a:pt x="605" y="0"/>
                      </a:moveTo>
                      <a:lnTo>
                        <a:pt x="605" y="206"/>
                      </a:lnTo>
                      <a:lnTo>
                        <a:pt x="595" y="206"/>
                      </a:lnTo>
                      <a:lnTo>
                        <a:pt x="595" y="0"/>
                      </a:lnTo>
                      <a:lnTo>
                        <a:pt x="605" y="0"/>
                      </a:lnTo>
                      <a:close/>
                    </a:path>
                  </a:pathLst>
                </a:custGeom>
                <a:solidFill>
                  <a:srgbClr val="B6B6B6"/>
                </a:solidFill>
                <a:ln w="9525">
                  <a:noFill/>
                  <a:round/>
                  <a:headEnd/>
                  <a:tailEnd/>
                </a:ln>
              </p:spPr>
              <p:txBody>
                <a:bodyPr/>
                <a:lstStyle/>
                <a:p>
                  <a:endParaRPr lang="en-US"/>
                </a:p>
              </p:txBody>
            </p:sp>
            <p:sp>
              <p:nvSpPr>
                <p:cNvPr id="272279" name="Freeform 919"/>
                <p:cNvSpPr>
                  <a:spLocks noEditPoints="1"/>
                </p:cNvSpPr>
                <p:nvPr/>
              </p:nvSpPr>
              <p:spPr bwMode="auto">
                <a:xfrm>
                  <a:off x="3124" y="2268"/>
                  <a:ext cx="322" cy="128"/>
                </a:xfrm>
                <a:custGeom>
                  <a:avLst/>
                  <a:gdLst/>
                  <a:ahLst/>
                  <a:cxnLst>
                    <a:cxn ang="0">
                      <a:pos x="0" y="206"/>
                    </a:cxn>
                    <a:cxn ang="0">
                      <a:pos x="0" y="0"/>
                    </a:cxn>
                    <a:cxn ang="0">
                      <a:pos x="8" y="0"/>
                    </a:cxn>
                    <a:cxn ang="0">
                      <a:pos x="8" y="206"/>
                    </a:cxn>
                    <a:cxn ang="0">
                      <a:pos x="0" y="206"/>
                    </a:cxn>
                    <a:cxn ang="0">
                      <a:pos x="585" y="0"/>
                    </a:cxn>
                    <a:cxn ang="0">
                      <a:pos x="585" y="206"/>
                    </a:cxn>
                    <a:cxn ang="0">
                      <a:pos x="576" y="206"/>
                    </a:cxn>
                    <a:cxn ang="0">
                      <a:pos x="576" y="0"/>
                    </a:cxn>
                    <a:cxn ang="0">
                      <a:pos x="585" y="0"/>
                    </a:cxn>
                  </a:cxnLst>
                  <a:rect l="0" t="0" r="r" b="b"/>
                  <a:pathLst>
                    <a:path w="585" h="206">
                      <a:moveTo>
                        <a:pt x="0" y="206"/>
                      </a:moveTo>
                      <a:lnTo>
                        <a:pt x="0" y="0"/>
                      </a:lnTo>
                      <a:lnTo>
                        <a:pt x="8" y="0"/>
                      </a:lnTo>
                      <a:lnTo>
                        <a:pt x="8" y="206"/>
                      </a:lnTo>
                      <a:lnTo>
                        <a:pt x="0" y="206"/>
                      </a:lnTo>
                      <a:close/>
                      <a:moveTo>
                        <a:pt x="585" y="0"/>
                      </a:moveTo>
                      <a:lnTo>
                        <a:pt x="585" y="206"/>
                      </a:lnTo>
                      <a:lnTo>
                        <a:pt x="576" y="206"/>
                      </a:lnTo>
                      <a:lnTo>
                        <a:pt x="576" y="0"/>
                      </a:lnTo>
                      <a:lnTo>
                        <a:pt x="585" y="0"/>
                      </a:lnTo>
                      <a:close/>
                    </a:path>
                  </a:pathLst>
                </a:custGeom>
                <a:solidFill>
                  <a:srgbClr val="B8B8B8"/>
                </a:solidFill>
                <a:ln w="9525">
                  <a:noFill/>
                  <a:round/>
                  <a:headEnd/>
                  <a:tailEnd/>
                </a:ln>
              </p:spPr>
              <p:txBody>
                <a:bodyPr/>
                <a:lstStyle/>
                <a:p>
                  <a:endParaRPr lang="en-US"/>
                </a:p>
              </p:txBody>
            </p:sp>
            <p:sp>
              <p:nvSpPr>
                <p:cNvPr id="272280" name="Freeform 920"/>
                <p:cNvSpPr>
                  <a:spLocks noEditPoints="1"/>
                </p:cNvSpPr>
                <p:nvPr/>
              </p:nvSpPr>
              <p:spPr bwMode="auto">
                <a:xfrm>
                  <a:off x="3129" y="2268"/>
                  <a:ext cx="313" cy="128"/>
                </a:xfrm>
                <a:custGeom>
                  <a:avLst/>
                  <a:gdLst/>
                  <a:ahLst/>
                  <a:cxnLst>
                    <a:cxn ang="0">
                      <a:pos x="0" y="206"/>
                    </a:cxn>
                    <a:cxn ang="0">
                      <a:pos x="0" y="0"/>
                    </a:cxn>
                    <a:cxn ang="0">
                      <a:pos x="10" y="0"/>
                    </a:cxn>
                    <a:cxn ang="0">
                      <a:pos x="10" y="206"/>
                    </a:cxn>
                    <a:cxn ang="0">
                      <a:pos x="0" y="206"/>
                    </a:cxn>
                    <a:cxn ang="0">
                      <a:pos x="568" y="0"/>
                    </a:cxn>
                    <a:cxn ang="0">
                      <a:pos x="568" y="206"/>
                    </a:cxn>
                    <a:cxn ang="0">
                      <a:pos x="559" y="206"/>
                    </a:cxn>
                    <a:cxn ang="0">
                      <a:pos x="559" y="0"/>
                    </a:cxn>
                    <a:cxn ang="0">
                      <a:pos x="568" y="0"/>
                    </a:cxn>
                  </a:cxnLst>
                  <a:rect l="0" t="0" r="r" b="b"/>
                  <a:pathLst>
                    <a:path w="568" h="206">
                      <a:moveTo>
                        <a:pt x="0" y="206"/>
                      </a:moveTo>
                      <a:lnTo>
                        <a:pt x="0" y="0"/>
                      </a:lnTo>
                      <a:lnTo>
                        <a:pt x="10" y="0"/>
                      </a:lnTo>
                      <a:lnTo>
                        <a:pt x="10" y="206"/>
                      </a:lnTo>
                      <a:lnTo>
                        <a:pt x="0" y="206"/>
                      </a:lnTo>
                      <a:close/>
                      <a:moveTo>
                        <a:pt x="568" y="0"/>
                      </a:moveTo>
                      <a:lnTo>
                        <a:pt x="568" y="206"/>
                      </a:lnTo>
                      <a:lnTo>
                        <a:pt x="559" y="206"/>
                      </a:lnTo>
                      <a:lnTo>
                        <a:pt x="559" y="0"/>
                      </a:lnTo>
                      <a:lnTo>
                        <a:pt x="568" y="0"/>
                      </a:lnTo>
                      <a:close/>
                    </a:path>
                  </a:pathLst>
                </a:custGeom>
                <a:solidFill>
                  <a:srgbClr val="BABABA"/>
                </a:solidFill>
                <a:ln w="9525">
                  <a:noFill/>
                  <a:round/>
                  <a:headEnd/>
                  <a:tailEnd/>
                </a:ln>
              </p:spPr>
              <p:txBody>
                <a:bodyPr/>
                <a:lstStyle/>
                <a:p>
                  <a:endParaRPr lang="en-US"/>
                </a:p>
              </p:txBody>
            </p:sp>
            <p:sp>
              <p:nvSpPr>
                <p:cNvPr id="272281" name="Freeform 921"/>
                <p:cNvSpPr>
                  <a:spLocks noEditPoints="1"/>
                </p:cNvSpPr>
                <p:nvPr/>
              </p:nvSpPr>
              <p:spPr bwMode="auto">
                <a:xfrm>
                  <a:off x="3135" y="2268"/>
                  <a:ext cx="301" cy="128"/>
                </a:xfrm>
                <a:custGeom>
                  <a:avLst/>
                  <a:gdLst/>
                  <a:ahLst/>
                  <a:cxnLst>
                    <a:cxn ang="0">
                      <a:pos x="0" y="206"/>
                    </a:cxn>
                    <a:cxn ang="0">
                      <a:pos x="0" y="0"/>
                    </a:cxn>
                    <a:cxn ang="0">
                      <a:pos x="11" y="0"/>
                    </a:cxn>
                    <a:cxn ang="0">
                      <a:pos x="11" y="206"/>
                    </a:cxn>
                    <a:cxn ang="0">
                      <a:pos x="0" y="206"/>
                    </a:cxn>
                    <a:cxn ang="0">
                      <a:pos x="549" y="0"/>
                    </a:cxn>
                    <a:cxn ang="0">
                      <a:pos x="549" y="206"/>
                    </a:cxn>
                    <a:cxn ang="0">
                      <a:pos x="538" y="206"/>
                    </a:cxn>
                    <a:cxn ang="0">
                      <a:pos x="538" y="0"/>
                    </a:cxn>
                    <a:cxn ang="0">
                      <a:pos x="549" y="0"/>
                    </a:cxn>
                  </a:cxnLst>
                  <a:rect l="0" t="0" r="r" b="b"/>
                  <a:pathLst>
                    <a:path w="549" h="206">
                      <a:moveTo>
                        <a:pt x="0" y="206"/>
                      </a:moveTo>
                      <a:lnTo>
                        <a:pt x="0" y="0"/>
                      </a:lnTo>
                      <a:lnTo>
                        <a:pt x="11" y="0"/>
                      </a:lnTo>
                      <a:lnTo>
                        <a:pt x="11" y="206"/>
                      </a:lnTo>
                      <a:lnTo>
                        <a:pt x="0" y="206"/>
                      </a:lnTo>
                      <a:close/>
                      <a:moveTo>
                        <a:pt x="549" y="0"/>
                      </a:moveTo>
                      <a:lnTo>
                        <a:pt x="549" y="206"/>
                      </a:lnTo>
                      <a:lnTo>
                        <a:pt x="538" y="206"/>
                      </a:lnTo>
                      <a:lnTo>
                        <a:pt x="538" y="0"/>
                      </a:lnTo>
                      <a:lnTo>
                        <a:pt x="549" y="0"/>
                      </a:lnTo>
                      <a:close/>
                    </a:path>
                  </a:pathLst>
                </a:custGeom>
                <a:solidFill>
                  <a:srgbClr val="BDBDBD"/>
                </a:solidFill>
                <a:ln w="9525">
                  <a:noFill/>
                  <a:round/>
                  <a:headEnd/>
                  <a:tailEnd/>
                </a:ln>
              </p:spPr>
              <p:txBody>
                <a:bodyPr/>
                <a:lstStyle/>
                <a:p>
                  <a:endParaRPr lang="en-US"/>
                </a:p>
              </p:txBody>
            </p:sp>
            <p:sp>
              <p:nvSpPr>
                <p:cNvPr id="272282" name="Freeform 922"/>
                <p:cNvSpPr>
                  <a:spLocks noEditPoints="1"/>
                </p:cNvSpPr>
                <p:nvPr/>
              </p:nvSpPr>
              <p:spPr bwMode="auto">
                <a:xfrm>
                  <a:off x="3140" y="2268"/>
                  <a:ext cx="290" cy="128"/>
                </a:xfrm>
                <a:custGeom>
                  <a:avLst/>
                  <a:gdLst/>
                  <a:ahLst/>
                  <a:cxnLst>
                    <a:cxn ang="0">
                      <a:pos x="0" y="206"/>
                    </a:cxn>
                    <a:cxn ang="0">
                      <a:pos x="0" y="0"/>
                    </a:cxn>
                    <a:cxn ang="0">
                      <a:pos x="11" y="0"/>
                    </a:cxn>
                    <a:cxn ang="0">
                      <a:pos x="11" y="206"/>
                    </a:cxn>
                    <a:cxn ang="0">
                      <a:pos x="0" y="206"/>
                    </a:cxn>
                    <a:cxn ang="0">
                      <a:pos x="527" y="0"/>
                    </a:cxn>
                    <a:cxn ang="0">
                      <a:pos x="527" y="206"/>
                    </a:cxn>
                    <a:cxn ang="0">
                      <a:pos x="516" y="206"/>
                    </a:cxn>
                    <a:cxn ang="0">
                      <a:pos x="516" y="0"/>
                    </a:cxn>
                    <a:cxn ang="0">
                      <a:pos x="527" y="0"/>
                    </a:cxn>
                  </a:cxnLst>
                  <a:rect l="0" t="0" r="r" b="b"/>
                  <a:pathLst>
                    <a:path w="527" h="206">
                      <a:moveTo>
                        <a:pt x="0" y="206"/>
                      </a:moveTo>
                      <a:lnTo>
                        <a:pt x="0" y="0"/>
                      </a:lnTo>
                      <a:lnTo>
                        <a:pt x="11" y="0"/>
                      </a:lnTo>
                      <a:lnTo>
                        <a:pt x="11" y="206"/>
                      </a:lnTo>
                      <a:lnTo>
                        <a:pt x="0" y="206"/>
                      </a:lnTo>
                      <a:close/>
                      <a:moveTo>
                        <a:pt x="527" y="0"/>
                      </a:moveTo>
                      <a:lnTo>
                        <a:pt x="527" y="206"/>
                      </a:lnTo>
                      <a:lnTo>
                        <a:pt x="516" y="206"/>
                      </a:lnTo>
                      <a:lnTo>
                        <a:pt x="516" y="0"/>
                      </a:lnTo>
                      <a:lnTo>
                        <a:pt x="527" y="0"/>
                      </a:lnTo>
                      <a:close/>
                    </a:path>
                  </a:pathLst>
                </a:custGeom>
                <a:solidFill>
                  <a:srgbClr val="BFBFBF"/>
                </a:solidFill>
                <a:ln w="9525">
                  <a:noFill/>
                  <a:round/>
                  <a:headEnd/>
                  <a:tailEnd/>
                </a:ln>
              </p:spPr>
              <p:txBody>
                <a:bodyPr/>
                <a:lstStyle/>
                <a:p>
                  <a:endParaRPr lang="en-US"/>
                </a:p>
              </p:txBody>
            </p:sp>
            <p:sp>
              <p:nvSpPr>
                <p:cNvPr id="272283" name="Freeform 923"/>
                <p:cNvSpPr>
                  <a:spLocks noEditPoints="1"/>
                </p:cNvSpPr>
                <p:nvPr/>
              </p:nvSpPr>
              <p:spPr bwMode="auto">
                <a:xfrm>
                  <a:off x="3146" y="2268"/>
                  <a:ext cx="278" cy="128"/>
                </a:xfrm>
                <a:custGeom>
                  <a:avLst/>
                  <a:gdLst/>
                  <a:ahLst/>
                  <a:cxnLst>
                    <a:cxn ang="0">
                      <a:pos x="0" y="206"/>
                    </a:cxn>
                    <a:cxn ang="0">
                      <a:pos x="0" y="0"/>
                    </a:cxn>
                    <a:cxn ang="0">
                      <a:pos x="10" y="0"/>
                    </a:cxn>
                    <a:cxn ang="0">
                      <a:pos x="10" y="206"/>
                    </a:cxn>
                    <a:cxn ang="0">
                      <a:pos x="0" y="206"/>
                    </a:cxn>
                    <a:cxn ang="0">
                      <a:pos x="505" y="0"/>
                    </a:cxn>
                    <a:cxn ang="0">
                      <a:pos x="505" y="206"/>
                    </a:cxn>
                    <a:cxn ang="0">
                      <a:pos x="494" y="206"/>
                    </a:cxn>
                    <a:cxn ang="0">
                      <a:pos x="494" y="0"/>
                    </a:cxn>
                    <a:cxn ang="0">
                      <a:pos x="505" y="0"/>
                    </a:cxn>
                  </a:cxnLst>
                  <a:rect l="0" t="0" r="r" b="b"/>
                  <a:pathLst>
                    <a:path w="505" h="206">
                      <a:moveTo>
                        <a:pt x="0" y="206"/>
                      </a:moveTo>
                      <a:lnTo>
                        <a:pt x="0" y="0"/>
                      </a:lnTo>
                      <a:lnTo>
                        <a:pt x="10" y="0"/>
                      </a:lnTo>
                      <a:lnTo>
                        <a:pt x="10" y="206"/>
                      </a:lnTo>
                      <a:lnTo>
                        <a:pt x="0" y="206"/>
                      </a:lnTo>
                      <a:close/>
                      <a:moveTo>
                        <a:pt x="505" y="0"/>
                      </a:moveTo>
                      <a:lnTo>
                        <a:pt x="505" y="206"/>
                      </a:lnTo>
                      <a:lnTo>
                        <a:pt x="494" y="206"/>
                      </a:lnTo>
                      <a:lnTo>
                        <a:pt x="494" y="0"/>
                      </a:lnTo>
                      <a:lnTo>
                        <a:pt x="505" y="0"/>
                      </a:lnTo>
                      <a:close/>
                    </a:path>
                  </a:pathLst>
                </a:custGeom>
                <a:solidFill>
                  <a:srgbClr val="C2C2C2"/>
                </a:solidFill>
                <a:ln w="9525">
                  <a:noFill/>
                  <a:round/>
                  <a:headEnd/>
                  <a:tailEnd/>
                </a:ln>
              </p:spPr>
              <p:txBody>
                <a:bodyPr/>
                <a:lstStyle/>
                <a:p>
                  <a:endParaRPr lang="en-US"/>
                </a:p>
              </p:txBody>
            </p:sp>
            <p:sp>
              <p:nvSpPr>
                <p:cNvPr id="272284" name="Freeform 924"/>
                <p:cNvSpPr>
                  <a:spLocks noEditPoints="1"/>
                </p:cNvSpPr>
                <p:nvPr/>
              </p:nvSpPr>
              <p:spPr bwMode="auto">
                <a:xfrm>
                  <a:off x="3152" y="2268"/>
                  <a:ext cx="267" cy="128"/>
                </a:xfrm>
                <a:custGeom>
                  <a:avLst/>
                  <a:gdLst/>
                  <a:ahLst/>
                  <a:cxnLst>
                    <a:cxn ang="0">
                      <a:pos x="0" y="206"/>
                    </a:cxn>
                    <a:cxn ang="0">
                      <a:pos x="0" y="0"/>
                    </a:cxn>
                    <a:cxn ang="0">
                      <a:pos x="11" y="0"/>
                    </a:cxn>
                    <a:cxn ang="0">
                      <a:pos x="11" y="206"/>
                    </a:cxn>
                    <a:cxn ang="0">
                      <a:pos x="0" y="206"/>
                    </a:cxn>
                    <a:cxn ang="0">
                      <a:pos x="484" y="0"/>
                    </a:cxn>
                    <a:cxn ang="0">
                      <a:pos x="484" y="206"/>
                    </a:cxn>
                    <a:cxn ang="0">
                      <a:pos x="474" y="206"/>
                    </a:cxn>
                    <a:cxn ang="0">
                      <a:pos x="474" y="0"/>
                    </a:cxn>
                    <a:cxn ang="0">
                      <a:pos x="484" y="0"/>
                    </a:cxn>
                  </a:cxnLst>
                  <a:rect l="0" t="0" r="r" b="b"/>
                  <a:pathLst>
                    <a:path w="484" h="206">
                      <a:moveTo>
                        <a:pt x="0" y="206"/>
                      </a:moveTo>
                      <a:lnTo>
                        <a:pt x="0" y="0"/>
                      </a:lnTo>
                      <a:lnTo>
                        <a:pt x="11" y="0"/>
                      </a:lnTo>
                      <a:lnTo>
                        <a:pt x="11" y="206"/>
                      </a:lnTo>
                      <a:lnTo>
                        <a:pt x="0" y="206"/>
                      </a:lnTo>
                      <a:close/>
                      <a:moveTo>
                        <a:pt x="484" y="0"/>
                      </a:moveTo>
                      <a:lnTo>
                        <a:pt x="484" y="206"/>
                      </a:lnTo>
                      <a:lnTo>
                        <a:pt x="474" y="206"/>
                      </a:lnTo>
                      <a:lnTo>
                        <a:pt x="474" y="0"/>
                      </a:lnTo>
                      <a:lnTo>
                        <a:pt x="484" y="0"/>
                      </a:lnTo>
                      <a:close/>
                    </a:path>
                  </a:pathLst>
                </a:custGeom>
                <a:solidFill>
                  <a:srgbClr val="C4C4C4"/>
                </a:solidFill>
                <a:ln w="9525">
                  <a:noFill/>
                  <a:round/>
                  <a:headEnd/>
                  <a:tailEnd/>
                </a:ln>
              </p:spPr>
              <p:txBody>
                <a:bodyPr/>
                <a:lstStyle/>
                <a:p>
                  <a:endParaRPr lang="en-US"/>
                </a:p>
              </p:txBody>
            </p:sp>
            <p:sp>
              <p:nvSpPr>
                <p:cNvPr id="272285" name="Freeform 925"/>
                <p:cNvSpPr>
                  <a:spLocks noEditPoints="1"/>
                </p:cNvSpPr>
                <p:nvPr/>
              </p:nvSpPr>
              <p:spPr bwMode="auto">
                <a:xfrm>
                  <a:off x="3158" y="2268"/>
                  <a:ext cx="254" cy="128"/>
                </a:xfrm>
                <a:custGeom>
                  <a:avLst/>
                  <a:gdLst/>
                  <a:ahLst/>
                  <a:cxnLst>
                    <a:cxn ang="0">
                      <a:pos x="0" y="206"/>
                    </a:cxn>
                    <a:cxn ang="0">
                      <a:pos x="0" y="0"/>
                    </a:cxn>
                    <a:cxn ang="0">
                      <a:pos x="13" y="0"/>
                    </a:cxn>
                    <a:cxn ang="0">
                      <a:pos x="13" y="206"/>
                    </a:cxn>
                    <a:cxn ang="0">
                      <a:pos x="0" y="206"/>
                    </a:cxn>
                    <a:cxn ang="0">
                      <a:pos x="463" y="0"/>
                    </a:cxn>
                    <a:cxn ang="0">
                      <a:pos x="463" y="206"/>
                    </a:cxn>
                    <a:cxn ang="0">
                      <a:pos x="450" y="206"/>
                    </a:cxn>
                    <a:cxn ang="0">
                      <a:pos x="450" y="0"/>
                    </a:cxn>
                    <a:cxn ang="0">
                      <a:pos x="463" y="0"/>
                    </a:cxn>
                  </a:cxnLst>
                  <a:rect l="0" t="0" r="r" b="b"/>
                  <a:pathLst>
                    <a:path w="463" h="206">
                      <a:moveTo>
                        <a:pt x="0" y="206"/>
                      </a:moveTo>
                      <a:lnTo>
                        <a:pt x="0" y="0"/>
                      </a:lnTo>
                      <a:lnTo>
                        <a:pt x="13" y="0"/>
                      </a:lnTo>
                      <a:lnTo>
                        <a:pt x="13" y="206"/>
                      </a:lnTo>
                      <a:lnTo>
                        <a:pt x="0" y="206"/>
                      </a:lnTo>
                      <a:close/>
                      <a:moveTo>
                        <a:pt x="463" y="0"/>
                      </a:moveTo>
                      <a:lnTo>
                        <a:pt x="463" y="206"/>
                      </a:lnTo>
                      <a:lnTo>
                        <a:pt x="450" y="206"/>
                      </a:lnTo>
                      <a:lnTo>
                        <a:pt x="450" y="0"/>
                      </a:lnTo>
                      <a:lnTo>
                        <a:pt x="463" y="0"/>
                      </a:lnTo>
                      <a:close/>
                    </a:path>
                  </a:pathLst>
                </a:custGeom>
                <a:solidFill>
                  <a:srgbClr val="C6C6C6"/>
                </a:solidFill>
                <a:ln w="9525">
                  <a:noFill/>
                  <a:round/>
                  <a:headEnd/>
                  <a:tailEnd/>
                </a:ln>
              </p:spPr>
              <p:txBody>
                <a:bodyPr/>
                <a:lstStyle/>
                <a:p>
                  <a:endParaRPr lang="en-US"/>
                </a:p>
              </p:txBody>
            </p:sp>
            <p:sp>
              <p:nvSpPr>
                <p:cNvPr id="272286" name="Freeform 926"/>
                <p:cNvSpPr>
                  <a:spLocks noEditPoints="1"/>
                </p:cNvSpPr>
                <p:nvPr/>
              </p:nvSpPr>
              <p:spPr bwMode="auto">
                <a:xfrm>
                  <a:off x="3166" y="2268"/>
                  <a:ext cx="240" cy="128"/>
                </a:xfrm>
                <a:custGeom>
                  <a:avLst/>
                  <a:gdLst/>
                  <a:ahLst/>
                  <a:cxnLst>
                    <a:cxn ang="0">
                      <a:pos x="0" y="206"/>
                    </a:cxn>
                    <a:cxn ang="0">
                      <a:pos x="0" y="0"/>
                    </a:cxn>
                    <a:cxn ang="0">
                      <a:pos x="12" y="0"/>
                    </a:cxn>
                    <a:cxn ang="0">
                      <a:pos x="12" y="206"/>
                    </a:cxn>
                    <a:cxn ang="0">
                      <a:pos x="0" y="206"/>
                    </a:cxn>
                    <a:cxn ang="0">
                      <a:pos x="437" y="0"/>
                    </a:cxn>
                    <a:cxn ang="0">
                      <a:pos x="437" y="206"/>
                    </a:cxn>
                    <a:cxn ang="0">
                      <a:pos x="425" y="206"/>
                    </a:cxn>
                    <a:cxn ang="0">
                      <a:pos x="425" y="0"/>
                    </a:cxn>
                    <a:cxn ang="0">
                      <a:pos x="437" y="0"/>
                    </a:cxn>
                  </a:cxnLst>
                  <a:rect l="0" t="0" r="r" b="b"/>
                  <a:pathLst>
                    <a:path w="437" h="206">
                      <a:moveTo>
                        <a:pt x="0" y="206"/>
                      </a:moveTo>
                      <a:lnTo>
                        <a:pt x="0" y="0"/>
                      </a:lnTo>
                      <a:lnTo>
                        <a:pt x="12" y="0"/>
                      </a:lnTo>
                      <a:lnTo>
                        <a:pt x="12" y="206"/>
                      </a:lnTo>
                      <a:lnTo>
                        <a:pt x="0" y="206"/>
                      </a:lnTo>
                      <a:close/>
                      <a:moveTo>
                        <a:pt x="437" y="0"/>
                      </a:moveTo>
                      <a:lnTo>
                        <a:pt x="437" y="206"/>
                      </a:lnTo>
                      <a:lnTo>
                        <a:pt x="425" y="206"/>
                      </a:lnTo>
                      <a:lnTo>
                        <a:pt x="425" y="0"/>
                      </a:lnTo>
                      <a:lnTo>
                        <a:pt x="437" y="0"/>
                      </a:lnTo>
                      <a:close/>
                    </a:path>
                  </a:pathLst>
                </a:custGeom>
                <a:solidFill>
                  <a:srgbClr val="C9C9C9"/>
                </a:solidFill>
                <a:ln w="9525">
                  <a:noFill/>
                  <a:round/>
                  <a:headEnd/>
                  <a:tailEnd/>
                </a:ln>
              </p:spPr>
              <p:txBody>
                <a:bodyPr/>
                <a:lstStyle/>
                <a:p>
                  <a:endParaRPr lang="en-US"/>
                </a:p>
              </p:txBody>
            </p:sp>
            <p:sp>
              <p:nvSpPr>
                <p:cNvPr id="272287" name="Freeform 927"/>
                <p:cNvSpPr>
                  <a:spLocks noEditPoints="1"/>
                </p:cNvSpPr>
                <p:nvPr/>
              </p:nvSpPr>
              <p:spPr bwMode="auto">
                <a:xfrm>
                  <a:off x="3172" y="2268"/>
                  <a:ext cx="227" cy="128"/>
                </a:xfrm>
                <a:custGeom>
                  <a:avLst/>
                  <a:gdLst/>
                  <a:ahLst/>
                  <a:cxnLst>
                    <a:cxn ang="0">
                      <a:pos x="0" y="206"/>
                    </a:cxn>
                    <a:cxn ang="0">
                      <a:pos x="0" y="0"/>
                    </a:cxn>
                    <a:cxn ang="0">
                      <a:pos x="13" y="0"/>
                    </a:cxn>
                    <a:cxn ang="0">
                      <a:pos x="13" y="206"/>
                    </a:cxn>
                    <a:cxn ang="0">
                      <a:pos x="0" y="206"/>
                    </a:cxn>
                    <a:cxn ang="0">
                      <a:pos x="413" y="0"/>
                    </a:cxn>
                    <a:cxn ang="0">
                      <a:pos x="413" y="206"/>
                    </a:cxn>
                    <a:cxn ang="0">
                      <a:pos x="400" y="206"/>
                    </a:cxn>
                    <a:cxn ang="0">
                      <a:pos x="400" y="0"/>
                    </a:cxn>
                    <a:cxn ang="0">
                      <a:pos x="413" y="0"/>
                    </a:cxn>
                  </a:cxnLst>
                  <a:rect l="0" t="0" r="r" b="b"/>
                  <a:pathLst>
                    <a:path w="413" h="206">
                      <a:moveTo>
                        <a:pt x="0" y="206"/>
                      </a:moveTo>
                      <a:lnTo>
                        <a:pt x="0" y="0"/>
                      </a:lnTo>
                      <a:lnTo>
                        <a:pt x="13" y="0"/>
                      </a:lnTo>
                      <a:lnTo>
                        <a:pt x="13" y="206"/>
                      </a:lnTo>
                      <a:lnTo>
                        <a:pt x="0" y="206"/>
                      </a:lnTo>
                      <a:close/>
                      <a:moveTo>
                        <a:pt x="413" y="0"/>
                      </a:moveTo>
                      <a:lnTo>
                        <a:pt x="413" y="206"/>
                      </a:lnTo>
                      <a:lnTo>
                        <a:pt x="400" y="206"/>
                      </a:lnTo>
                      <a:lnTo>
                        <a:pt x="400" y="0"/>
                      </a:lnTo>
                      <a:lnTo>
                        <a:pt x="413" y="0"/>
                      </a:lnTo>
                      <a:close/>
                    </a:path>
                  </a:pathLst>
                </a:custGeom>
                <a:solidFill>
                  <a:srgbClr val="CBCBCB"/>
                </a:solidFill>
                <a:ln w="9525">
                  <a:noFill/>
                  <a:round/>
                  <a:headEnd/>
                  <a:tailEnd/>
                </a:ln>
              </p:spPr>
              <p:txBody>
                <a:bodyPr/>
                <a:lstStyle/>
                <a:p>
                  <a:endParaRPr lang="en-US"/>
                </a:p>
              </p:txBody>
            </p:sp>
            <p:sp>
              <p:nvSpPr>
                <p:cNvPr id="272288" name="Freeform 928"/>
                <p:cNvSpPr>
                  <a:spLocks noEditPoints="1"/>
                </p:cNvSpPr>
                <p:nvPr/>
              </p:nvSpPr>
              <p:spPr bwMode="auto">
                <a:xfrm>
                  <a:off x="3179" y="2268"/>
                  <a:ext cx="212" cy="128"/>
                </a:xfrm>
                <a:custGeom>
                  <a:avLst/>
                  <a:gdLst/>
                  <a:ahLst/>
                  <a:cxnLst>
                    <a:cxn ang="0">
                      <a:pos x="0" y="206"/>
                    </a:cxn>
                    <a:cxn ang="0">
                      <a:pos x="0" y="0"/>
                    </a:cxn>
                    <a:cxn ang="0">
                      <a:pos x="14" y="0"/>
                    </a:cxn>
                    <a:cxn ang="0">
                      <a:pos x="14" y="206"/>
                    </a:cxn>
                    <a:cxn ang="0">
                      <a:pos x="0" y="206"/>
                    </a:cxn>
                    <a:cxn ang="0">
                      <a:pos x="387" y="0"/>
                    </a:cxn>
                    <a:cxn ang="0">
                      <a:pos x="387" y="206"/>
                    </a:cxn>
                    <a:cxn ang="0">
                      <a:pos x="373" y="206"/>
                    </a:cxn>
                    <a:cxn ang="0">
                      <a:pos x="373" y="0"/>
                    </a:cxn>
                    <a:cxn ang="0">
                      <a:pos x="387" y="0"/>
                    </a:cxn>
                  </a:cxnLst>
                  <a:rect l="0" t="0" r="r" b="b"/>
                  <a:pathLst>
                    <a:path w="387" h="206">
                      <a:moveTo>
                        <a:pt x="0" y="206"/>
                      </a:moveTo>
                      <a:lnTo>
                        <a:pt x="0" y="0"/>
                      </a:lnTo>
                      <a:lnTo>
                        <a:pt x="14" y="0"/>
                      </a:lnTo>
                      <a:lnTo>
                        <a:pt x="14" y="206"/>
                      </a:lnTo>
                      <a:lnTo>
                        <a:pt x="0" y="206"/>
                      </a:lnTo>
                      <a:close/>
                      <a:moveTo>
                        <a:pt x="387" y="0"/>
                      </a:moveTo>
                      <a:lnTo>
                        <a:pt x="387" y="206"/>
                      </a:lnTo>
                      <a:lnTo>
                        <a:pt x="373" y="206"/>
                      </a:lnTo>
                      <a:lnTo>
                        <a:pt x="373" y="0"/>
                      </a:lnTo>
                      <a:lnTo>
                        <a:pt x="387" y="0"/>
                      </a:lnTo>
                      <a:close/>
                    </a:path>
                  </a:pathLst>
                </a:custGeom>
                <a:solidFill>
                  <a:srgbClr val="CECECE"/>
                </a:solidFill>
                <a:ln w="9525">
                  <a:noFill/>
                  <a:round/>
                  <a:headEnd/>
                  <a:tailEnd/>
                </a:ln>
              </p:spPr>
              <p:txBody>
                <a:bodyPr/>
                <a:lstStyle/>
                <a:p>
                  <a:endParaRPr lang="en-US"/>
                </a:p>
              </p:txBody>
            </p:sp>
            <p:sp>
              <p:nvSpPr>
                <p:cNvPr id="272289" name="Freeform 929"/>
                <p:cNvSpPr>
                  <a:spLocks noEditPoints="1"/>
                </p:cNvSpPr>
                <p:nvPr/>
              </p:nvSpPr>
              <p:spPr bwMode="auto">
                <a:xfrm>
                  <a:off x="3186" y="2268"/>
                  <a:ext cx="198" cy="128"/>
                </a:xfrm>
                <a:custGeom>
                  <a:avLst/>
                  <a:gdLst/>
                  <a:ahLst/>
                  <a:cxnLst>
                    <a:cxn ang="0">
                      <a:pos x="0" y="206"/>
                    </a:cxn>
                    <a:cxn ang="0">
                      <a:pos x="0" y="0"/>
                    </a:cxn>
                    <a:cxn ang="0">
                      <a:pos x="14" y="0"/>
                    </a:cxn>
                    <a:cxn ang="0">
                      <a:pos x="14" y="206"/>
                    </a:cxn>
                    <a:cxn ang="0">
                      <a:pos x="0" y="206"/>
                    </a:cxn>
                    <a:cxn ang="0">
                      <a:pos x="359" y="0"/>
                    </a:cxn>
                    <a:cxn ang="0">
                      <a:pos x="359" y="206"/>
                    </a:cxn>
                    <a:cxn ang="0">
                      <a:pos x="345" y="206"/>
                    </a:cxn>
                    <a:cxn ang="0">
                      <a:pos x="345" y="0"/>
                    </a:cxn>
                    <a:cxn ang="0">
                      <a:pos x="359" y="0"/>
                    </a:cxn>
                  </a:cxnLst>
                  <a:rect l="0" t="0" r="r" b="b"/>
                  <a:pathLst>
                    <a:path w="359" h="206">
                      <a:moveTo>
                        <a:pt x="0" y="206"/>
                      </a:moveTo>
                      <a:lnTo>
                        <a:pt x="0" y="0"/>
                      </a:lnTo>
                      <a:lnTo>
                        <a:pt x="14" y="0"/>
                      </a:lnTo>
                      <a:lnTo>
                        <a:pt x="14" y="206"/>
                      </a:lnTo>
                      <a:lnTo>
                        <a:pt x="0" y="206"/>
                      </a:lnTo>
                      <a:close/>
                      <a:moveTo>
                        <a:pt x="359" y="0"/>
                      </a:moveTo>
                      <a:lnTo>
                        <a:pt x="359" y="206"/>
                      </a:lnTo>
                      <a:lnTo>
                        <a:pt x="345" y="206"/>
                      </a:lnTo>
                      <a:lnTo>
                        <a:pt x="345" y="0"/>
                      </a:lnTo>
                      <a:lnTo>
                        <a:pt x="359" y="0"/>
                      </a:lnTo>
                      <a:close/>
                    </a:path>
                  </a:pathLst>
                </a:custGeom>
                <a:solidFill>
                  <a:srgbClr val="D0D0D0"/>
                </a:solidFill>
                <a:ln w="9525">
                  <a:noFill/>
                  <a:round/>
                  <a:headEnd/>
                  <a:tailEnd/>
                </a:ln>
              </p:spPr>
              <p:txBody>
                <a:bodyPr/>
                <a:lstStyle/>
                <a:p>
                  <a:endParaRPr lang="en-US"/>
                </a:p>
              </p:txBody>
            </p:sp>
            <p:sp>
              <p:nvSpPr>
                <p:cNvPr id="272290" name="Freeform 930"/>
                <p:cNvSpPr>
                  <a:spLocks noEditPoints="1"/>
                </p:cNvSpPr>
                <p:nvPr/>
              </p:nvSpPr>
              <p:spPr bwMode="auto">
                <a:xfrm>
                  <a:off x="3194" y="2268"/>
                  <a:ext cx="182" cy="128"/>
                </a:xfrm>
                <a:custGeom>
                  <a:avLst/>
                  <a:gdLst/>
                  <a:ahLst/>
                  <a:cxnLst>
                    <a:cxn ang="0">
                      <a:pos x="0" y="206"/>
                    </a:cxn>
                    <a:cxn ang="0">
                      <a:pos x="0" y="0"/>
                    </a:cxn>
                    <a:cxn ang="0">
                      <a:pos x="15" y="0"/>
                    </a:cxn>
                    <a:cxn ang="0">
                      <a:pos x="15" y="206"/>
                    </a:cxn>
                    <a:cxn ang="0">
                      <a:pos x="0" y="206"/>
                    </a:cxn>
                    <a:cxn ang="0">
                      <a:pos x="331" y="0"/>
                    </a:cxn>
                    <a:cxn ang="0">
                      <a:pos x="331" y="206"/>
                    </a:cxn>
                    <a:cxn ang="0">
                      <a:pos x="316" y="206"/>
                    </a:cxn>
                    <a:cxn ang="0">
                      <a:pos x="316" y="0"/>
                    </a:cxn>
                    <a:cxn ang="0">
                      <a:pos x="331" y="0"/>
                    </a:cxn>
                  </a:cxnLst>
                  <a:rect l="0" t="0" r="r" b="b"/>
                  <a:pathLst>
                    <a:path w="331" h="206">
                      <a:moveTo>
                        <a:pt x="0" y="206"/>
                      </a:moveTo>
                      <a:lnTo>
                        <a:pt x="0" y="0"/>
                      </a:lnTo>
                      <a:lnTo>
                        <a:pt x="15" y="0"/>
                      </a:lnTo>
                      <a:lnTo>
                        <a:pt x="15" y="206"/>
                      </a:lnTo>
                      <a:lnTo>
                        <a:pt x="0" y="206"/>
                      </a:lnTo>
                      <a:close/>
                      <a:moveTo>
                        <a:pt x="331" y="0"/>
                      </a:moveTo>
                      <a:lnTo>
                        <a:pt x="331" y="206"/>
                      </a:lnTo>
                      <a:lnTo>
                        <a:pt x="316" y="206"/>
                      </a:lnTo>
                      <a:lnTo>
                        <a:pt x="316" y="0"/>
                      </a:lnTo>
                      <a:lnTo>
                        <a:pt x="331" y="0"/>
                      </a:lnTo>
                      <a:close/>
                    </a:path>
                  </a:pathLst>
                </a:custGeom>
                <a:solidFill>
                  <a:srgbClr val="D2D2D2"/>
                </a:solidFill>
                <a:ln w="9525">
                  <a:noFill/>
                  <a:round/>
                  <a:headEnd/>
                  <a:tailEnd/>
                </a:ln>
              </p:spPr>
              <p:txBody>
                <a:bodyPr/>
                <a:lstStyle/>
                <a:p>
                  <a:endParaRPr lang="en-US"/>
                </a:p>
              </p:txBody>
            </p:sp>
            <p:sp>
              <p:nvSpPr>
                <p:cNvPr id="272291" name="Freeform 931"/>
                <p:cNvSpPr>
                  <a:spLocks noEditPoints="1"/>
                </p:cNvSpPr>
                <p:nvPr/>
              </p:nvSpPr>
              <p:spPr bwMode="auto">
                <a:xfrm>
                  <a:off x="3203" y="2268"/>
                  <a:ext cx="165" cy="128"/>
                </a:xfrm>
                <a:custGeom>
                  <a:avLst/>
                  <a:gdLst/>
                  <a:ahLst/>
                  <a:cxnLst>
                    <a:cxn ang="0">
                      <a:pos x="0" y="206"/>
                    </a:cxn>
                    <a:cxn ang="0">
                      <a:pos x="0" y="0"/>
                    </a:cxn>
                    <a:cxn ang="0">
                      <a:pos x="16" y="0"/>
                    </a:cxn>
                    <a:cxn ang="0">
                      <a:pos x="16" y="206"/>
                    </a:cxn>
                    <a:cxn ang="0">
                      <a:pos x="0" y="206"/>
                    </a:cxn>
                    <a:cxn ang="0">
                      <a:pos x="301" y="0"/>
                    </a:cxn>
                    <a:cxn ang="0">
                      <a:pos x="301" y="206"/>
                    </a:cxn>
                    <a:cxn ang="0">
                      <a:pos x="285" y="206"/>
                    </a:cxn>
                    <a:cxn ang="0">
                      <a:pos x="285" y="0"/>
                    </a:cxn>
                    <a:cxn ang="0">
                      <a:pos x="301" y="0"/>
                    </a:cxn>
                  </a:cxnLst>
                  <a:rect l="0" t="0" r="r" b="b"/>
                  <a:pathLst>
                    <a:path w="301" h="206">
                      <a:moveTo>
                        <a:pt x="0" y="206"/>
                      </a:moveTo>
                      <a:lnTo>
                        <a:pt x="0" y="0"/>
                      </a:lnTo>
                      <a:lnTo>
                        <a:pt x="16" y="0"/>
                      </a:lnTo>
                      <a:lnTo>
                        <a:pt x="16" y="206"/>
                      </a:lnTo>
                      <a:lnTo>
                        <a:pt x="0" y="206"/>
                      </a:lnTo>
                      <a:close/>
                      <a:moveTo>
                        <a:pt x="301" y="0"/>
                      </a:moveTo>
                      <a:lnTo>
                        <a:pt x="301" y="206"/>
                      </a:lnTo>
                      <a:lnTo>
                        <a:pt x="285" y="206"/>
                      </a:lnTo>
                      <a:lnTo>
                        <a:pt x="285" y="0"/>
                      </a:lnTo>
                      <a:lnTo>
                        <a:pt x="301" y="0"/>
                      </a:lnTo>
                      <a:close/>
                    </a:path>
                  </a:pathLst>
                </a:custGeom>
                <a:solidFill>
                  <a:srgbClr val="D5D5D5"/>
                </a:solidFill>
                <a:ln w="9525">
                  <a:noFill/>
                  <a:round/>
                  <a:headEnd/>
                  <a:tailEnd/>
                </a:ln>
              </p:spPr>
              <p:txBody>
                <a:bodyPr/>
                <a:lstStyle/>
                <a:p>
                  <a:endParaRPr lang="en-US"/>
                </a:p>
              </p:txBody>
            </p:sp>
            <p:sp>
              <p:nvSpPr>
                <p:cNvPr id="272292" name="Freeform 932"/>
                <p:cNvSpPr>
                  <a:spLocks noEditPoints="1"/>
                </p:cNvSpPr>
                <p:nvPr/>
              </p:nvSpPr>
              <p:spPr bwMode="auto">
                <a:xfrm>
                  <a:off x="3212" y="2267"/>
                  <a:ext cx="147" cy="129"/>
                </a:xfrm>
                <a:custGeom>
                  <a:avLst/>
                  <a:gdLst/>
                  <a:ahLst/>
                  <a:cxnLst>
                    <a:cxn ang="0">
                      <a:pos x="0" y="207"/>
                    </a:cxn>
                    <a:cxn ang="0">
                      <a:pos x="0" y="1"/>
                    </a:cxn>
                    <a:cxn ang="0">
                      <a:pos x="16" y="0"/>
                    </a:cxn>
                    <a:cxn ang="0">
                      <a:pos x="16" y="206"/>
                    </a:cxn>
                    <a:cxn ang="0">
                      <a:pos x="0" y="207"/>
                    </a:cxn>
                    <a:cxn ang="0">
                      <a:pos x="269" y="1"/>
                    </a:cxn>
                    <a:cxn ang="0">
                      <a:pos x="269" y="207"/>
                    </a:cxn>
                    <a:cxn ang="0">
                      <a:pos x="252" y="206"/>
                    </a:cxn>
                    <a:cxn ang="0">
                      <a:pos x="252" y="0"/>
                    </a:cxn>
                    <a:cxn ang="0">
                      <a:pos x="269" y="1"/>
                    </a:cxn>
                  </a:cxnLst>
                  <a:rect l="0" t="0" r="r" b="b"/>
                  <a:pathLst>
                    <a:path w="269" h="207">
                      <a:moveTo>
                        <a:pt x="0" y="207"/>
                      </a:moveTo>
                      <a:lnTo>
                        <a:pt x="0" y="1"/>
                      </a:lnTo>
                      <a:lnTo>
                        <a:pt x="16" y="0"/>
                      </a:lnTo>
                      <a:lnTo>
                        <a:pt x="16" y="206"/>
                      </a:lnTo>
                      <a:lnTo>
                        <a:pt x="0" y="207"/>
                      </a:lnTo>
                      <a:close/>
                      <a:moveTo>
                        <a:pt x="269" y="1"/>
                      </a:moveTo>
                      <a:lnTo>
                        <a:pt x="269" y="207"/>
                      </a:lnTo>
                      <a:lnTo>
                        <a:pt x="252" y="206"/>
                      </a:lnTo>
                      <a:lnTo>
                        <a:pt x="252" y="0"/>
                      </a:lnTo>
                      <a:lnTo>
                        <a:pt x="269" y="1"/>
                      </a:lnTo>
                      <a:close/>
                    </a:path>
                  </a:pathLst>
                </a:custGeom>
                <a:solidFill>
                  <a:srgbClr val="D7D7D7"/>
                </a:solidFill>
                <a:ln w="9525">
                  <a:noFill/>
                  <a:round/>
                  <a:headEnd/>
                  <a:tailEnd/>
                </a:ln>
              </p:spPr>
              <p:txBody>
                <a:bodyPr/>
                <a:lstStyle/>
                <a:p>
                  <a:endParaRPr lang="en-US"/>
                </a:p>
              </p:txBody>
            </p:sp>
            <p:sp>
              <p:nvSpPr>
                <p:cNvPr id="272293" name="Freeform 933"/>
                <p:cNvSpPr>
                  <a:spLocks noEditPoints="1"/>
                </p:cNvSpPr>
                <p:nvPr/>
              </p:nvSpPr>
              <p:spPr bwMode="auto">
                <a:xfrm>
                  <a:off x="3221" y="2267"/>
                  <a:ext cx="130" cy="129"/>
                </a:xfrm>
                <a:custGeom>
                  <a:avLst/>
                  <a:gdLst/>
                  <a:ahLst/>
                  <a:cxnLst>
                    <a:cxn ang="0">
                      <a:pos x="0" y="206"/>
                    </a:cxn>
                    <a:cxn ang="0">
                      <a:pos x="0" y="0"/>
                    </a:cxn>
                    <a:cxn ang="0">
                      <a:pos x="18" y="1"/>
                    </a:cxn>
                    <a:cxn ang="0">
                      <a:pos x="18" y="207"/>
                    </a:cxn>
                    <a:cxn ang="0">
                      <a:pos x="0" y="206"/>
                    </a:cxn>
                    <a:cxn ang="0">
                      <a:pos x="236" y="0"/>
                    </a:cxn>
                    <a:cxn ang="0">
                      <a:pos x="236" y="206"/>
                    </a:cxn>
                    <a:cxn ang="0">
                      <a:pos x="219" y="207"/>
                    </a:cxn>
                    <a:cxn ang="0">
                      <a:pos x="219" y="1"/>
                    </a:cxn>
                    <a:cxn ang="0">
                      <a:pos x="236" y="0"/>
                    </a:cxn>
                  </a:cxnLst>
                  <a:rect l="0" t="0" r="r" b="b"/>
                  <a:pathLst>
                    <a:path w="236" h="207">
                      <a:moveTo>
                        <a:pt x="0" y="206"/>
                      </a:moveTo>
                      <a:lnTo>
                        <a:pt x="0" y="0"/>
                      </a:lnTo>
                      <a:lnTo>
                        <a:pt x="18" y="1"/>
                      </a:lnTo>
                      <a:lnTo>
                        <a:pt x="18" y="207"/>
                      </a:lnTo>
                      <a:lnTo>
                        <a:pt x="0" y="206"/>
                      </a:lnTo>
                      <a:close/>
                      <a:moveTo>
                        <a:pt x="236" y="0"/>
                      </a:moveTo>
                      <a:lnTo>
                        <a:pt x="236" y="206"/>
                      </a:lnTo>
                      <a:lnTo>
                        <a:pt x="219" y="207"/>
                      </a:lnTo>
                      <a:lnTo>
                        <a:pt x="219" y="1"/>
                      </a:lnTo>
                      <a:lnTo>
                        <a:pt x="236" y="0"/>
                      </a:lnTo>
                      <a:close/>
                    </a:path>
                  </a:pathLst>
                </a:custGeom>
                <a:solidFill>
                  <a:srgbClr val="DADADA"/>
                </a:solidFill>
                <a:ln w="9525">
                  <a:noFill/>
                  <a:round/>
                  <a:headEnd/>
                  <a:tailEnd/>
                </a:ln>
              </p:spPr>
              <p:txBody>
                <a:bodyPr/>
                <a:lstStyle/>
                <a:p>
                  <a:endParaRPr lang="en-US"/>
                </a:p>
              </p:txBody>
            </p:sp>
            <p:sp>
              <p:nvSpPr>
                <p:cNvPr id="272294" name="Freeform 934"/>
                <p:cNvSpPr>
                  <a:spLocks noEditPoints="1"/>
                </p:cNvSpPr>
                <p:nvPr/>
              </p:nvSpPr>
              <p:spPr bwMode="auto">
                <a:xfrm>
                  <a:off x="3229" y="2268"/>
                  <a:ext cx="112" cy="128"/>
                </a:xfrm>
                <a:custGeom>
                  <a:avLst/>
                  <a:gdLst/>
                  <a:ahLst/>
                  <a:cxnLst>
                    <a:cxn ang="0">
                      <a:pos x="0" y="206"/>
                    </a:cxn>
                    <a:cxn ang="0">
                      <a:pos x="0" y="0"/>
                    </a:cxn>
                    <a:cxn ang="0">
                      <a:pos x="18" y="0"/>
                    </a:cxn>
                    <a:cxn ang="0">
                      <a:pos x="18" y="206"/>
                    </a:cxn>
                    <a:cxn ang="0">
                      <a:pos x="0" y="206"/>
                    </a:cxn>
                    <a:cxn ang="0">
                      <a:pos x="201" y="0"/>
                    </a:cxn>
                    <a:cxn ang="0">
                      <a:pos x="201" y="206"/>
                    </a:cxn>
                    <a:cxn ang="0">
                      <a:pos x="183" y="206"/>
                    </a:cxn>
                    <a:cxn ang="0">
                      <a:pos x="183" y="0"/>
                    </a:cxn>
                    <a:cxn ang="0">
                      <a:pos x="201" y="0"/>
                    </a:cxn>
                  </a:cxnLst>
                  <a:rect l="0" t="0" r="r" b="b"/>
                  <a:pathLst>
                    <a:path w="201" h="206">
                      <a:moveTo>
                        <a:pt x="0" y="206"/>
                      </a:moveTo>
                      <a:lnTo>
                        <a:pt x="0" y="0"/>
                      </a:lnTo>
                      <a:lnTo>
                        <a:pt x="18" y="0"/>
                      </a:lnTo>
                      <a:lnTo>
                        <a:pt x="18" y="206"/>
                      </a:lnTo>
                      <a:lnTo>
                        <a:pt x="0" y="206"/>
                      </a:lnTo>
                      <a:close/>
                      <a:moveTo>
                        <a:pt x="201" y="0"/>
                      </a:moveTo>
                      <a:lnTo>
                        <a:pt x="201" y="206"/>
                      </a:lnTo>
                      <a:lnTo>
                        <a:pt x="183" y="206"/>
                      </a:lnTo>
                      <a:lnTo>
                        <a:pt x="183" y="0"/>
                      </a:lnTo>
                      <a:lnTo>
                        <a:pt x="201" y="0"/>
                      </a:lnTo>
                      <a:close/>
                    </a:path>
                  </a:pathLst>
                </a:custGeom>
                <a:solidFill>
                  <a:srgbClr val="DCDCDC"/>
                </a:solidFill>
                <a:ln w="9525">
                  <a:noFill/>
                  <a:round/>
                  <a:headEnd/>
                  <a:tailEnd/>
                </a:ln>
              </p:spPr>
              <p:txBody>
                <a:bodyPr/>
                <a:lstStyle/>
                <a:p>
                  <a:endParaRPr lang="en-US"/>
                </a:p>
              </p:txBody>
            </p:sp>
            <p:sp>
              <p:nvSpPr>
                <p:cNvPr id="272295" name="Freeform 935"/>
                <p:cNvSpPr>
                  <a:spLocks noEditPoints="1"/>
                </p:cNvSpPr>
                <p:nvPr/>
              </p:nvSpPr>
              <p:spPr bwMode="auto">
                <a:xfrm>
                  <a:off x="3239" y="2268"/>
                  <a:ext cx="92" cy="128"/>
                </a:xfrm>
                <a:custGeom>
                  <a:avLst/>
                  <a:gdLst/>
                  <a:ahLst/>
                  <a:cxnLst>
                    <a:cxn ang="0">
                      <a:pos x="0" y="206"/>
                    </a:cxn>
                    <a:cxn ang="0">
                      <a:pos x="0" y="0"/>
                    </a:cxn>
                    <a:cxn ang="0">
                      <a:pos x="19" y="0"/>
                    </a:cxn>
                    <a:cxn ang="0">
                      <a:pos x="19" y="206"/>
                    </a:cxn>
                    <a:cxn ang="0">
                      <a:pos x="0" y="206"/>
                    </a:cxn>
                    <a:cxn ang="0">
                      <a:pos x="165" y="0"/>
                    </a:cxn>
                    <a:cxn ang="0">
                      <a:pos x="165" y="206"/>
                    </a:cxn>
                    <a:cxn ang="0">
                      <a:pos x="145" y="206"/>
                    </a:cxn>
                    <a:cxn ang="0">
                      <a:pos x="145" y="0"/>
                    </a:cxn>
                    <a:cxn ang="0">
                      <a:pos x="165" y="0"/>
                    </a:cxn>
                  </a:cxnLst>
                  <a:rect l="0" t="0" r="r" b="b"/>
                  <a:pathLst>
                    <a:path w="165" h="206">
                      <a:moveTo>
                        <a:pt x="0" y="206"/>
                      </a:moveTo>
                      <a:lnTo>
                        <a:pt x="0" y="0"/>
                      </a:lnTo>
                      <a:lnTo>
                        <a:pt x="19" y="0"/>
                      </a:lnTo>
                      <a:lnTo>
                        <a:pt x="19" y="206"/>
                      </a:lnTo>
                      <a:lnTo>
                        <a:pt x="0" y="206"/>
                      </a:lnTo>
                      <a:close/>
                      <a:moveTo>
                        <a:pt x="165" y="0"/>
                      </a:moveTo>
                      <a:lnTo>
                        <a:pt x="165" y="206"/>
                      </a:lnTo>
                      <a:lnTo>
                        <a:pt x="145" y="206"/>
                      </a:lnTo>
                      <a:lnTo>
                        <a:pt x="145" y="0"/>
                      </a:lnTo>
                      <a:lnTo>
                        <a:pt x="165" y="0"/>
                      </a:lnTo>
                      <a:close/>
                    </a:path>
                  </a:pathLst>
                </a:custGeom>
                <a:solidFill>
                  <a:srgbClr val="DEDEDE"/>
                </a:solidFill>
                <a:ln w="9525">
                  <a:noFill/>
                  <a:round/>
                  <a:headEnd/>
                  <a:tailEnd/>
                </a:ln>
              </p:spPr>
              <p:txBody>
                <a:bodyPr/>
                <a:lstStyle/>
                <a:p>
                  <a:endParaRPr lang="en-US"/>
                </a:p>
              </p:txBody>
            </p:sp>
            <p:sp>
              <p:nvSpPr>
                <p:cNvPr id="272296" name="Freeform 936"/>
                <p:cNvSpPr>
                  <a:spLocks noEditPoints="1"/>
                </p:cNvSpPr>
                <p:nvPr/>
              </p:nvSpPr>
              <p:spPr bwMode="auto">
                <a:xfrm>
                  <a:off x="3250" y="2268"/>
                  <a:ext cx="70" cy="128"/>
                </a:xfrm>
                <a:custGeom>
                  <a:avLst/>
                  <a:gdLst/>
                  <a:ahLst/>
                  <a:cxnLst>
                    <a:cxn ang="0">
                      <a:pos x="0" y="206"/>
                    </a:cxn>
                    <a:cxn ang="0">
                      <a:pos x="0" y="0"/>
                    </a:cxn>
                    <a:cxn ang="0">
                      <a:pos x="21" y="0"/>
                    </a:cxn>
                    <a:cxn ang="0">
                      <a:pos x="21" y="206"/>
                    </a:cxn>
                    <a:cxn ang="0">
                      <a:pos x="0" y="206"/>
                    </a:cxn>
                    <a:cxn ang="0">
                      <a:pos x="126" y="0"/>
                    </a:cxn>
                    <a:cxn ang="0">
                      <a:pos x="126" y="206"/>
                    </a:cxn>
                    <a:cxn ang="0">
                      <a:pos x="106" y="206"/>
                    </a:cxn>
                    <a:cxn ang="0">
                      <a:pos x="106" y="0"/>
                    </a:cxn>
                    <a:cxn ang="0">
                      <a:pos x="126" y="0"/>
                    </a:cxn>
                  </a:cxnLst>
                  <a:rect l="0" t="0" r="r" b="b"/>
                  <a:pathLst>
                    <a:path w="126" h="206">
                      <a:moveTo>
                        <a:pt x="0" y="206"/>
                      </a:moveTo>
                      <a:lnTo>
                        <a:pt x="0" y="0"/>
                      </a:lnTo>
                      <a:lnTo>
                        <a:pt x="21" y="0"/>
                      </a:lnTo>
                      <a:lnTo>
                        <a:pt x="21" y="206"/>
                      </a:lnTo>
                      <a:lnTo>
                        <a:pt x="0" y="206"/>
                      </a:lnTo>
                      <a:close/>
                      <a:moveTo>
                        <a:pt x="126" y="0"/>
                      </a:moveTo>
                      <a:lnTo>
                        <a:pt x="126" y="206"/>
                      </a:lnTo>
                      <a:lnTo>
                        <a:pt x="106" y="206"/>
                      </a:lnTo>
                      <a:lnTo>
                        <a:pt x="106" y="0"/>
                      </a:lnTo>
                      <a:lnTo>
                        <a:pt x="126" y="0"/>
                      </a:lnTo>
                      <a:close/>
                    </a:path>
                  </a:pathLst>
                </a:custGeom>
                <a:solidFill>
                  <a:srgbClr val="E1E1E1"/>
                </a:solidFill>
                <a:ln w="9525">
                  <a:noFill/>
                  <a:round/>
                  <a:headEnd/>
                  <a:tailEnd/>
                </a:ln>
              </p:spPr>
              <p:txBody>
                <a:bodyPr/>
                <a:lstStyle/>
                <a:p>
                  <a:endParaRPr lang="en-US"/>
                </a:p>
              </p:txBody>
            </p:sp>
            <p:sp>
              <p:nvSpPr>
                <p:cNvPr id="272297" name="Freeform 937"/>
                <p:cNvSpPr>
                  <a:spLocks noEditPoints="1"/>
                </p:cNvSpPr>
                <p:nvPr/>
              </p:nvSpPr>
              <p:spPr bwMode="auto">
                <a:xfrm>
                  <a:off x="3261" y="2267"/>
                  <a:ext cx="48" cy="129"/>
                </a:xfrm>
                <a:custGeom>
                  <a:avLst/>
                  <a:gdLst/>
                  <a:ahLst/>
                  <a:cxnLst>
                    <a:cxn ang="0">
                      <a:pos x="0" y="207"/>
                    </a:cxn>
                    <a:cxn ang="0">
                      <a:pos x="0" y="1"/>
                    </a:cxn>
                    <a:cxn ang="0">
                      <a:pos x="22" y="0"/>
                    </a:cxn>
                    <a:cxn ang="0">
                      <a:pos x="22" y="206"/>
                    </a:cxn>
                    <a:cxn ang="0">
                      <a:pos x="0" y="207"/>
                    </a:cxn>
                    <a:cxn ang="0">
                      <a:pos x="85" y="1"/>
                    </a:cxn>
                    <a:cxn ang="0">
                      <a:pos x="85" y="207"/>
                    </a:cxn>
                    <a:cxn ang="0">
                      <a:pos x="62" y="206"/>
                    </a:cxn>
                    <a:cxn ang="0">
                      <a:pos x="62" y="0"/>
                    </a:cxn>
                    <a:cxn ang="0">
                      <a:pos x="85" y="1"/>
                    </a:cxn>
                  </a:cxnLst>
                  <a:rect l="0" t="0" r="r" b="b"/>
                  <a:pathLst>
                    <a:path w="85" h="207">
                      <a:moveTo>
                        <a:pt x="0" y="207"/>
                      </a:moveTo>
                      <a:lnTo>
                        <a:pt x="0" y="1"/>
                      </a:lnTo>
                      <a:lnTo>
                        <a:pt x="22" y="0"/>
                      </a:lnTo>
                      <a:lnTo>
                        <a:pt x="22" y="206"/>
                      </a:lnTo>
                      <a:lnTo>
                        <a:pt x="0" y="207"/>
                      </a:lnTo>
                      <a:close/>
                      <a:moveTo>
                        <a:pt x="85" y="1"/>
                      </a:moveTo>
                      <a:lnTo>
                        <a:pt x="85" y="207"/>
                      </a:lnTo>
                      <a:lnTo>
                        <a:pt x="62" y="206"/>
                      </a:lnTo>
                      <a:lnTo>
                        <a:pt x="62" y="0"/>
                      </a:lnTo>
                      <a:lnTo>
                        <a:pt x="85" y="1"/>
                      </a:lnTo>
                      <a:close/>
                    </a:path>
                  </a:pathLst>
                </a:custGeom>
                <a:solidFill>
                  <a:srgbClr val="E3E3E3"/>
                </a:solidFill>
                <a:ln w="9525">
                  <a:noFill/>
                  <a:round/>
                  <a:headEnd/>
                  <a:tailEnd/>
                </a:ln>
              </p:spPr>
              <p:txBody>
                <a:bodyPr/>
                <a:lstStyle/>
                <a:p>
                  <a:endParaRPr lang="en-US"/>
                </a:p>
              </p:txBody>
            </p:sp>
            <p:sp>
              <p:nvSpPr>
                <p:cNvPr id="272298" name="Freeform 938"/>
                <p:cNvSpPr>
                  <a:spLocks noEditPoints="1"/>
                </p:cNvSpPr>
                <p:nvPr/>
              </p:nvSpPr>
              <p:spPr bwMode="auto">
                <a:xfrm>
                  <a:off x="3275" y="2267"/>
                  <a:ext cx="22" cy="129"/>
                </a:xfrm>
                <a:custGeom>
                  <a:avLst/>
                  <a:gdLst/>
                  <a:ahLst/>
                  <a:cxnLst>
                    <a:cxn ang="0">
                      <a:pos x="0" y="206"/>
                    </a:cxn>
                    <a:cxn ang="0">
                      <a:pos x="0" y="0"/>
                    </a:cxn>
                    <a:cxn ang="0">
                      <a:pos x="21" y="1"/>
                    </a:cxn>
                    <a:cxn ang="0">
                      <a:pos x="21" y="207"/>
                    </a:cxn>
                    <a:cxn ang="0">
                      <a:pos x="0" y="206"/>
                    </a:cxn>
                    <a:cxn ang="0">
                      <a:pos x="40" y="0"/>
                    </a:cxn>
                    <a:cxn ang="0">
                      <a:pos x="40" y="206"/>
                    </a:cxn>
                    <a:cxn ang="0">
                      <a:pos x="21" y="207"/>
                    </a:cxn>
                    <a:cxn ang="0">
                      <a:pos x="21" y="1"/>
                    </a:cxn>
                    <a:cxn ang="0">
                      <a:pos x="40" y="0"/>
                    </a:cxn>
                  </a:cxnLst>
                  <a:rect l="0" t="0" r="r" b="b"/>
                  <a:pathLst>
                    <a:path w="40" h="207">
                      <a:moveTo>
                        <a:pt x="0" y="206"/>
                      </a:moveTo>
                      <a:lnTo>
                        <a:pt x="0" y="0"/>
                      </a:lnTo>
                      <a:lnTo>
                        <a:pt x="21" y="1"/>
                      </a:lnTo>
                      <a:lnTo>
                        <a:pt x="21" y="207"/>
                      </a:lnTo>
                      <a:lnTo>
                        <a:pt x="0" y="206"/>
                      </a:lnTo>
                      <a:close/>
                      <a:moveTo>
                        <a:pt x="40" y="0"/>
                      </a:moveTo>
                      <a:lnTo>
                        <a:pt x="40" y="206"/>
                      </a:lnTo>
                      <a:lnTo>
                        <a:pt x="21" y="207"/>
                      </a:lnTo>
                      <a:lnTo>
                        <a:pt x="21" y="1"/>
                      </a:lnTo>
                      <a:lnTo>
                        <a:pt x="40" y="0"/>
                      </a:lnTo>
                      <a:close/>
                    </a:path>
                  </a:pathLst>
                </a:custGeom>
                <a:solidFill>
                  <a:srgbClr val="E6E6E6"/>
                </a:solidFill>
                <a:ln w="9525">
                  <a:noFill/>
                  <a:round/>
                  <a:headEnd/>
                  <a:tailEnd/>
                </a:ln>
              </p:spPr>
              <p:txBody>
                <a:bodyPr/>
                <a:lstStyle/>
                <a:p>
                  <a:endParaRPr lang="en-US"/>
                </a:p>
              </p:txBody>
            </p:sp>
            <p:sp>
              <p:nvSpPr>
                <p:cNvPr id="272299" name="Freeform 939"/>
                <p:cNvSpPr>
                  <a:spLocks/>
                </p:cNvSpPr>
                <p:nvPr/>
              </p:nvSpPr>
              <p:spPr bwMode="auto">
                <a:xfrm>
                  <a:off x="3072" y="2268"/>
                  <a:ext cx="427" cy="128"/>
                </a:xfrm>
                <a:custGeom>
                  <a:avLst/>
                  <a:gdLst/>
                  <a:ahLst/>
                  <a:cxnLst>
                    <a:cxn ang="0">
                      <a:pos x="357" y="36"/>
                    </a:cxn>
                    <a:cxn ang="0">
                      <a:pos x="305" y="34"/>
                    </a:cxn>
                    <a:cxn ang="0">
                      <a:pos x="267" y="30"/>
                    </a:cxn>
                    <a:cxn ang="0">
                      <a:pos x="238" y="24"/>
                    </a:cxn>
                    <a:cxn ang="0">
                      <a:pos x="217" y="19"/>
                    </a:cxn>
                    <a:cxn ang="0">
                      <a:pos x="199" y="14"/>
                    </a:cxn>
                    <a:cxn ang="0">
                      <a:pos x="182" y="9"/>
                    </a:cxn>
                    <a:cxn ang="0">
                      <a:pos x="165" y="5"/>
                    </a:cxn>
                    <a:cxn ang="0">
                      <a:pos x="147" y="3"/>
                    </a:cxn>
                    <a:cxn ang="0">
                      <a:pos x="125" y="1"/>
                    </a:cxn>
                    <a:cxn ang="0">
                      <a:pos x="100" y="1"/>
                    </a:cxn>
                    <a:cxn ang="0">
                      <a:pos x="72" y="0"/>
                    </a:cxn>
                    <a:cxn ang="0">
                      <a:pos x="0" y="170"/>
                    </a:cxn>
                    <a:cxn ang="0">
                      <a:pos x="86" y="170"/>
                    </a:cxn>
                    <a:cxn ang="0">
                      <a:pos x="113" y="170"/>
                    </a:cxn>
                    <a:cxn ang="0">
                      <a:pos x="136" y="172"/>
                    </a:cxn>
                    <a:cxn ang="0">
                      <a:pos x="156" y="175"/>
                    </a:cxn>
                    <a:cxn ang="0">
                      <a:pos x="175" y="177"/>
                    </a:cxn>
                    <a:cxn ang="0">
                      <a:pos x="191" y="181"/>
                    </a:cxn>
                    <a:cxn ang="0">
                      <a:pos x="208" y="186"/>
                    </a:cxn>
                    <a:cxn ang="0">
                      <a:pos x="227" y="192"/>
                    </a:cxn>
                    <a:cxn ang="0">
                      <a:pos x="252" y="197"/>
                    </a:cxn>
                    <a:cxn ang="0">
                      <a:pos x="285" y="202"/>
                    </a:cxn>
                    <a:cxn ang="0">
                      <a:pos x="329" y="205"/>
                    </a:cxn>
                    <a:cxn ang="0">
                      <a:pos x="388" y="206"/>
                    </a:cxn>
                    <a:cxn ang="0">
                      <a:pos x="446" y="202"/>
                    </a:cxn>
                    <a:cxn ang="0">
                      <a:pos x="491" y="196"/>
                    </a:cxn>
                    <a:cxn ang="0">
                      <a:pos x="524" y="192"/>
                    </a:cxn>
                    <a:cxn ang="0">
                      <a:pos x="549" y="189"/>
                    </a:cxn>
                    <a:cxn ang="0">
                      <a:pos x="568" y="185"/>
                    </a:cxn>
                    <a:cxn ang="0">
                      <a:pos x="585" y="181"/>
                    </a:cxn>
                    <a:cxn ang="0">
                      <a:pos x="602" y="178"/>
                    </a:cxn>
                    <a:cxn ang="0">
                      <a:pos x="623" y="176"/>
                    </a:cxn>
                    <a:cxn ang="0">
                      <a:pos x="646" y="172"/>
                    </a:cxn>
                    <a:cxn ang="0">
                      <a:pos x="672" y="170"/>
                    </a:cxn>
                    <a:cxn ang="0">
                      <a:pos x="703" y="170"/>
                    </a:cxn>
                    <a:cxn ang="0">
                      <a:pos x="776" y="0"/>
                    </a:cxn>
                    <a:cxn ang="0">
                      <a:pos x="689" y="0"/>
                    </a:cxn>
                    <a:cxn ang="0">
                      <a:pos x="663" y="1"/>
                    </a:cxn>
                    <a:cxn ang="0">
                      <a:pos x="640" y="2"/>
                    </a:cxn>
                    <a:cxn ang="0">
                      <a:pos x="620" y="4"/>
                    </a:cxn>
                    <a:cxn ang="0">
                      <a:pos x="601" y="7"/>
                    </a:cxn>
                    <a:cxn ang="0">
                      <a:pos x="585" y="12"/>
                    </a:cxn>
                    <a:cxn ang="0">
                      <a:pos x="568" y="17"/>
                    </a:cxn>
                    <a:cxn ang="0">
                      <a:pos x="549" y="22"/>
                    </a:cxn>
                    <a:cxn ang="0">
                      <a:pos x="524" y="28"/>
                    </a:cxn>
                    <a:cxn ang="0">
                      <a:pos x="491" y="32"/>
                    </a:cxn>
                    <a:cxn ang="0">
                      <a:pos x="446" y="35"/>
                    </a:cxn>
                    <a:cxn ang="0">
                      <a:pos x="388" y="36"/>
                    </a:cxn>
                  </a:cxnLst>
                  <a:rect l="0" t="0" r="r" b="b"/>
                  <a:pathLst>
                    <a:path w="776" h="206">
                      <a:moveTo>
                        <a:pt x="388" y="36"/>
                      </a:moveTo>
                      <a:lnTo>
                        <a:pt x="357" y="36"/>
                      </a:lnTo>
                      <a:lnTo>
                        <a:pt x="329" y="35"/>
                      </a:lnTo>
                      <a:lnTo>
                        <a:pt x="305" y="34"/>
                      </a:lnTo>
                      <a:lnTo>
                        <a:pt x="285" y="32"/>
                      </a:lnTo>
                      <a:lnTo>
                        <a:pt x="267" y="30"/>
                      </a:lnTo>
                      <a:lnTo>
                        <a:pt x="252" y="28"/>
                      </a:lnTo>
                      <a:lnTo>
                        <a:pt x="238" y="24"/>
                      </a:lnTo>
                      <a:lnTo>
                        <a:pt x="227" y="22"/>
                      </a:lnTo>
                      <a:lnTo>
                        <a:pt x="217" y="19"/>
                      </a:lnTo>
                      <a:lnTo>
                        <a:pt x="208" y="17"/>
                      </a:lnTo>
                      <a:lnTo>
                        <a:pt x="199" y="14"/>
                      </a:lnTo>
                      <a:lnTo>
                        <a:pt x="191" y="12"/>
                      </a:lnTo>
                      <a:lnTo>
                        <a:pt x="182" y="9"/>
                      </a:lnTo>
                      <a:lnTo>
                        <a:pt x="175" y="7"/>
                      </a:lnTo>
                      <a:lnTo>
                        <a:pt x="165" y="5"/>
                      </a:lnTo>
                      <a:lnTo>
                        <a:pt x="156" y="4"/>
                      </a:lnTo>
                      <a:lnTo>
                        <a:pt x="147" y="3"/>
                      </a:lnTo>
                      <a:lnTo>
                        <a:pt x="136" y="2"/>
                      </a:lnTo>
                      <a:lnTo>
                        <a:pt x="125" y="1"/>
                      </a:lnTo>
                      <a:lnTo>
                        <a:pt x="113" y="1"/>
                      </a:lnTo>
                      <a:lnTo>
                        <a:pt x="100" y="1"/>
                      </a:lnTo>
                      <a:lnTo>
                        <a:pt x="86" y="0"/>
                      </a:lnTo>
                      <a:lnTo>
                        <a:pt x="72" y="0"/>
                      </a:lnTo>
                      <a:lnTo>
                        <a:pt x="0" y="0"/>
                      </a:lnTo>
                      <a:lnTo>
                        <a:pt x="0" y="170"/>
                      </a:lnTo>
                      <a:lnTo>
                        <a:pt x="72" y="170"/>
                      </a:lnTo>
                      <a:lnTo>
                        <a:pt x="86" y="170"/>
                      </a:lnTo>
                      <a:lnTo>
                        <a:pt x="100" y="170"/>
                      </a:lnTo>
                      <a:lnTo>
                        <a:pt x="113" y="170"/>
                      </a:lnTo>
                      <a:lnTo>
                        <a:pt x="125" y="171"/>
                      </a:lnTo>
                      <a:lnTo>
                        <a:pt x="136" y="172"/>
                      </a:lnTo>
                      <a:lnTo>
                        <a:pt x="147" y="174"/>
                      </a:lnTo>
                      <a:lnTo>
                        <a:pt x="156" y="175"/>
                      </a:lnTo>
                      <a:lnTo>
                        <a:pt x="165" y="176"/>
                      </a:lnTo>
                      <a:lnTo>
                        <a:pt x="175" y="177"/>
                      </a:lnTo>
                      <a:lnTo>
                        <a:pt x="182" y="179"/>
                      </a:lnTo>
                      <a:lnTo>
                        <a:pt x="191" y="181"/>
                      </a:lnTo>
                      <a:lnTo>
                        <a:pt x="199" y="184"/>
                      </a:lnTo>
                      <a:lnTo>
                        <a:pt x="208" y="186"/>
                      </a:lnTo>
                      <a:lnTo>
                        <a:pt x="217" y="190"/>
                      </a:lnTo>
                      <a:lnTo>
                        <a:pt x="227" y="192"/>
                      </a:lnTo>
                      <a:lnTo>
                        <a:pt x="238" y="195"/>
                      </a:lnTo>
                      <a:lnTo>
                        <a:pt x="252" y="197"/>
                      </a:lnTo>
                      <a:lnTo>
                        <a:pt x="267" y="199"/>
                      </a:lnTo>
                      <a:lnTo>
                        <a:pt x="285" y="202"/>
                      </a:lnTo>
                      <a:lnTo>
                        <a:pt x="305" y="204"/>
                      </a:lnTo>
                      <a:lnTo>
                        <a:pt x="329" y="205"/>
                      </a:lnTo>
                      <a:lnTo>
                        <a:pt x="357" y="206"/>
                      </a:lnTo>
                      <a:lnTo>
                        <a:pt x="388" y="206"/>
                      </a:lnTo>
                      <a:lnTo>
                        <a:pt x="419" y="204"/>
                      </a:lnTo>
                      <a:lnTo>
                        <a:pt x="446" y="202"/>
                      </a:lnTo>
                      <a:lnTo>
                        <a:pt x="471" y="198"/>
                      </a:lnTo>
                      <a:lnTo>
                        <a:pt x="491" y="196"/>
                      </a:lnTo>
                      <a:lnTo>
                        <a:pt x="509" y="194"/>
                      </a:lnTo>
                      <a:lnTo>
                        <a:pt x="524" y="192"/>
                      </a:lnTo>
                      <a:lnTo>
                        <a:pt x="537" y="191"/>
                      </a:lnTo>
                      <a:lnTo>
                        <a:pt x="549" y="189"/>
                      </a:lnTo>
                      <a:lnTo>
                        <a:pt x="558" y="186"/>
                      </a:lnTo>
                      <a:lnTo>
                        <a:pt x="568" y="185"/>
                      </a:lnTo>
                      <a:lnTo>
                        <a:pt x="577" y="183"/>
                      </a:lnTo>
                      <a:lnTo>
                        <a:pt x="585" y="181"/>
                      </a:lnTo>
                      <a:lnTo>
                        <a:pt x="594" y="180"/>
                      </a:lnTo>
                      <a:lnTo>
                        <a:pt x="602" y="178"/>
                      </a:lnTo>
                      <a:lnTo>
                        <a:pt x="612" y="177"/>
                      </a:lnTo>
                      <a:lnTo>
                        <a:pt x="623" y="176"/>
                      </a:lnTo>
                      <a:lnTo>
                        <a:pt x="634" y="174"/>
                      </a:lnTo>
                      <a:lnTo>
                        <a:pt x="646" y="172"/>
                      </a:lnTo>
                      <a:lnTo>
                        <a:pt x="658" y="171"/>
                      </a:lnTo>
                      <a:lnTo>
                        <a:pt x="672" y="170"/>
                      </a:lnTo>
                      <a:lnTo>
                        <a:pt x="688" y="170"/>
                      </a:lnTo>
                      <a:lnTo>
                        <a:pt x="703" y="170"/>
                      </a:lnTo>
                      <a:lnTo>
                        <a:pt x="776" y="170"/>
                      </a:lnTo>
                      <a:lnTo>
                        <a:pt x="776" y="0"/>
                      </a:lnTo>
                      <a:lnTo>
                        <a:pt x="703" y="0"/>
                      </a:lnTo>
                      <a:lnTo>
                        <a:pt x="689" y="0"/>
                      </a:lnTo>
                      <a:lnTo>
                        <a:pt x="676" y="1"/>
                      </a:lnTo>
                      <a:lnTo>
                        <a:pt x="663" y="1"/>
                      </a:lnTo>
                      <a:lnTo>
                        <a:pt x="651" y="1"/>
                      </a:lnTo>
                      <a:lnTo>
                        <a:pt x="640" y="2"/>
                      </a:lnTo>
                      <a:lnTo>
                        <a:pt x="629" y="3"/>
                      </a:lnTo>
                      <a:lnTo>
                        <a:pt x="620" y="4"/>
                      </a:lnTo>
                      <a:lnTo>
                        <a:pt x="610" y="5"/>
                      </a:lnTo>
                      <a:lnTo>
                        <a:pt x="601" y="7"/>
                      </a:lnTo>
                      <a:lnTo>
                        <a:pt x="594" y="9"/>
                      </a:lnTo>
                      <a:lnTo>
                        <a:pt x="585" y="12"/>
                      </a:lnTo>
                      <a:lnTo>
                        <a:pt x="577" y="14"/>
                      </a:lnTo>
                      <a:lnTo>
                        <a:pt x="568" y="17"/>
                      </a:lnTo>
                      <a:lnTo>
                        <a:pt x="558" y="19"/>
                      </a:lnTo>
                      <a:lnTo>
                        <a:pt x="549" y="22"/>
                      </a:lnTo>
                      <a:lnTo>
                        <a:pt x="537" y="24"/>
                      </a:lnTo>
                      <a:lnTo>
                        <a:pt x="524" y="28"/>
                      </a:lnTo>
                      <a:lnTo>
                        <a:pt x="509" y="30"/>
                      </a:lnTo>
                      <a:lnTo>
                        <a:pt x="491" y="32"/>
                      </a:lnTo>
                      <a:lnTo>
                        <a:pt x="471" y="34"/>
                      </a:lnTo>
                      <a:lnTo>
                        <a:pt x="446" y="35"/>
                      </a:lnTo>
                      <a:lnTo>
                        <a:pt x="419" y="36"/>
                      </a:lnTo>
                      <a:lnTo>
                        <a:pt x="388" y="36"/>
                      </a:lnTo>
                    </a:path>
                  </a:pathLst>
                </a:custGeom>
                <a:noFill/>
                <a:ln w="1588">
                  <a:solidFill>
                    <a:srgbClr val="000000"/>
                  </a:solidFill>
                  <a:prstDash val="solid"/>
                  <a:round/>
                  <a:headEnd/>
                  <a:tailEnd/>
                </a:ln>
              </p:spPr>
              <p:txBody>
                <a:bodyPr/>
                <a:lstStyle/>
                <a:p>
                  <a:endParaRPr lang="en-US"/>
                </a:p>
              </p:txBody>
            </p:sp>
            <p:sp>
              <p:nvSpPr>
                <p:cNvPr id="272300" name="Freeform 940"/>
                <p:cNvSpPr>
                  <a:spLocks/>
                </p:cNvSpPr>
                <p:nvPr/>
              </p:nvSpPr>
              <p:spPr bwMode="auto">
                <a:xfrm>
                  <a:off x="3281" y="2289"/>
                  <a:ext cx="9" cy="8"/>
                </a:xfrm>
                <a:custGeom>
                  <a:avLst/>
                  <a:gdLst/>
                  <a:ahLst/>
                  <a:cxnLst>
                    <a:cxn ang="0">
                      <a:pos x="0" y="6"/>
                    </a:cxn>
                    <a:cxn ang="0">
                      <a:pos x="13" y="0"/>
                    </a:cxn>
                    <a:cxn ang="0">
                      <a:pos x="16" y="7"/>
                    </a:cxn>
                    <a:cxn ang="0">
                      <a:pos x="3" y="12"/>
                    </a:cxn>
                    <a:cxn ang="0">
                      <a:pos x="0" y="6"/>
                    </a:cxn>
                  </a:cxnLst>
                  <a:rect l="0" t="0" r="r" b="b"/>
                  <a:pathLst>
                    <a:path w="16" h="12">
                      <a:moveTo>
                        <a:pt x="0" y="6"/>
                      </a:moveTo>
                      <a:lnTo>
                        <a:pt x="13" y="0"/>
                      </a:lnTo>
                      <a:lnTo>
                        <a:pt x="16" y="7"/>
                      </a:lnTo>
                      <a:lnTo>
                        <a:pt x="3" y="12"/>
                      </a:lnTo>
                      <a:lnTo>
                        <a:pt x="0" y="6"/>
                      </a:lnTo>
                      <a:close/>
                    </a:path>
                  </a:pathLst>
                </a:custGeom>
                <a:solidFill>
                  <a:srgbClr val="00FF00"/>
                </a:solidFill>
                <a:ln w="9525">
                  <a:noFill/>
                  <a:round/>
                  <a:headEnd/>
                  <a:tailEnd/>
                </a:ln>
              </p:spPr>
              <p:txBody>
                <a:bodyPr/>
                <a:lstStyle/>
                <a:p>
                  <a:endParaRPr lang="en-US"/>
                </a:p>
              </p:txBody>
            </p:sp>
            <p:sp>
              <p:nvSpPr>
                <p:cNvPr id="272301" name="Freeform 941"/>
                <p:cNvSpPr>
                  <a:spLocks/>
                </p:cNvSpPr>
                <p:nvPr/>
              </p:nvSpPr>
              <p:spPr bwMode="auto">
                <a:xfrm>
                  <a:off x="3279" y="2292"/>
                  <a:ext cx="3" cy="5"/>
                </a:xfrm>
                <a:custGeom>
                  <a:avLst/>
                  <a:gdLst/>
                  <a:ahLst/>
                  <a:cxnLst>
                    <a:cxn ang="0">
                      <a:pos x="4" y="0"/>
                    </a:cxn>
                    <a:cxn ang="0">
                      <a:pos x="0" y="2"/>
                    </a:cxn>
                    <a:cxn ang="0">
                      <a:pos x="0" y="6"/>
                    </a:cxn>
                    <a:cxn ang="0">
                      <a:pos x="7" y="6"/>
                    </a:cxn>
                    <a:cxn ang="0">
                      <a:pos x="4" y="0"/>
                    </a:cxn>
                  </a:cxnLst>
                  <a:rect l="0" t="0" r="r" b="b"/>
                  <a:pathLst>
                    <a:path w="7" h="6">
                      <a:moveTo>
                        <a:pt x="4" y="0"/>
                      </a:moveTo>
                      <a:lnTo>
                        <a:pt x="0" y="2"/>
                      </a:lnTo>
                      <a:lnTo>
                        <a:pt x="0" y="6"/>
                      </a:lnTo>
                      <a:lnTo>
                        <a:pt x="7" y="6"/>
                      </a:lnTo>
                      <a:lnTo>
                        <a:pt x="4" y="0"/>
                      </a:lnTo>
                      <a:close/>
                    </a:path>
                  </a:pathLst>
                </a:custGeom>
                <a:solidFill>
                  <a:srgbClr val="00FF00"/>
                </a:solidFill>
                <a:ln w="9525">
                  <a:noFill/>
                  <a:round/>
                  <a:headEnd/>
                  <a:tailEnd/>
                </a:ln>
              </p:spPr>
              <p:txBody>
                <a:bodyPr/>
                <a:lstStyle/>
                <a:p>
                  <a:endParaRPr lang="en-US"/>
                </a:p>
              </p:txBody>
            </p:sp>
            <p:sp>
              <p:nvSpPr>
                <p:cNvPr id="272302" name="Freeform 942"/>
                <p:cNvSpPr>
                  <a:spLocks/>
                </p:cNvSpPr>
                <p:nvPr/>
              </p:nvSpPr>
              <p:spPr bwMode="auto">
                <a:xfrm>
                  <a:off x="3247" y="2289"/>
                  <a:ext cx="9" cy="8"/>
                </a:xfrm>
                <a:custGeom>
                  <a:avLst/>
                  <a:gdLst/>
                  <a:ahLst/>
                  <a:cxnLst>
                    <a:cxn ang="0">
                      <a:pos x="0" y="6"/>
                    </a:cxn>
                    <a:cxn ang="0">
                      <a:pos x="13" y="0"/>
                    </a:cxn>
                    <a:cxn ang="0">
                      <a:pos x="15" y="7"/>
                    </a:cxn>
                    <a:cxn ang="0">
                      <a:pos x="2" y="12"/>
                    </a:cxn>
                    <a:cxn ang="0">
                      <a:pos x="0" y="6"/>
                    </a:cxn>
                  </a:cxnLst>
                  <a:rect l="0" t="0" r="r" b="b"/>
                  <a:pathLst>
                    <a:path w="15" h="12">
                      <a:moveTo>
                        <a:pt x="0" y="6"/>
                      </a:moveTo>
                      <a:lnTo>
                        <a:pt x="13" y="0"/>
                      </a:lnTo>
                      <a:lnTo>
                        <a:pt x="15" y="7"/>
                      </a:lnTo>
                      <a:lnTo>
                        <a:pt x="2" y="12"/>
                      </a:lnTo>
                      <a:lnTo>
                        <a:pt x="0" y="6"/>
                      </a:lnTo>
                      <a:close/>
                    </a:path>
                  </a:pathLst>
                </a:custGeom>
                <a:solidFill>
                  <a:srgbClr val="00FF00"/>
                </a:solidFill>
                <a:ln w="9525">
                  <a:noFill/>
                  <a:round/>
                  <a:headEnd/>
                  <a:tailEnd/>
                </a:ln>
              </p:spPr>
              <p:txBody>
                <a:bodyPr/>
                <a:lstStyle/>
                <a:p>
                  <a:endParaRPr lang="en-US"/>
                </a:p>
              </p:txBody>
            </p:sp>
            <p:sp>
              <p:nvSpPr>
                <p:cNvPr id="272303" name="Freeform 943"/>
                <p:cNvSpPr>
                  <a:spLocks/>
                </p:cNvSpPr>
                <p:nvPr/>
              </p:nvSpPr>
              <p:spPr bwMode="auto">
                <a:xfrm>
                  <a:off x="3245" y="2292"/>
                  <a:ext cx="3" cy="5"/>
                </a:xfrm>
                <a:custGeom>
                  <a:avLst/>
                  <a:gdLst/>
                  <a:ahLst/>
                  <a:cxnLst>
                    <a:cxn ang="0">
                      <a:pos x="4" y="0"/>
                    </a:cxn>
                    <a:cxn ang="0">
                      <a:pos x="0" y="2"/>
                    </a:cxn>
                    <a:cxn ang="0">
                      <a:pos x="0" y="6"/>
                    </a:cxn>
                    <a:cxn ang="0">
                      <a:pos x="6" y="6"/>
                    </a:cxn>
                    <a:cxn ang="0">
                      <a:pos x="4" y="0"/>
                    </a:cxn>
                  </a:cxnLst>
                  <a:rect l="0" t="0" r="r" b="b"/>
                  <a:pathLst>
                    <a:path w="6" h="6">
                      <a:moveTo>
                        <a:pt x="4" y="0"/>
                      </a:moveTo>
                      <a:lnTo>
                        <a:pt x="0" y="2"/>
                      </a:lnTo>
                      <a:lnTo>
                        <a:pt x="0" y="6"/>
                      </a:lnTo>
                      <a:lnTo>
                        <a:pt x="6" y="6"/>
                      </a:lnTo>
                      <a:lnTo>
                        <a:pt x="4" y="0"/>
                      </a:lnTo>
                      <a:close/>
                    </a:path>
                  </a:pathLst>
                </a:custGeom>
                <a:solidFill>
                  <a:srgbClr val="00FF00"/>
                </a:solidFill>
                <a:ln w="9525">
                  <a:noFill/>
                  <a:round/>
                  <a:headEnd/>
                  <a:tailEnd/>
                </a:ln>
              </p:spPr>
              <p:txBody>
                <a:bodyPr/>
                <a:lstStyle/>
                <a:p>
                  <a:endParaRPr lang="en-US"/>
                </a:p>
              </p:txBody>
            </p:sp>
            <p:sp>
              <p:nvSpPr>
                <p:cNvPr id="272304" name="Rectangle 944"/>
                <p:cNvSpPr>
                  <a:spLocks noChangeArrowheads="1"/>
                </p:cNvSpPr>
                <p:nvPr/>
              </p:nvSpPr>
              <p:spPr bwMode="auto">
                <a:xfrm>
                  <a:off x="3245" y="2297"/>
                  <a:ext cx="3" cy="27"/>
                </a:xfrm>
                <a:prstGeom prst="rect">
                  <a:avLst/>
                </a:prstGeom>
                <a:solidFill>
                  <a:srgbClr val="00FF00"/>
                </a:solidFill>
                <a:ln w="9525">
                  <a:noFill/>
                  <a:miter lim="800000"/>
                  <a:headEnd/>
                  <a:tailEnd/>
                </a:ln>
              </p:spPr>
              <p:txBody>
                <a:bodyPr/>
                <a:lstStyle/>
                <a:p>
                  <a:endParaRPr lang="en-US"/>
                </a:p>
              </p:txBody>
            </p:sp>
            <p:sp>
              <p:nvSpPr>
                <p:cNvPr id="272305" name="Freeform 945"/>
                <p:cNvSpPr>
                  <a:spLocks/>
                </p:cNvSpPr>
                <p:nvPr/>
              </p:nvSpPr>
              <p:spPr bwMode="auto">
                <a:xfrm>
                  <a:off x="3213" y="2286"/>
                  <a:ext cx="9" cy="7"/>
                </a:xfrm>
                <a:custGeom>
                  <a:avLst/>
                  <a:gdLst/>
                  <a:ahLst/>
                  <a:cxnLst>
                    <a:cxn ang="0">
                      <a:pos x="0" y="5"/>
                    </a:cxn>
                    <a:cxn ang="0">
                      <a:pos x="14" y="0"/>
                    </a:cxn>
                    <a:cxn ang="0">
                      <a:pos x="17" y="6"/>
                    </a:cxn>
                    <a:cxn ang="0">
                      <a:pos x="3" y="12"/>
                    </a:cxn>
                    <a:cxn ang="0">
                      <a:pos x="0" y="5"/>
                    </a:cxn>
                  </a:cxnLst>
                  <a:rect l="0" t="0" r="r" b="b"/>
                  <a:pathLst>
                    <a:path w="17" h="12">
                      <a:moveTo>
                        <a:pt x="0" y="5"/>
                      </a:moveTo>
                      <a:lnTo>
                        <a:pt x="14" y="0"/>
                      </a:lnTo>
                      <a:lnTo>
                        <a:pt x="17" y="6"/>
                      </a:lnTo>
                      <a:lnTo>
                        <a:pt x="3" y="12"/>
                      </a:lnTo>
                      <a:lnTo>
                        <a:pt x="0" y="5"/>
                      </a:lnTo>
                      <a:close/>
                    </a:path>
                  </a:pathLst>
                </a:custGeom>
                <a:solidFill>
                  <a:srgbClr val="00FF00"/>
                </a:solidFill>
                <a:ln w="9525">
                  <a:noFill/>
                  <a:round/>
                  <a:headEnd/>
                  <a:tailEnd/>
                </a:ln>
              </p:spPr>
              <p:txBody>
                <a:bodyPr/>
                <a:lstStyle/>
                <a:p>
                  <a:endParaRPr lang="en-US"/>
                </a:p>
              </p:txBody>
            </p:sp>
            <p:sp>
              <p:nvSpPr>
                <p:cNvPr id="272306" name="Freeform 946"/>
                <p:cNvSpPr>
                  <a:spLocks/>
                </p:cNvSpPr>
                <p:nvPr/>
              </p:nvSpPr>
              <p:spPr bwMode="auto">
                <a:xfrm>
                  <a:off x="3211" y="2289"/>
                  <a:ext cx="3" cy="4"/>
                </a:xfrm>
                <a:custGeom>
                  <a:avLst/>
                  <a:gdLst/>
                  <a:ahLst/>
                  <a:cxnLst>
                    <a:cxn ang="0">
                      <a:pos x="4" y="0"/>
                    </a:cxn>
                    <a:cxn ang="0">
                      <a:pos x="0" y="2"/>
                    </a:cxn>
                    <a:cxn ang="0">
                      <a:pos x="0" y="7"/>
                    </a:cxn>
                    <a:cxn ang="0">
                      <a:pos x="7" y="7"/>
                    </a:cxn>
                    <a:cxn ang="0">
                      <a:pos x="4" y="0"/>
                    </a:cxn>
                  </a:cxnLst>
                  <a:rect l="0" t="0" r="r" b="b"/>
                  <a:pathLst>
                    <a:path w="7" h="7">
                      <a:moveTo>
                        <a:pt x="4" y="0"/>
                      </a:moveTo>
                      <a:lnTo>
                        <a:pt x="0" y="2"/>
                      </a:lnTo>
                      <a:lnTo>
                        <a:pt x="0" y="7"/>
                      </a:lnTo>
                      <a:lnTo>
                        <a:pt x="7" y="7"/>
                      </a:lnTo>
                      <a:lnTo>
                        <a:pt x="4" y="0"/>
                      </a:lnTo>
                      <a:close/>
                    </a:path>
                  </a:pathLst>
                </a:custGeom>
                <a:solidFill>
                  <a:srgbClr val="00FF00"/>
                </a:solidFill>
                <a:ln w="9525">
                  <a:noFill/>
                  <a:round/>
                  <a:headEnd/>
                  <a:tailEnd/>
                </a:ln>
              </p:spPr>
              <p:txBody>
                <a:bodyPr/>
                <a:lstStyle/>
                <a:p>
                  <a:endParaRPr lang="en-US"/>
                </a:p>
              </p:txBody>
            </p:sp>
            <p:sp>
              <p:nvSpPr>
                <p:cNvPr id="272307" name="Freeform 947"/>
                <p:cNvSpPr>
                  <a:spLocks/>
                </p:cNvSpPr>
                <p:nvPr/>
              </p:nvSpPr>
              <p:spPr bwMode="auto">
                <a:xfrm>
                  <a:off x="3315" y="2289"/>
                  <a:ext cx="9" cy="8"/>
                </a:xfrm>
                <a:custGeom>
                  <a:avLst/>
                  <a:gdLst/>
                  <a:ahLst/>
                  <a:cxnLst>
                    <a:cxn ang="0">
                      <a:pos x="0" y="6"/>
                    </a:cxn>
                    <a:cxn ang="0">
                      <a:pos x="13" y="0"/>
                    </a:cxn>
                    <a:cxn ang="0">
                      <a:pos x="15" y="7"/>
                    </a:cxn>
                    <a:cxn ang="0">
                      <a:pos x="2" y="12"/>
                    </a:cxn>
                    <a:cxn ang="0">
                      <a:pos x="0" y="6"/>
                    </a:cxn>
                  </a:cxnLst>
                  <a:rect l="0" t="0" r="r" b="b"/>
                  <a:pathLst>
                    <a:path w="15" h="12">
                      <a:moveTo>
                        <a:pt x="0" y="6"/>
                      </a:moveTo>
                      <a:lnTo>
                        <a:pt x="13" y="0"/>
                      </a:lnTo>
                      <a:lnTo>
                        <a:pt x="15" y="7"/>
                      </a:lnTo>
                      <a:lnTo>
                        <a:pt x="2" y="12"/>
                      </a:lnTo>
                      <a:lnTo>
                        <a:pt x="0" y="6"/>
                      </a:lnTo>
                      <a:close/>
                    </a:path>
                  </a:pathLst>
                </a:custGeom>
                <a:solidFill>
                  <a:srgbClr val="00FF00"/>
                </a:solidFill>
                <a:ln w="9525">
                  <a:noFill/>
                  <a:round/>
                  <a:headEnd/>
                  <a:tailEnd/>
                </a:ln>
              </p:spPr>
              <p:txBody>
                <a:bodyPr/>
                <a:lstStyle/>
                <a:p>
                  <a:endParaRPr lang="en-US"/>
                </a:p>
              </p:txBody>
            </p:sp>
            <p:sp>
              <p:nvSpPr>
                <p:cNvPr id="272308" name="Freeform 948"/>
                <p:cNvSpPr>
                  <a:spLocks/>
                </p:cNvSpPr>
                <p:nvPr/>
              </p:nvSpPr>
              <p:spPr bwMode="auto">
                <a:xfrm>
                  <a:off x="3313" y="2292"/>
                  <a:ext cx="5" cy="5"/>
                </a:xfrm>
                <a:custGeom>
                  <a:avLst/>
                  <a:gdLst/>
                  <a:ahLst/>
                  <a:cxnLst>
                    <a:cxn ang="0">
                      <a:pos x="4" y="0"/>
                    </a:cxn>
                    <a:cxn ang="0">
                      <a:pos x="0" y="2"/>
                    </a:cxn>
                    <a:cxn ang="0">
                      <a:pos x="0" y="6"/>
                    </a:cxn>
                    <a:cxn ang="0">
                      <a:pos x="6" y="6"/>
                    </a:cxn>
                    <a:cxn ang="0">
                      <a:pos x="4" y="0"/>
                    </a:cxn>
                  </a:cxnLst>
                  <a:rect l="0" t="0" r="r" b="b"/>
                  <a:pathLst>
                    <a:path w="6" h="6">
                      <a:moveTo>
                        <a:pt x="4" y="0"/>
                      </a:moveTo>
                      <a:lnTo>
                        <a:pt x="0" y="2"/>
                      </a:lnTo>
                      <a:lnTo>
                        <a:pt x="0" y="6"/>
                      </a:lnTo>
                      <a:lnTo>
                        <a:pt x="6" y="6"/>
                      </a:lnTo>
                      <a:lnTo>
                        <a:pt x="4" y="0"/>
                      </a:lnTo>
                      <a:close/>
                    </a:path>
                  </a:pathLst>
                </a:custGeom>
                <a:solidFill>
                  <a:srgbClr val="00FF00"/>
                </a:solidFill>
                <a:ln w="9525">
                  <a:noFill/>
                  <a:round/>
                  <a:headEnd/>
                  <a:tailEnd/>
                </a:ln>
              </p:spPr>
              <p:txBody>
                <a:bodyPr/>
                <a:lstStyle/>
                <a:p>
                  <a:endParaRPr lang="en-US"/>
                </a:p>
              </p:txBody>
            </p:sp>
            <p:sp>
              <p:nvSpPr>
                <p:cNvPr id="272309" name="Rectangle 949"/>
                <p:cNvSpPr>
                  <a:spLocks noChangeArrowheads="1"/>
                </p:cNvSpPr>
                <p:nvPr/>
              </p:nvSpPr>
              <p:spPr bwMode="auto">
                <a:xfrm>
                  <a:off x="3313" y="2297"/>
                  <a:ext cx="5" cy="27"/>
                </a:xfrm>
                <a:prstGeom prst="rect">
                  <a:avLst/>
                </a:prstGeom>
                <a:solidFill>
                  <a:srgbClr val="00FF00"/>
                </a:solidFill>
                <a:ln w="9525">
                  <a:noFill/>
                  <a:miter lim="800000"/>
                  <a:headEnd/>
                  <a:tailEnd/>
                </a:ln>
              </p:spPr>
              <p:txBody>
                <a:bodyPr/>
                <a:lstStyle/>
                <a:p>
                  <a:endParaRPr lang="en-US"/>
                </a:p>
              </p:txBody>
            </p:sp>
            <p:sp>
              <p:nvSpPr>
                <p:cNvPr id="272310" name="Freeform 950"/>
                <p:cNvSpPr>
                  <a:spLocks/>
                </p:cNvSpPr>
                <p:nvPr/>
              </p:nvSpPr>
              <p:spPr bwMode="auto">
                <a:xfrm>
                  <a:off x="3351" y="2286"/>
                  <a:ext cx="7" cy="7"/>
                </a:xfrm>
                <a:custGeom>
                  <a:avLst/>
                  <a:gdLst/>
                  <a:ahLst/>
                  <a:cxnLst>
                    <a:cxn ang="0">
                      <a:pos x="0" y="5"/>
                    </a:cxn>
                    <a:cxn ang="0">
                      <a:pos x="13" y="0"/>
                    </a:cxn>
                    <a:cxn ang="0">
                      <a:pos x="16" y="6"/>
                    </a:cxn>
                    <a:cxn ang="0">
                      <a:pos x="3" y="12"/>
                    </a:cxn>
                    <a:cxn ang="0">
                      <a:pos x="0" y="5"/>
                    </a:cxn>
                  </a:cxnLst>
                  <a:rect l="0" t="0" r="r" b="b"/>
                  <a:pathLst>
                    <a:path w="16" h="12">
                      <a:moveTo>
                        <a:pt x="0" y="5"/>
                      </a:moveTo>
                      <a:lnTo>
                        <a:pt x="13" y="0"/>
                      </a:lnTo>
                      <a:lnTo>
                        <a:pt x="16" y="6"/>
                      </a:lnTo>
                      <a:lnTo>
                        <a:pt x="3" y="12"/>
                      </a:lnTo>
                      <a:lnTo>
                        <a:pt x="0" y="5"/>
                      </a:lnTo>
                      <a:close/>
                    </a:path>
                  </a:pathLst>
                </a:custGeom>
                <a:solidFill>
                  <a:srgbClr val="00FF00"/>
                </a:solidFill>
                <a:ln w="9525">
                  <a:noFill/>
                  <a:round/>
                  <a:headEnd/>
                  <a:tailEnd/>
                </a:ln>
              </p:spPr>
              <p:txBody>
                <a:bodyPr/>
                <a:lstStyle/>
                <a:p>
                  <a:endParaRPr lang="en-US"/>
                </a:p>
              </p:txBody>
            </p:sp>
            <p:sp>
              <p:nvSpPr>
                <p:cNvPr id="272311" name="Freeform 951"/>
                <p:cNvSpPr>
                  <a:spLocks/>
                </p:cNvSpPr>
                <p:nvPr/>
              </p:nvSpPr>
              <p:spPr bwMode="auto">
                <a:xfrm>
                  <a:off x="3348" y="2289"/>
                  <a:ext cx="4" cy="4"/>
                </a:xfrm>
                <a:custGeom>
                  <a:avLst/>
                  <a:gdLst/>
                  <a:ahLst/>
                  <a:cxnLst>
                    <a:cxn ang="0">
                      <a:pos x="4" y="0"/>
                    </a:cxn>
                    <a:cxn ang="0">
                      <a:pos x="0" y="2"/>
                    </a:cxn>
                    <a:cxn ang="0">
                      <a:pos x="0" y="7"/>
                    </a:cxn>
                    <a:cxn ang="0">
                      <a:pos x="7" y="7"/>
                    </a:cxn>
                    <a:cxn ang="0">
                      <a:pos x="4" y="0"/>
                    </a:cxn>
                  </a:cxnLst>
                  <a:rect l="0" t="0" r="r" b="b"/>
                  <a:pathLst>
                    <a:path w="7" h="7">
                      <a:moveTo>
                        <a:pt x="4" y="0"/>
                      </a:moveTo>
                      <a:lnTo>
                        <a:pt x="0" y="2"/>
                      </a:lnTo>
                      <a:lnTo>
                        <a:pt x="0" y="7"/>
                      </a:lnTo>
                      <a:lnTo>
                        <a:pt x="7" y="7"/>
                      </a:lnTo>
                      <a:lnTo>
                        <a:pt x="4" y="0"/>
                      </a:lnTo>
                      <a:close/>
                    </a:path>
                  </a:pathLst>
                </a:custGeom>
                <a:solidFill>
                  <a:srgbClr val="00FF00"/>
                </a:solidFill>
                <a:ln w="9525">
                  <a:noFill/>
                  <a:round/>
                  <a:headEnd/>
                  <a:tailEnd/>
                </a:ln>
              </p:spPr>
              <p:txBody>
                <a:bodyPr/>
                <a:lstStyle/>
                <a:p>
                  <a:endParaRPr lang="en-US"/>
                </a:p>
              </p:txBody>
            </p:sp>
            <p:sp>
              <p:nvSpPr>
                <p:cNvPr id="272312" name="Freeform 952"/>
                <p:cNvSpPr>
                  <a:spLocks/>
                </p:cNvSpPr>
                <p:nvPr/>
              </p:nvSpPr>
              <p:spPr bwMode="auto">
                <a:xfrm>
                  <a:off x="3085" y="2278"/>
                  <a:ext cx="27" cy="20"/>
                </a:xfrm>
                <a:custGeom>
                  <a:avLst/>
                  <a:gdLst/>
                  <a:ahLst/>
                  <a:cxnLst>
                    <a:cxn ang="0">
                      <a:pos x="0" y="31"/>
                    </a:cxn>
                    <a:cxn ang="0">
                      <a:pos x="47" y="31"/>
                    </a:cxn>
                    <a:cxn ang="0">
                      <a:pos x="47" y="0"/>
                    </a:cxn>
                    <a:cxn ang="0">
                      <a:pos x="45" y="0"/>
                    </a:cxn>
                    <a:cxn ang="0">
                      <a:pos x="45" y="30"/>
                    </a:cxn>
                    <a:cxn ang="0">
                      <a:pos x="0" y="30"/>
                    </a:cxn>
                    <a:cxn ang="0">
                      <a:pos x="0" y="31"/>
                    </a:cxn>
                  </a:cxnLst>
                  <a:rect l="0" t="0" r="r" b="b"/>
                  <a:pathLst>
                    <a:path w="47" h="31">
                      <a:moveTo>
                        <a:pt x="0" y="31"/>
                      </a:moveTo>
                      <a:lnTo>
                        <a:pt x="47" y="31"/>
                      </a:lnTo>
                      <a:lnTo>
                        <a:pt x="47" y="0"/>
                      </a:lnTo>
                      <a:lnTo>
                        <a:pt x="45" y="0"/>
                      </a:lnTo>
                      <a:lnTo>
                        <a:pt x="45" y="30"/>
                      </a:lnTo>
                      <a:lnTo>
                        <a:pt x="0" y="30"/>
                      </a:lnTo>
                      <a:lnTo>
                        <a:pt x="0" y="31"/>
                      </a:lnTo>
                      <a:close/>
                    </a:path>
                  </a:pathLst>
                </a:custGeom>
                <a:solidFill>
                  <a:srgbClr val="8A8AFF"/>
                </a:solidFill>
                <a:ln w="9525">
                  <a:noFill/>
                  <a:round/>
                  <a:headEnd/>
                  <a:tailEnd/>
                </a:ln>
              </p:spPr>
              <p:txBody>
                <a:bodyPr/>
                <a:lstStyle/>
                <a:p>
                  <a:endParaRPr lang="en-US"/>
                </a:p>
              </p:txBody>
            </p:sp>
            <p:sp>
              <p:nvSpPr>
                <p:cNvPr id="272313" name="Freeform 953"/>
                <p:cNvSpPr>
                  <a:spLocks/>
                </p:cNvSpPr>
                <p:nvPr/>
              </p:nvSpPr>
              <p:spPr bwMode="auto">
                <a:xfrm>
                  <a:off x="3085" y="2278"/>
                  <a:ext cx="24" cy="20"/>
                </a:xfrm>
                <a:custGeom>
                  <a:avLst/>
                  <a:gdLst/>
                  <a:ahLst/>
                  <a:cxnLst>
                    <a:cxn ang="0">
                      <a:pos x="0" y="30"/>
                    </a:cxn>
                    <a:cxn ang="0">
                      <a:pos x="45" y="30"/>
                    </a:cxn>
                    <a:cxn ang="0">
                      <a:pos x="45" y="0"/>
                    </a:cxn>
                    <a:cxn ang="0">
                      <a:pos x="44" y="0"/>
                    </a:cxn>
                    <a:cxn ang="0">
                      <a:pos x="44" y="29"/>
                    </a:cxn>
                    <a:cxn ang="0">
                      <a:pos x="0" y="29"/>
                    </a:cxn>
                    <a:cxn ang="0">
                      <a:pos x="0" y="30"/>
                    </a:cxn>
                  </a:cxnLst>
                  <a:rect l="0" t="0" r="r" b="b"/>
                  <a:pathLst>
                    <a:path w="45" h="30">
                      <a:moveTo>
                        <a:pt x="0" y="30"/>
                      </a:moveTo>
                      <a:lnTo>
                        <a:pt x="45" y="30"/>
                      </a:lnTo>
                      <a:lnTo>
                        <a:pt x="45" y="0"/>
                      </a:lnTo>
                      <a:lnTo>
                        <a:pt x="44" y="0"/>
                      </a:lnTo>
                      <a:lnTo>
                        <a:pt x="44" y="29"/>
                      </a:lnTo>
                      <a:lnTo>
                        <a:pt x="0" y="29"/>
                      </a:lnTo>
                      <a:lnTo>
                        <a:pt x="0" y="30"/>
                      </a:lnTo>
                      <a:close/>
                    </a:path>
                  </a:pathLst>
                </a:custGeom>
                <a:solidFill>
                  <a:srgbClr val="8F8FFF"/>
                </a:solidFill>
                <a:ln w="9525">
                  <a:noFill/>
                  <a:round/>
                  <a:headEnd/>
                  <a:tailEnd/>
                </a:ln>
              </p:spPr>
              <p:txBody>
                <a:bodyPr/>
                <a:lstStyle/>
                <a:p>
                  <a:endParaRPr lang="en-US"/>
                </a:p>
              </p:txBody>
            </p:sp>
            <p:sp>
              <p:nvSpPr>
                <p:cNvPr id="272314" name="Freeform 954"/>
                <p:cNvSpPr>
                  <a:spLocks/>
                </p:cNvSpPr>
                <p:nvPr/>
              </p:nvSpPr>
              <p:spPr bwMode="auto">
                <a:xfrm>
                  <a:off x="3085" y="2278"/>
                  <a:ext cx="24" cy="19"/>
                </a:xfrm>
                <a:custGeom>
                  <a:avLst/>
                  <a:gdLst/>
                  <a:ahLst/>
                  <a:cxnLst>
                    <a:cxn ang="0">
                      <a:pos x="0" y="29"/>
                    </a:cxn>
                    <a:cxn ang="0">
                      <a:pos x="44" y="29"/>
                    </a:cxn>
                    <a:cxn ang="0">
                      <a:pos x="44" y="0"/>
                    </a:cxn>
                    <a:cxn ang="0">
                      <a:pos x="43" y="0"/>
                    </a:cxn>
                    <a:cxn ang="0">
                      <a:pos x="43" y="28"/>
                    </a:cxn>
                    <a:cxn ang="0">
                      <a:pos x="0" y="28"/>
                    </a:cxn>
                    <a:cxn ang="0">
                      <a:pos x="0" y="29"/>
                    </a:cxn>
                  </a:cxnLst>
                  <a:rect l="0" t="0" r="r" b="b"/>
                  <a:pathLst>
                    <a:path w="44" h="29">
                      <a:moveTo>
                        <a:pt x="0" y="29"/>
                      </a:moveTo>
                      <a:lnTo>
                        <a:pt x="44" y="29"/>
                      </a:lnTo>
                      <a:lnTo>
                        <a:pt x="44" y="0"/>
                      </a:lnTo>
                      <a:lnTo>
                        <a:pt x="43" y="0"/>
                      </a:lnTo>
                      <a:lnTo>
                        <a:pt x="43" y="28"/>
                      </a:lnTo>
                      <a:lnTo>
                        <a:pt x="0" y="28"/>
                      </a:lnTo>
                      <a:lnTo>
                        <a:pt x="0" y="29"/>
                      </a:lnTo>
                      <a:close/>
                    </a:path>
                  </a:pathLst>
                </a:custGeom>
                <a:solidFill>
                  <a:srgbClr val="9494FF"/>
                </a:solidFill>
                <a:ln w="9525">
                  <a:noFill/>
                  <a:round/>
                  <a:headEnd/>
                  <a:tailEnd/>
                </a:ln>
              </p:spPr>
              <p:txBody>
                <a:bodyPr/>
                <a:lstStyle/>
                <a:p>
                  <a:endParaRPr lang="en-US"/>
                </a:p>
              </p:txBody>
            </p:sp>
            <p:sp>
              <p:nvSpPr>
                <p:cNvPr id="272315" name="Freeform 955"/>
                <p:cNvSpPr>
                  <a:spLocks/>
                </p:cNvSpPr>
                <p:nvPr/>
              </p:nvSpPr>
              <p:spPr bwMode="auto">
                <a:xfrm>
                  <a:off x="3085" y="2278"/>
                  <a:ext cx="23" cy="19"/>
                </a:xfrm>
                <a:custGeom>
                  <a:avLst/>
                  <a:gdLst/>
                  <a:ahLst/>
                  <a:cxnLst>
                    <a:cxn ang="0">
                      <a:pos x="0" y="28"/>
                    </a:cxn>
                    <a:cxn ang="0">
                      <a:pos x="43" y="28"/>
                    </a:cxn>
                    <a:cxn ang="0">
                      <a:pos x="43" y="0"/>
                    </a:cxn>
                    <a:cxn ang="0">
                      <a:pos x="42" y="0"/>
                    </a:cxn>
                    <a:cxn ang="0">
                      <a:pos x="42" y="28"/>
                    </a:cxn>
                    <a:cxn ang="0">
                      <a:pos x="0" y="28"/>
                    </a:cxn>
                    <a:cxn ang="0">
                      <a:pos x="0" y="28"/>
                    </a:cxn>
                  </a:cxnLst>
                  <a:rect l="0" t="0" r="r" b="b"/>
                  <a:pathLst>
                    <a:path w="43" h="28">
                      <a:moveTo>
                        <a:pt x="0" y="28"/>
                      </a:moveTo>
                      <a:lnTo>
                        <a:pt x="43" y="28"/>
                      </a:lnTo>
                      <a:lnTo>
                        <a:pt x="43" y="0"/>
                      </a:lnTo>
                      <a:lnTo>
                        <a:pt x="42" y="0"/>
                      </a:lnTo>
                      <a:lnTo>
                        <a:pt x="42" y="28"/>
                      </a:lnTo>
                      <a:lnTo>
                        <a:pt x="0" y="28"/>
                      </a:lnTo>
                      <a:lnTo>
                        <a:pt x="0" y="28"/>
                      </a:lnTo>
                      <a:close/>
                    </a:path>
                  </a:pathLst>
                </a:custGeom>
                <a:solidFill>
                  <a:srgbClr val="9999FF"/>
                </a:solidFill>
                <a:ln w="9525">
                  <a:noFill/>
                  <a:round/>
                  <a:headEnd/>
                  <a:tailEnd/>
                </a:ln>
              </p:spPr>
              <p:txBody>
                <a:bodyPr/>
                <a:lstStyle/>
                <a:p>
                  <a:endParaRPr lang="en-US"/>
                </a:p>
              </p:txBody>
            </p:sp>
            <p:sp>
              <p:nvSpPr>
                <p:cNvPr id="272316" name="Freeform 956"/>
                <p:cNvSpPr>
                  <a:spLocks/>
                </p:cNvSpPr>
                <p:nvPr/>
              </p:nvSpPr>
              <p:spPr bwMode="auto">
                <a:xfrm>
                  <a:off x="3085" y="2278"/>
                  <a:ext cx="23" cy="19"/>
                </a:xfrm>
                <a:custGeom>
                  <a:avLst/>
                  <a:gdLst/>
                  <a:ahLst/>
                  <a:cxnLst>
                    <a:cxn ang="0">
                      <a:pos x="0" y="28"/>
                    </a:cxn>
                    <a:cxn ang="0">
                      <a:pos x="42" y="28"/>
                    </a:cxn>
                    <a:cxn ang="0">
                      <a:pos x="42" y="0"/>
                    </a:cxn>
                    <a:cxn ang="0">
                      <a:pos x="41" y="0"/>
                    </a:cxn>
                    <a:cxn ang="0">
                      <a:pos x="41" y="27"/>
                    </a:cxn>
                    <a:cxn ang="0">
                      <a:pos x="0" y="27"/>
                    </a:cxn>
                    <a:cxn ang="0">
                      <a:pos x="0" y="28"/>
                    </a:cxn>
                  </a:cxnLst>
                  <a:rect l="0" t="0" r="r" b="b"/>
                  <a:pathLst>
                    <a:path w="42" h="28">
                      <a:moveTo>
                        <a:pt x="0" y="28"/>
                      </a:moveTo>
                      <a:lnTo>
                        <a:pt x="42" y="28"/>
                      </a:lnTo>
                      <a:lnTo>
                        <a:pt x="42" y="0"/>
                      </a:lnTo>
                      <a:lnTo>
                        <a:pt x="41" y="0"/>
                      </a:lnTo>
                      <a:lnTo>
                        <a:pt x="41" y="27"/>
                      </a:lnTo>
                      <a:lnTo>
                        <a:pt x="0" y="27"/>
                      </a:lnTo>
                      <a:lnTo>
                        <a:pt x="0" y="28"/>
                      </a:lnTo>
                      <a:close/>
                    </a:path>
                  </a:pathLst>
                </a:custGeom>
                <a:solidFill>
                  <a:srgbClr val="9E9EFF"/>
                </a:solidFill>
                <a:ln w="9525">
                  <a:noFill/>
                  <a:round/>
                  <a:headEnd/>
                  <a:tailEnd/>
                </a:ln>
              </p:spPr>
              <p:txBody>
                <a:bodyPr/>
                <a:lstStyle/>
                <a:p>
                  <a:endParaRPr lang="en-US"/>
                </a:p>
              </p:txBody>
            </p:sp>
            <p:sp>
              <p:nvSpPr>
                <p:cNvPr id="272317" name="Freeform 957"/>
                <p:cNvSpPr>
                  <a:spLocks/>
                </p:cNvSpPr>
                <p:nvPr/>
              </p:nvSpPr>
              <p:spPr bwMode="auto">
                <a:xfrm>
                  <a:off x="3085" y="2278"/>
                  <a:ext cx="22" cy="18"/>
                </a:xfrm>
                <a:custGeom>
                  <a:avLst/>
                  <a:gdLst/>
                  <a:ahLst/>
                  <a:cxnLst>
                    <a:cxn ang="0">
                      <a:pos x="0" y="27"/>
                    </a:cxn>
                    <a:cxn ang="0">
                      <a:pos x="41" y="27"/>
                    </a:cxn>
                    <a:cxn ang="0">
                      <a:pos x="41" y="0"/>
                    </a:cxn>
                    <a:cxn ang="0">
                      <a:pos x="40" y="0"/>
                    </a:cxn>
                    <a:cxn ang="0">
                      <a:pos x="40" y="26"/>
                    </a:cxn>
                    <a:cxn ang="0">
                      <a:pos x="0" y="26"/>
                    </a:cxn>
                    <a:cxn ang="0">
                      <a:pos x="0" y="27"/>
                    </a:cxn>
                  </a:cxnLst>
                  <a:rect l="0" t="0" r="r" b="b"/>
                  <a:pathLst>
                    <a:path w="41" h="27">
                      <a:moveTo>
                        <a:pt x="0" y="27"/>
                      </a:moveTo>
                      <a:lnTo>
                        <a:pt x="41" y="27"/>
                      </a:lnTo>
                      <a:lnTo>
                        <a:pt x="41" y="0"/>
                      </a:lnTo>
                      <a:lnTo>
                        <a:pt x="40" y="0"/>
                      </a:lnTo>
                      <a:lnTo>
                        <a:pt x="40" y="26"/>
                      </a:lnTo>
                      <a:lnTo>
                        <a:pt x="0" y="26"/>
                      </a:lnTo>
                      <a:lnTo>
                        <a:pt x="0" y="27"/>
                      </a:lnTo>
                      <a:close/>
                    </a:path>
                  </a:pathLst>
                </a:custGeom>
                <a:solidFill>
                  <a:srgbClr val="A2A2FF"/>
                </a:solidFill>
                <a:ln w="9525">
                  <a:noFill/>
                  <a:round/>
                  <a:headEnd/>
                  <a:tailEnd/>
                </a:ln>
              </p:spPr>
              <p:txBody>
                <a:bodyPr/>
                <a:lstStyle/>
                <a:p>
                  <a:endParaRPr lang="en-US"/>
                </a:p>
              </p:txBody>
            </p:sp>
            <p:sp>
              <p:nvSpPr>
                <p:cNvPr id="272318" name="Freeform 958"/>
                <p:cNvSpPr>
                  <a:spLocks/>
                </p:cNvSpPr>
                <p:nvPr/>
              </p:nvSpPr>
              <p:spPr bwMode="auto">
                <a:xfrm>
                  <a:off x="3085" y="2278"/>
                  <a:ext cx="22" cy="16"/>
                </a:xfrm>
                <a:custGeom>
                  <a:avLst/>
                  <a:gdLst/>
                  <a:ahLst/>
                  <a:cxnLst>
                    <a:cxn ang="0">
                      <a:pos x="0" y="26"/>
                    </a:cxn>
                    <a:cxn ang="0">
                      <a:pos x="40" y="26"/>
                    </a:cxn>
                    <a:cxn ang="0">
                      <a:pos x="40" y="0"/>
                    </a:cxn>
                    <a:cxn ang="0">
                      <a:pos x="39" y="0"/>
                    </a:cxn>
                    <a:cxn ang="0">
                      <a:pos x="39" y="26"/>
                    </a:cxn>
                    <a:cxn ang="0">
                      <a:pos x="0" y="26"/>
                    </a:cxn>
                    <a:cxn ang="0">
                      <a:pos x="0" y="26"/>
                    </a:cxn>
                  </a:cxnLst>
                  <a:rect l="0" t="0" r="r" b="b"/>
                  <a:pathLst>
                    <a:path w="40" h="26">
                      <a:moveTo>
                        <a:pt x="0" y="26"/>
                      </a:moveTo>
                      <a:lnTo>
                        <a:pt x="40" y="26"/>
                      </a:lnTo>
                      <a:lnTo>
                        <a:pt x="40" y="0"/>
                      </a:lnTo>
                      <a:lnTo>
                        <a:pt x="39" y="0"/>
                      </a:lnTo>
                      <a:lnTo>
                        <a:pt x="39" y="26"/>
                      </a:lnTo>
                      <a:lnTo>
                        <a:pt x="0" y="26"/>
                      </a:lnTo>
                      <a:lnTo>
                        <a:pt x="0" y="26"/>
                      </a:lnTo>
                      <a:close/>
                    </a:path>
                  </a:pathLst>
                </a:custGeom>
                <a:solidFill>
                  <a:srgbClr val="A7A7FF"/>
                </a:solidFill>
                <a:ln w="9525">
                  <a:noFill/>
                  <a:round/>
                  <a:headEnd/>
                  <a:tailEnd/>
                </a:ln>
              </p:spPr>
              <p:txBody>
                <a:bodyPr/>
                <a:lstStyle/>
                <a:p>
                  <a:endParaRPr lang="en-US"/>
                </a:p>
              </p:txBody>
            </p:sp>
            <p:sp>
              <p:nvSpPr>
                <p:cNvPr id="272319" name="Freeform 959"/>
                <p:cNvSpPr>
                  <a:spLocks/>
                </p:cNvSpPr>
                <p:nvPr/>
              </p:nvSpPr>
              <p:spPr bwMode="auto">
                <a:xfrm>
                  <a:off x="3085" y="2278"/>
                  <a:ext cx="21" cy="16"/>
                </a:xfrm>
                <a:custGeom>
                  <a:avLst/>
                  <a:gdLst/>
                  <a:ahLst/>
                  <a:cxnLst>
                    <a:cxn ang="0">
                      <a:pos x="0" y="26"/>
                    </a:cxn>
                    <a:cxn ang="0">
                      <a:pos x="39" y="26"/>
                    </a:cxn>
                    <a:cxn ang="0">
                      <a:pos x="39" y="0"/>
                    </a:cxn>
                    <a:cxn ang="0">
                      <a:pos x="37" y="0"/>
                    </a:cxn>
                    <a:cxn ang="0">
                      <a:pos x="37" y="25"/>
                    </a:cxn>
                    <a:cxn ang="0">
                      <a:pos x="0" y="25"/>
                    </a:cxn>
                    <a:cxn ang="0">
                      <a:pos x="0" y="26"/>
                    </a:cxn>
                  </a:cxnLst>
                  <a:rect l="0" t="0" r="r" b="b"/>
                  <a:pathLst>
                    <a:path w="39" h="26">
                      <a:moveTo>
                        <a:pt x="0" y="26"/>
                      </a:moveTo>
                      <a:lnTo>
                        <a:pt x="39" y="26"/>
                      </a:lnTo>
                      <a:lnTo>
                        <a:pt x="39" y="0"/>
                      </a:lnTo>
                      <a:lnTo>
                        <a:pt x="37" y="0"/>
                      </a:lnTo>
                      <a:lnTo>
                        <a:pt x="37" y="25"/>
                      </a:lnTo>
                      <a:lnTo>
                        <a:pt x="0" y="25"/>
                      </a:lnTo>
                      <a:lnTo>
                        <a:pt x="0" y="26"/>
                      </a:lnTo>
                      <a:close/>
                    </a:path>
                  </a:pathLst>
                </a:custGeom>
                <a:solidFill>
                  <a:srgbClr val="ABABFF"/>
                </a:solidFill>
                <a:ln w="9525">
                  <a:noFill/>
                  <a:round/>
                  <a:headEnd/>
                  <a:tailEnd/>
                </a:ln>
              </p:spPr>
              <p:txBody>
                <a:bodyPr/>
                <a:lstStyle/>
                <a:p>
                  <a:endParaRPr lang="en-US"/>
                </a:p>
              </p:txBody>
            </p:sp>
            <p:sp>
              <p:nvSpPr>
                <p:cNvPr id="272320" name="Freeform 960"/>
                <p:cNvSpPr>
                  <a:spLocks/>
                </p:cNvSpPr>
                <p:nvPr/>
              </p:nvSpPr>
              <p:spPr bwMode="auto">
                <a:xfrm>
                  <a:off x="3085" y="2278"/>
                  <a:ext cx="21" cy="16"/>
                </a:xfrm>
                <a:custGeom>
                  <a:avLst/>
                  <a:gdLst/>
                  <a:ahLst/>
                  <a:cxnLst>
                    <a:cxn ang="0">
                      <a:pos x="0" y="25"/>
                    </a:cxn>
                    <a:cxn ang="0">
                      <a:pos x="37" y="25"/>
                    </a:cxn>
                    <a:cxn ang="0">
                      <a:pos x="37" y="0"/>
                    </a:cxn>
                    <a:cxn ang="0">
                      <a:pos x="36" y="0"/>
                    </a:cxn>
                    <a:cxn ang="0">
                      <a:pos x="36" y="24"/>
                    </a:cxn>
                    <a:cxn ang="0">
                      <a:pos x="0" y="24"/>
                    </a:cxn>
                    <a:cxn ang="0">
                      <a:pos x="0" y="25"/>
                    </a:cxn>
                  </a:cxnLst>
                  <a:rect l="0" t="0" r="r" b="b"/>
                  <a:pathLst>
                    <a:path w="37" h="25">
                      <a:moveTo>
                        <a:pt x="0" y="25"/>
                      </a:moveTo>
                      <a:lnTo>
                        <a:pt x="37" y="25"/>
                      </a:lnTo>
                      <a:lnTo>
                        <a:pt x="37" y="0"/>
                      </a:lnTo>
                      <a:lnTo>
                        <a:pt x="36" y="0"/>
                      </a:lnTo>
                      <a:lnTo>
                        <a:pt x="36" y="24"/>
                      </a:lnTo>
                      <a:lnTo>
                        <a:pt x="0" y="24"/>
                      </a:lnTo>
                      <a:lnTo>
                        <a:pt x="0" y="25"/>
                      </a:lnTo>
                      <a:close/>
                    </a:path>
                  </a:pathLst>
                </a:custGeom>
                <a:solidFill>
                  <a:srgbClr val="AFAFFF"/>
                </a:solidFill>
                <a:ln w="9525">
                  <a:noFill/>
                  <a:round/>
                  <a:headEnd/>
                  <a:tailEnd/>
                </a:ln>
              </p:spPr>
              <p:txBody>
                <a:bodyPr/>
                <a:lstStyle/>
                <a:p>
                  <a:endParaRPr lang="en-US"/>
                </a:p>
              </p:txBody>
            </p:sp>
            <p:sp>
              <p:nvSpPr>
                <p:cNvPr id="272321" name="Freeform 961"/>
                <p:cNvSpPr>
                  <a:spLocks/>
                </p:cNvSpPr>
                <p:nvPr/>
              </p:nvSpPr>
              <p:spPr bwMode="auto">
                <a:xfrm>
                  <a:off x="3085" y="2278"/>
                  <a:ext cx="20" cy="15"/>
                </a:xfrm>
                <a:custGeom>
                  <a:avLst/>
                  <a:gdLst/>
                  <a:ahLst/>
                  <a:cxnLst>
                    <a:cxn ang="0">
                      <a:pos x="0" y="24"/>
                    </a:cxn>
                    <a:cxn ang="0">
                      <a:pos x="36" y="24"/>
                    </a:cxn>
                    <a:cxn ang="0">
                      <a:pos x="36" y="0"/>
                    </a:cxn>
                    <a:cxn ang="0">
                      <a:pos x="35" y="0"/>
                    </a:cxn>
                    <a:cxn ang="0">
                      <a:pos x="35" y="24"/>
                    </a:cxn>
                    <a:cxn ang="0">
                      <a:pos x="0" y="24"/>
                    </a:cxn>
                    <a:cxn ang="0">
                      <a:pos x="0" y="24"/>
                    </a:cxn>
                  </a:cxnLst>
                  <a:rect l="0" t="0" r="r" b="b"/>
                  <a:pathLst>
                    <a:path w="36" h="24">
                      <a:moveTo>
                        <a:pt x="0" y="24"/>
                      </a:moveTo>
                      <a:lnTo>
                        <a:pt x="36" y="24"/>
                      </a:lnTo>
                      <a:lnTo>
                        <a:pt x="36" y="0"/>
                      </a:lnTo>
                      <a:lnTo>
                        <a:pt x="35" y="0"/>
                      </a:lnTo>
                      <a:lnTo>
                        <a:pt x="35" y="24"/>
                      </a:lnTo>
                      <a:lnTo>
                        <a:pt x="0" y="24"/>
                      </a:lnTo>
                      <a:lnTo>
                        <a:pt x="0" y="24"/>
                      </a:lnTo>
                      <a:close/>
                    </a:path>
                  </a:pathLst>
                </a:custGeom>
                <a:solidFill>
                  <a:srgbClr val="B3B3FF"/>
                </a:solidFill>
                <a:ln w="9525">
                  <a:noFill/>
                  <a:round/>
                  <a:headEnd/>
                  <a:tailEnd/>
                </a:ln>
              </p:spPr>
              <p:txBody>
                <a:bodyPr/>
                <a:lstStyle/>
                <a:p>
                  <a:endParaRPr lang="en-US"/>
                </a:p>
              </p:txBody>
            </p:sp>
            <p:sp>
              <p:nvSpPr>
                <p:cNvPr id="272322" name="Freeform 962"/>
                <p:cNvSpPr>
                  <a:spLocks/>
                </p:cNvSpPr>
                <p:nvPr/>
              </p:nvSpPr>
              <p:spPr bwMode="auto">
                <a:xfrm>
                  <a:off x="3085" y="2278"/>
                  <a:ext cx="20" cy="15"/>
                </a:xfrm>
                <a:custGeom>
                  <a:avLst/>
                  <a:gdLst/>
                  <a:ahLst/>
                  <a:cxnLst>
                    <a:cxn ang="0">
                      <a:pos x="0" y="24"/>
                    </a:cxn>
                    <a:cxn ang="0">
                      <a:pos x="35" y="24"/>
                    </a:cxn>
                    <a:cxn ang="0">
                      <a:pos x="35" y="0"/>
                    </a:cxn>
                    <a:cxn ang="0">
                      <a:pos x="34" y="0"/>
                    </a:cxn>
                    <a:cxn ang="0">
                      <a:pos x="34" y="23"/>
                    </a:cxn>
                    <a:cxn ang="0">
                      <a:pos x="0" y="23"/>
                    </a:cxn>
                    <a:cxn ang="0">
                      <a:pos x="0" y="24"/>
                    </a:cxn>
                  </a:cxnLst>
                  <a:rect l="0" t="0" r="r" b="b"/>
                  <a:pathLst>
                    <a:path w="35" h="24">
                      <a:moveTo>
                        <a:pt x="0" y="24"/>
                      </a:moveTo>
                      <a:lnTo>
                        <a:pt x="35" y="24"/>
                      </a:lnTo>
                      <a:lnTo>
                        <a:pt x="35" y="0"/>
                      </a:lnTo>
                      <a:lnTo>
                        <a:pt x="34" y="0"/>
                      </a:lnTo>
                      <a:lnTo>
                        <a:pt x="34" y="23"/>
                      </a:lnTo>
                      <a:lnTo>
                        <a:pt x="0" y="23"/>
                      </a:lnTo>
                      <a:lnTo>
                        <a:pt x="0" y="24"/>
                      </a:lnTo>
                      <a:close/>
                    </a:path>
                  </a:pathLst>
                </a:custGeom>
                <a:solidFill>
                  <a:srgbClr val="B6B6FF"/>
                </a:solidFill>
                <a:ln w="9525">
                  <a:noFill/>
                  <a:round/>
                  <a:headEnd/>
                  <a:tailEnd/>
                </a:ln>
              </p:spPr>
              <p:txBody>
                <a:bodyPr/>
                <a:lstStyle/>
                <a:p>
                  <a:endParaRPr lang="en-US"/>
                </a:p>
              </p:txBody>
            </p:sp>
            <p:sp>
              <p:nvSpPr>
                <p:cNvPr id="272323" name="Freeform 963"/>
                <p:cNvSpPr>
                  <a:spLocks/>
                </p:cNvSpPr>
                <p:nvPr/>
              </p:nvSpPr>
              <p:spPr bwMode="auto">
                <a:xfrm>
                  <a:off x="3085" y="2278"/>
                  <a:ext cx="19" cy="15"/>
                </a:xfrm>
                <a:custGeom>
                  <a:avLst/>
                  <a:gdLst/>
                  <a:ahLst/>
                  <a:cxnLst>
                    <a:cxn ang="0">
                      <a:pos x="0" y="23"/>
                    </a:cxn>
                    <a:cxn ang="0">
                      <a:pos x="34" y="23"/>
                    </a:cxn>
                    <a:cxn ang="0">
                      <a:pos x="34" y="0"/>
                    </a:cxn>
                    <a:cxn ang="0">
                      <a:pos x="33" y="0"/>
                    </a:cxn>
                    <a:cxn ang="0">
                      <a:pos x="33" y="22"/>
                    </a:cxn>
                    <a:cxn ang="0">
                      <a:pos x="0" y="22"/>
                    </a:cxn>
                    <a:cxn ang="0">
                      <a:pos x="0" y="23"/>
                    </a:cxn>
                  </a:cxnLst>
                  <a:rect l="0" t="0" r="r" b="b"/>
                  <a:pathLst>
                    <a:path w="34" h="23">
                      <a:moveTo>
                        <a:pt x="0" y="23"/>
                      </a:moveTo>
                      <a:lnTo>
                        <a:pt x="34" y="23"/>
                      </a:lnTo>
                      <a:lnTo>
                        <a:pt x="34" y="0"/>
                      </a:lnTo>
                      <a:lnTo>
                        <a:pt x="33" y="0"/>
                      </a:lnTo>
                      <a:lnTo>
                        <a:pt x="33" y="22"/>
                      </a:lnTo>
                      <a:lnTo>
                        <a:pt x="0" y="22"/>
                      </a:lnTo>
                      <a:lnTo>
                        <a:pt x="0" y="23"/>
                      </a:lnTo>
                      <a:close/>
                    </a:path>
                  </a:pathLst>
                </a:custGeom>
                <a:solidFill>
                  <a:srgbClr val="BABAFF"/>
                </a:solidFill>
                <a:ln w="9525">
                  <a:noFill/>
                  <a:round/>
                  <a:headEnd/>
                  <a:tailEnd/>
                </a:ln>
              </p:spPr>
              <p:txBody>
                <a:bodyPr/>
                <a:lstStyle/>
                <a:p>
                  <a:endParaRPr lang="en-US"/>
                </a:p>
              </p:txBody>
            </p:sp>
            <p:sp>
              <p:nvSpPr>
                <p:cNvPr id="272324" name="Freeform 964"/>
                <p:cNvSpPr>
                  <a:spLocks/>
                </p:cNvSpPr>
                <p:nvPr/>
              </p:nvSpPr>
              <p:spPr bwMode="auto">
                <a:xfrm>
                  <a:off x="3085" y="2278"/>
                  <a:ext cx="19" cy="14"/>
                </a:xfrm>
                <a:custGeom>
                  <a:avLst/>
                  <a:gdLst/>
                  <a:ahLst/>
                  <a:cxnLst>
                    <a:cxn ang="0">
                      <a:pos x="0" y="22"/>
                    </a:cxn>
                    <a:cxn ang="0">
                      <a:pos x="33" y="22"/>
                    </a:cxn>
                    <a:cxn ang="0">
                      <a:pos x="33" y="0"/>
                    </a:cxn>
                    <a:cxn ang="0">
                      <a:pos x="32" y="0"/>
                    </a:cxn>
                    <a:cxn ang="0">
                      <a:pos x="32" y="22"/>
                    </a:cxn>
                    <a:cxn ang="0">
                      <a:pos x="0" y="22"/>
                    </a:cxn>
                    <a:cxn ang="0">
                      <a:pos x="0" y="22"/>
                    </a:cxn>
                  </a:cxnLst>
                  <a:rect l="0" t="0" r="r" b="b"/>
                  <a:pathLst>
                    <a:path w="33" h="22">
                      <a:moveTo>
                        <a:pt x="0" y="22"/>
                      </a:moveTo>
                      <a:lnTo>
                        <a:pt x="33" y="22"/>
                      </a:lnTo>
                      <a:lnTo>
                        <a:pt x="33" y="0"/>
                      </a:lnTo>
                      <a:lnTo>
                        <a:pt x="32" y="0"/>
                      </a:lnTo>
                      <a:lnTo>
                        <a:pt x="32" y="22"/>
                      </a:lnTo>
                      <a:lnTo>
                        <a:pt x="0" y="22"/>
                      </a:lnTo>
                      <a:lnTo>
                        <a:pt x="0" y="22"/>
                      </a:lnTo>
                      <a:close/>
                    </a:path>
                  </a:pathLst>
                </a:custGeom>
                <a:solidFill>
                  <a:srgbClr val="BEBEFF"/>
                </a:solidFill>
                <a:ln w="9525">
                  <a:noFill/>
                  <a:round/>
                  <a:headEnd/>
                  <a:tailEnd/>
                </a:ln>
              </p:spPr>
              <p:txBody>
                <a:bodyPr/>
                <a:lstStyle/>
                <a:p>
                  <a:endParaRPr lang="en-US"/>
                </a:p>
              </p:txBody>
            </p:sp>
            <p:sp>
              <p:nvSpPr>
                <p:cNvPr id="272325" name="Freeform 965"/>
                <p:cNvSpPr>
                  <a:spLocks/>
                </p:cNvSpPr>
                <p:nvPr/>
              </p:nvSpPr>
              <p:spPr bwMode="auto">
                <a:xfrm>
                  <a:off x="3085" y="2278"/>
                  <a:ext cx="18" cy="14"/>
                </a:xfrm>
                <a:custGeom>
                  <a:avLst/>
                  <a:gdLst/>
                  <a:ahLst/>
                  <a:cxnLst>
                    <a:cxn ang="0">
                      <a:pos x="0" y="22"/>
                    </a:cxn>
                    <a:cxn ang="0">
                      <a:pos x="32" y="22"/>
                    </a:cxn>
                    <a:cxn ang="0">
                      <a:pos x="32" y="0"/>
                    </a:cxn>
                    <a:cxn ang="0">
                      <a:pos x="31" y="0"/>
                    </a:cxn>
                    <a:cxn ang="0">
                      <a:pos x="31" y="20"/>
                    </a:cxn>
                    <a:cxn ang="0">
                      <a:pos x="0" y="20"/>
                    </a:cxn>
                    <a:cxn ang="0">
                      <a:pos x="0" y="22"/>
                    </a:cxn>
                  </a:cxnLst>
                  <a:rect l="0" t="0" r="r" b="b"/>
                  <a:pathLst>
                    <a:path w="32" h="22">
                      <a:moveTo>
                        <a:pt x="0" y="22"/>
                      </a:moveTo>
                      <a:lnTo>
                        <a:pt x="32" y="22"/>
                      </a:lnTo>
                      <a:lnTo>
                        <a:pt x="32" y="0"/>
                      </a:lnTo>
                      <a:lnTo>
                        <a:pt x="31" y="0"/>
                      </a:lnTo>
                      <a:lnTo>
                        <a:pt x="31" y="20"/>
                      </a:lnTo>
                      <a:lnTo>
                        <a:pt x="0" y="20"/>
                      </a:lnTo>
                      <a:lnTo>
                        <a:pt x="0" y="22"/>
                      </a:lnTo>
                      <a:close/>
                    </a:path>
                  </a:pathLst>
                </a:custGeom>
                <a:solidFill>
                  <a:srgbClr val="C1C1FF"/>
                </a:solidFill>
                <a:ln w="9525">
                  <a:noFill/>
                  <a:round/>
                  <a:headEnd/>
                  <a:tailEnd/>
                </a:ln>
              </p:spPr>
              <p:txBody>
                <a:bodyPr/>
                <a:lstStyle/>
                <a:p>
                  <a:endParaRPr lang="en-US"/>
                </a:p>
              </p:txBody>
            </p:sp>
            <p:sp>
              <p:nvSpPr>
                <p:cNvPr id="272326" name="Freeform 966"/>
                <p:cNvSpPr>
                  <a:spLocks/>
                </p:cNvSpPr>
                <p:nvPr/>
              </p:nvSpPr>
              <p:spPr bwMode="auto">
                <a:xfrm>
                  <a:off x="3085" y="2278"/>
                  <a:ext cx="17" cy="14"/>
                </a:xfrm>
                <a:custGeom>
                  <a:avLst/>
                  <a:gdLst/>
                  <a:ahLst/>
                  <a:cxnLst>
                    <a:cxn ang="0">
                      <a:pos x="0" y="20"/>
                    </a:cxn>
                    <a:cxn ang="0">
                      <a:pos x="31" y="20"/>
                    </a:cxn>
                    <a:cxn ang="0">
                      <a:pos x="31" y="0"/>
                    </a:cxn>
                    <a:cxn ang="0">
                      <a:pos x="30" y="0"/>
                    </a:cxn>
                    <a:cxn ang="0">
                      <a:pos x="30" y="19"/>
                    </a:cxn>
                    <a:cxn ang="0">
                      <a:pos x="0" y="19"/>
                    </a:cxn>
                    <a:cxn ang="0">
                      <a:pos x="0" y="20"/>
                    </a:cxn>
                  </a:cxnLst>
                  <a:rect l="0" t="0" r="r" b="b"/>
                  <a:pathLst>
                    <a:path w="31" h="20">
                      <a:moveTo>
                        <a:pt x="0" y="20"/>
                      </a:moveTo>
                      <a:lnTo>
                        <a:pt x="31" y="20"/>
                      </a:lnTo>
                      <a:lnTo>
                        <a:pt x="31" y="0"/>
                      </a:lnTo>
                      <a:lnTo>
                        <a:pt x="30" y="0"/>
                      </a:lnTo>
                      <a:lnTo>
                        <a:pt x="30" y="19"/>
                      </a:lnTo>
                      <a:lnTo>
                        <a:pt x="0" y="19"/>
                      </a:lnTo>
                      <a:lnTo>
                        <a:pt x="0" y="20"/>
                      </a:lnTo>
                      <a:close/>
                    </a:path>
                  </a:pathLst>
                </a:custGeom>
                <a:solidFill>
                  <a:srgbClr val="C5C5FF"/>
                </a:solidFill>
                <a:ln w="9525">
                  <a:noFill/>
                  <a:round/>
                  <a:headEnd/>
                  <a:tailEnd/>
                </a:ln>
              </p:spPr>
              <p:txBody>
                <a:bodyPr/>
                <a:lstStyle/>
                <a:p>
                  <a:endParaRPr lang="en-US"/>
                </a:p>
              </p:txBody>
            </p:sp>
            <p:sp>
              <p:nvSpPr>
                <p:cNvPr id="272327" name="Freeform 967"/>
                <p:cNvSpPr>
                  <a:spLocks/>
                </p:cNvSpPr>
                <p:nvPr/>
              </p:nvSpPr>
              <p:spPr bwMode="auto">
                <a:xfrm>
                  <a:off x="3085" y="2278"/>
                  <a:ext cx="17" cy="13"/>
                </a:xfrm>
                <a:custGeom>
                  <a:avLst/>
                  <a:gdLst/>
                  <a:ahLst/>
                  <a:cxnLst>
                    <a:cxn ang="0">
                      <a:pos x="0" y="19"/>
                    </a:cxn>
                    <a:cxn ang="0">
                      <a:pos x="30" y="19"/>
                    </a:cxn>
                    <a:cxn ang="0">
                      <a:pos x="30" y="0"/>
                    </a:cxn>
                    <a:cxn ang="0">
                      <a:pos x="28" y="0"/>
                    </a:cxn>
                    <a:cxn ang="0">
                      <a:pos x="28" y="18"/>
                    </a:cxn>
                    <a:cxn ang="0">
                      <a:pos x="0" y="18"/>
                    </a:cxn>
                    <a:cxn ang="0">
                      <a:pos x="0" y="19"/>
                    </a:cxn>
                  </a:cxnLst>
                  <a:rect l="0" t="0" r="r" b="b"/>
                  <a:pathLst>
                    <a:path w="30" h="19">
                      <a:moveTo>
                        <a:pt x="0" y="19"/>
                      </a:moveTo>
                      <a:lnTo>
                        <a:pt x="30" y="19"/>
                      </a:lnTo>
                      <a:lnTo>
                        <a:pt x="30" y="0"/>
                      </a:lnTo>
                      <a:lnTo>
                        <a:pt x="28" y="0"/>
                      </a:lnTo>
                      <a:lnTo>
                        <a:pt x="28" y="18"/>
                      </a:lnTo>
                      <a:lnTo>
                        <a:pt x="0" y="18"/>
                      </a:lnTo>
                      <a:lnTo>
                        <a:pt x="0" y="19"/>
                      </a:lnTo>
                      <a:close/>
                    </a:path>
                  </a:pathLst>
                </a:custGeom>
                <a:solidFill>
                  <a:srgbClr val="C9C9FF"/>
                </a:solidFill>
                <a:ln w="9525">
                  <a:noFill/>
                  <a:round/>
                  <a:headEnd/>
                  <a:tailEnd/>
                </a:ln>
              </p:spPr>
              <p:txBody>
                <a:bodyPr/>
                <a:lstStyle/>
                <a:p>
                  <a:endParaRPr lang="en-US"/>
                </a:p>
              </p:txBody>
            </p:sp>
            <p:sp>
              <p:nvSpPr>
                <p:cNvPr id="272328" name="Freeform 968"/>
                <p:cNvSpPr>
                  <a:spLocks/>
                </p:cNvSpPr>
                <p:nvPr/>
              </p:nvSpPr>
              <p:spPr bwMode="auto">
                <a:xfrm>
                  <a:off x="3085" y="2278"/>
                  <a:ext cx="16" cy="13"/>
                </a:xfrm>
                <a:custGeom>
                  <a:avLst/>
                  <a:gdLst/>
                  <a:ahLst/>
                  <a:cxnLst>
                    <a:cxn ang="0">
                      <a:pos x="0" y="18"/>
                    </a:cxn>
                    <a:cxn ang="0">
                      <a:pos x="28" y="18"/>
                    </a:cxn>
                    <a:cxn ang="0">
                      <a:pos x="28" y="0"/>
                    </a:cxn>
                    <a:cxn ang="0">
                      <a:pos x="27" y="0"/>
                    </a:cxn>
                    <a:cxn ang="0">
                      <a:pos x="27" y="17"/>
                    </a:cxn>
                    <a:cxn ang="0">
                      <a:pos x="0" y="17"/>
                    </a:cxn>
                    <a:cxn ang="0">
                      <a:pos x="0" y="18"/>
                    </a:cxn>
                  </a:cxnLst>
                  <a:rect l="0" t="0" r="r" b="b"/>
                  <a:pathLst>
                    <a:path w="28" h="18">
                      <a:moveTo>
                        <a:pt x="0" y="18"/>
                      </a:moveTo>
                      <a:lnTo>
                        <a:pt x="28" y="18"/>
                      </a:lnTo>
                      <a:lnTo>
                        <a:pt x="28" y="0"/>
                      </a:lnTo>
                      <a:lnTo>
                        <a:pt x="27" y="0"/>
                      </a:lnTo>
                      <a:lnTo>
                        <a:pt x="27" y="17"/>
                      </a:lnTo>
                      <a:lnTo>
                        <a:pt x="0" y="17"/>
                      </a:lnTo>
                      <a:lnTo>
                        <a:pt x="0" y="18"/>
                      </a:lnTo>
                      <a:close/>
                    </a:path>
                  </a:pathLst>
                </a:custGeom>
                <a:solidFill>
                  <a:srgbClr val="CCCCFF"/>
                </a:solidFill>
                <a:ln w="9525">
                  <a:noFill/>
                  <a:round/>
                  <a:headEnd/>
                  <a:tailEnd/>
                </a:ln>
              </p:spPr>
              <p:txBody>
                <a:bodyPr/>
                <a:lstStyle/>
                <a:p>
                  <a:endParaRPr lang="en-US"/>
                </a:p>
              </p:txBody>
            </p:sp>
            <p:sp>
              <p:nvSpPr>
                <p:cNvPr id="272329" name="Freeform 969"/>
                <p:cNvSpPr>
                  <a:spLocks/>
                </p:cNvSpPr>
                <p:nvPr/>
              </p:nvSpPr>
              <p:spPr bwMode="auto">
                <a:xfrm>
                  <a:off x="3085" y="2278"/>
                  <a:ext cx="15" cy="11"/>
                </a:xfrm>
                <a:custGeom>
                  <a:avLst/>
                  <a:gdLst/>
                  <a:ahLst/>
                  <a:cxnLst>
                    <a:cxn ang="0">
                      <a:pos x="0" y="17"/>
                    </a:cxn>
                    <a:cxn ang="0">
                      <a:pos x="27" y="17"/>
                    </a:cxn>
                    <a:cxn ang="0">
                      <a:pos x="27" y="0"/>
                    </a:cxn>
                    <a:cxn ang="0">
                      <a:pos x="26" y="0"/>
                    </a:cxn>
                    <a:cxn ang="0">
                      <a:pos x="26" y="16"/>
                    </a:cxn>
                    <a:cxn ang="0">
                      <a:pos x="0" y="16"/>
                    </a:cxn>
                    <a:cxn ang="0">
                      <a:pos x="0" y="17"/>
                    </a:cxn>
                  </a:cxnLst>
                  <a:rect l="0" t="0" r="r" b="b"/>
                  <a:pathLst>
                    <a:path w="27" h="17">
                      <a:moveTo>
                        <a:pt x="0" y="17"/>
                      </a:moveTo>
                      <a:lnTo>
                        <a:pt x="27" y="17"/>
                      </a:lnTo>
                      <a:lnTo>
                        <a:pt x="27" y="0"/>
                      </a:lnTo>
                      <a:lnTo>
                        <a:pt x="26" y="0"/>
                      </a:lnTo>
                      <a:lnTo>
                        <a:pt x="26" y="16"/>
                      </a:lnTo>
                      <a:lnTo>
                        <a:pt x="0" y="16"/>
                      </a:lnTo>
                      <a:lnTo>
                        <a:pt x="0" y="17"/>
                      </a:lnTo>
                      <a:close/>
                    </a:path>
                  </a:pathLst>
                </a:custGeom>
                <a:solidFill>
                  <a:srgbClr val="D0D0FF"/>
                </a:solidFill>
                <a:ln w="9525">
                  <a:noFill/>
                  <a:round/>
                  <a:headEnd/>
                  <a:tailEnd/>
                </a:ln>
              </p:spPr>
              <p:txBody>
                <a:bodyPr/>
                <a:lstStyle/>
                <a:p>
                  <a:endParaRPr lang="en-US"/>
                </a:p>
              </p:txBody>
            </p:sp>
            <p:sp>
              <p:nvSpPr>
                <p:cNvPr id="272330" name="Freeform 970"/>
                <p:cNvSpPr>
                  <a:spLocks/>
                </p:cNvSpPr>
                <p:nvPr/>
              </p:nvSpPr>
              <p:spPr bwMode="auto">
                <a:xfrm>
                  <a:off x="3085" y="2278"/>
                  <a:ext cx="15" cy="11"/>
                </a:xfrm>
                <a:custGeom>
                  <a:avLst/>
                  <a:gdLst/>
                  <a:ahLst/>
                  <a:cxnLst>
                    <a:cxn ang="0">
                      <a:pos x="0" y="16"/>
                    </a:cxn>
                    <a:cxn ang="0">
                      <a:pos x="26" y="16"/>
                    </a:cxn>
                    <a:cxn ang="0">
                      <a:pos x="26" y="0"/>
                    </a:cxn>
                    <a:cxn ang="0">
                      <a:pos x="23" y="0"/>
                    </a:cxn>
                    <a:cxn ang="0">
                      <a:pos x="23" y="16"/>
                    </a:cxn>
                    <a:cxn ang="0">
                      <a:pos x="0" y="16"/>
                    </a:cxn>
                    <a:cxn ang="0">
                      <a:pos x="0" y="16"/>
                    </a:cxn>
                  </a:cxnLst>
                  <a:rect l="0" t="0" r="r" b="b"/>
                  <a:pathLst>
                    <a:path w="26" h="16">
                      <a:moveTo>
                        <a:pt x="0" y="16"/>
                      </a:moveTo>
                      <a:lnTo>
                        <a:pt x="26" y="16"/>
                      </a:lnTo>
                      <a:lnTo>
                        <a:pt x="26" y="0"/>
                      </a:lnTo>
                      <a:lnTo>
                        <a:pt x="23" y="0"/>
                      </a:lnTo>
                      <a:lnTo>
                        <a:pt x="23" y="16"/>
                      </a:lnTo>
                      <a:lnTo>
                        <a:pt x="0" y="16"/>
                      </a:lnTo>
                      <a:lnTo>
                        <a:pt x="0" y="16"/>
                      </a:lnTo>
                      <a:close/>
                    </a:path>
                  </a:pathLst>
                </a:custGeom>
                <a:solidFill>
                  <a:srgbClr val="D4D4FF"/>
                </a:solidFill>
                <a:ln w="9525">
                  <a:noFill/>
                  <a:round/>
                  <a:headEnd/>
                  <a:tailEnd/>
                </a:ln>
              </p:spPr>
              <p:txBody>
                <a:bodyPr/>
                <a:lstStyle/>
                <a:p>
                  <a:endParaRPr lang="en-US"/>
                </a:p>
              </p:txBody>
            </p:sp>
            <p:sp>
              <p:nvSpPr>
                <p:cNvPr id="272331" name="Freeform 971"/>
                <p:cNvSpPr>
                  <a:spLocks/>
                </p:cNvSpPr>
                <p:nvPr/>
              </p:nvSpPr>
              <p:spPr bwMode="auto">
                <a:xfrm>
                  <a:off x="3084" y="2278"/>
                  <a:ext cx="14" cy="11"/>
                </a:xfrm>
                <a:custGeom>
                  <a:avLst/>
                  <a:gdLst/>
                  <a:ahLst/>
                  <a:cxnLst>
                    <a:cxn ang="0">
                      <a:pos x="1" y="17"/>
                    </a:cxn>
                    <a:cxn ang="0">
                      <a:pos x="24" y="17"/>
                    </a:cxn>
                    <a:cxn ang="0">
                      <a:pos x="24" y="1"/>
                    </a:cxn>
                    <a:cxn ang="0">
                      <a:pos x="23" y="0"/>
                    </a:cxn>
                    <a:cxn ang="0">
                      <a:pos x="23" y="16"/>
                    </a:cxn>
                    <a:cxn ang="0">
                      <a:pos x="0" y="16"/>
                    </a:cxn>
                    <a:cxn ang="0">
                      <a:pos x="1" y="17"/>
                    </a:cxn>
                  </a:cxnLst>
                  <a:rect l="0" t="0" r="r" b="b"/>
                  <a:pathLst>
                    <a:path w="24" h="17">
                      <a:moveTo>
                        <a:pt x="1" y="17"/>
                      </a:moveTo>
                      <a:lnTo>
                        <a:pt x="24" y="17"/>
                      </a:lnTo>
                      <a:lnTo>
                        <a:pt x="24" y="1"/>
                      </a:lnTo>
                      <a:lnTo>
                        <a:pt x="23" y="0"/>
                      </a:lnTo>
                      <a:lnTo>
                        <a:pt x="23" y="16"/>
                      </a:lnTo>
                      <a:lnTo>
                        <a:pt x="0" y="16"/>
                      </a:lnTo>
                      <a:lnTo>
                        <a:pt x="1" y="17"/>
                      </a:lnTo>
                      <a:close/>
                    </a:path>
                  </a:pathLst>
                </a:custGeom>
                <a:solidFill>
                  <a:srgbClr val="D7D7FF"/>
                </a:solidFill>
                <a:ln w="9525">
                  <a:noFill/>
                  <a:round/>
                  <a:headEnd/>
                  <a:tailEnd/>
                </a:ln>
              </p:spPr>
              <p:txBody>
                <a:bodyPr/>
                <a:lstStyle/>
                <a:p>
                  <a:endParaRPr lang="en-US"/>
                </a:p>
              </p:txBody>
            </p:sp>
            <p:sp>
              <p:nvSpPr>
                <p:cNvPr id="272332" name="Freeform 972"/>
                <p:cNvSpPr>
                  <a:spLocks/>
                </p:cNvSpPr>
                <p:nvPr/>
              </p:nvSpPr>
              <p:spPr bwMode="auto">
                <a:xfrm>
                  <a:off x="3084" y="2278"/>
                  <a:ext cx="13" cy="10"/>
                </a:xfrm>
                <a:custGeom>
                  <a:avLst/>
                  <a:gdLst/>
                  <a:ahLst/>
                  <a:cxnLst>
                    <a:cxn ang="0">
                      <a:pos x="0" y="16"/>
                    </a:cxn>
                    <a:cxn ang="0">
                      <a:pos x="23" y="16"/>
                    </a:cxn>
                    <a:cxn ang="0">
                      <a:pos x="23" y="0"/>
                    </a:cxn>
                    <a:cxn ang="0">
                      <a:pos x="21" y="0"/>
                    </a:cxn>
                    <a:cxn ang="0">
                      <a:pos x="21" y="14"/>
                    </a:cxn>
                    <a:cxn ang="0">
                      <a:pos x="0" y="14"/>
                    </a:cxn>
                    <a:cxn ang="0">
                      <a:pos x="0" y="16"/>
                    </a:cxn>
                  </a:cxnLst>
                  <a:rect l="0" t="0" r="r" b="b"/>
                  <a:pathLst>
                    <a:path w="23" h="16">
                      <a:moveTo>
                        <a:pt x="0" y="16"/>
                      </a:moveTo>
                      <a:lnTo>
                        <a:pt x="23" y="16"/>
                      </a:lnTo>
                      <a:lnTo>
                        <a:pt x="23" y="0"/>
                      </a:lnTo>
                      <a:lnTo>
                        <a:pt x="21" y="0"/>
                      </a:lnTo>
                      <a:lnTo>
                        <a:pt x="21" y="14"/>
                      </a:lnTo>
                      <a:lnTo>
                        <a:pt x="0" y="14"/>
                      </a:lnTo>
                      <a:lnTo>
                        <a:pt x="0" y="16"/>
                      </a:lnTo>
                      <a:close/>
                    </a:path>
                  </a:pathLst>
                </a:custGeom>
                <a:solidFill>
                  <a:srgbClr val="DBDBFF"/>
                </a:solidFill>
                <a:ln w="9525">
                  <a:noFill/>
                  <a:round/>
                  <a:headEnd/>
                  <a:tailEnd/>
                </a:ln>
              </p:spPr>
              <p:txBody>
                <a:bodyPr/>
                <a:lstStyle/>
                <a:p>
                  <a:endParaRPr lang="en-US"/>
                </a:p>
              </p:txBody>
            </p:sp>
            <p:sp>
              <p:nvSpPr>
                <p:cNvPr id="272333" name="Freeform 973"/>
                <p:cNvSpPr>
                  <a:spLocks/>
                </p:cNvSpPr>
                <p:nvPr/>
              </p:nvSpPr>
              <p:spPr bwMode="auto">
                <a:xfrm>
                  <a:off x="3084" y="2278"/>
                  <a:ext cx="12" cy="9"/>
                </a:xfrm>
                <a:custGeom>
                  <a:avLst/>
                  <a:gdLst/>
                  <a:ahLst/>
                  <a:cxnLst>
                    <a:cxn ang="0">
                      <a:pos x="0" y="14"/>
                    </a:cxn>
                    <a:cxn ang="0">
                      <a:pos x="21" y="14"/>
                    </a:cxn>
                    <a:cxn ang="0">
                      <a:pos x="21" y="0"/>
                    </a:cxn>
                    <a:cxn ang="0">
                      <a:pos x="20" y="1"/>
                    </a:cxn>
                    <a:cxn ang="0">
                      <a:pos x="20" y="13"/>
                    </a:cxn>
                    <a:cxn ang="0">
                      <a:pos x="1" y="13"/>
                    </a:cxn>
                    <a:cxn ang="0">
                      <a:pos x="0" y="14"/>
                    </a:cxn>
                  </a:cxnLst>
                  <a:rect l="0" t="0" r="r" b="b"/>
                  <a:pathLst>
                    <a:path w="21" h="14">
                      <a:moveTo>
                        <a:pt x="0" y="14"/>
                      </a:moveTo>
                      <a:lnTo>
                        <a:pt x="21" y="14"/>
                      </a:lnTo>
                      <a:lnTo>
                        <a:pt x="21" y="0"/>
                      </a:lnTo>
                      <a:lnTo>
                        <a:pt x="20" y="1"/>
                      </a:lnTo>
                      <a:lnTo>
                        <a:pt x="20" y="13"/>
                      </a:lnTo>
                      <a:lnTo>
                        <a:pt x="1" y="13"/>
                      </a:lnTo>
                      <a:lnTo>
                        <a:pt x="0" y="14"/>
                      </a:lnTo>
                      <a:close/>
                    </a:path>
                  </a:pathLst>
                </a:custGeom>
                <a:solidFill>
                  <a:srgbClr val="DFDFFF"/>
                </a:solidFill>
                <a:ln w="9525">
                  <a:noFill/>
                  <a:round/>
                  <a:headEnd/>
                  <a:tailEnd/>
                </a:ln>
              </p:spPr>
              <p:txBody>
                <a:bodyPr/>
                <a:lstStyle/>
                <a:p>
                  <a:endParaRPr lang="en-US"/>
                </a:p>
              </p:txBody>
            </p:sp>
            <p:sp>
              <p:nvSpPr>
                <p:cNvPr id="272334" name="Freeform 974"/>
                <p:cNvSpPr>
                  <a:spLocks/>
                </p:cNvSpPr>
                <p:nvPr/>
              </p:nvSpPr>
              <p:spPr bwMode="auto">
                <a:xfrm>
                  <a:off x="3085" y="2278"/>
                  <a:ext cx="11" cy="8"/>
                </a:xfrm>
                <a:custGeom>
                  <a:avLst/>
                  <a:gdLst/>
                  <a:ahLst/>
                  <a:cxnLst>
                    <a:cxn ang="0">
                      <a:pos x="0" y="12"/>
                    </a:cxn>
                    <a:cxn ang="0">
                      <a:pos x="19" y="12"/>
                    </a:cxn>
                    <a:cxn ang="0">
                      <a:pos x="19" y="0"/>
                    </a:cxn>
                    <a:cxn ang="0">
                      <a:pos x="17" y="0"/>
                    </a:cxn>
                    <a:cxn ang="0">
                      <a:pos x="17" y="11"/>
                    </a:cxn>
                    <a:cxn ang="0">
                      <a:pos x="0" y="11"/>
                    </a:cxn>
                    <a:cxn ang="0">
                      <a:pos x="0" y="12"/>
                    </a:cxn>
                  </a:cxnLst>
                  <a:rect l="0" t="0" r="r" b="b"/>
                  <a:pathLst>
                    <a:path w="19" h="12">
                      <a:moveTo>
                        <a:pt x="0" y="12"/>
                      </a:moveTo>
                      <a:lnTo>
                        <a:pt x="19" y="12"/>
                      </a:lnTo>
                      <a:lnTo>
                        <a:pt x="19" y="0"/>
                      </a:lnTo>
                      <a:lnTo>
                        <a:pt x="17" y="0"/>
                      </a:lnTo>
                      <a:lnTo>
                        <a:pt x="17" y="11"/>
                      </a:lnTo>
                      <a:lnTo>
                        <a:pt x="0" y="11"/>
                      </a:lnTo>
                      <a:lnTo>
                        <a:pt x="0" y="12"/>
                      </a:lnTo>
                      <a:close/>
                    </a:path>
                  </a:pathLst>
                </a:custGeom>
                <a:solidFill>
                  <a:srgbClr val="E2E2FF"/>
                </a:solidFill>
                <a:ln w="9525">
                  <a:noFill/>
                  <a:round/>
                  <a:headEnd/>
                  <a:tailEnd/>
                </a:ln>
              </p:spPr>
              <p:txBody>
                <a:bodyPr/>
                <a:lstStyle/>
                <a:p>
                  <a:endParaRPr lang="en-US"/>
                </a:p>
              </p:txBody>
            </p:sp>
            <p:sp>
              <p:nvSpPr>
                <p:cNvPr id="272335" name="Freeform 975"/>
                <p:cNvSpPr>
                  <a:spLocks/>
                </p:cNvSpPr>
                <p:nvPr/>
              </p:nvSpPr>
              <p:spPr bwMode="auto">
                <a:xfrm>
                  <a:off x="3084" y="2278"/>
                  <a:ext cx="10" cy="8"/>
                </a:xfrm>
                <a:custGeom>
                  <a:avLst/>
                  <a:gdLst/>
                  <a:ahLst/>
                  <a:cxnLst>
                    <a:cxn ang="0">
                      <a:pos x="1" y="12"/>
                    </a:cxn>
                    <a:cxn ang="0">
                      <a:pos x="18" y="12"/>
                    </a:cxn>
                    <a:cxn ang="0">
                      <a:pos x="18" y="1"/>
                    </a:cxn>
                    <a:cxn ang="0">
                      <a:pos x="16" y="0"/>
                    </a:cxn>
                    <a:cxn ang="0">
                      <a:pos x="16" y="11"/>
                    </a:cxn>
                    <a:cxn ang="0">
                      <a:pos x="0" y="11"/>
                    </a:cxn>
                    <a:cxn ang="0">
                      <a:pos x="1" y="12"/>
                    </a:cxn>
                  </a:cxnLst>
                  <a:rect l="0" t="0" r="r" b="b"/>
                  <a:pathLst>
                    <a:path w="18" h="12">
                      <a:moveTo>
                        <a:pt x="1" y="12"/>
                      </a:moveTo>
                      <a:lnTo>
                        <a:pt x="18" y="12"/>
                      </a:lnTo>
                      <a:lnTo>
                        <a:pt x="18" y="1"/>
                      </a:lnTo>
                      <a:lnTo>
                        <a:pt x="16" y="0"/>
                      </a:lnTo>
                      <a:lnTo>
                        <a:pt x="16" y="11"/>
                      </a:lnTo>
                      <a:lnTo>
                        <a:pt x="0" y="11"/>
                      </a:lnTo>
                      <a:lnTo>
                        <a:pt x="1" y="12"/>
                      </a:lnTo>
                      <a:close/>
                    </a:path>
                  </a:pathLst>
                </a:custGeom>
                <a:solidFill>
                  <a:srgbClr val="E6E6FF"/>
                </a:solidFill>
                <a:ln w="9525">
                  <a:noFill/>
                  <a:round/>
                  <a:headEnd/>
                  <a:tailEnd/>
                </a:ln>
              </p:spPr>
              <p:txBody>
                <a:bodyPr/>
                <a:lstStyle/>
                <a:p>
                  <a:endParaRPr lang="en-US"/>
                </a:p>
              </p:txBody>
            </p:sp>
            <p:sp>
              <p:nvSpPr>
                <p:cNvPr id="272336" name="Freeform 976"/>
                <p:cNvSpPr>
                  <a:spLocks/>
                </p:cNvSpPr>
                <p:nvPr/>
              </p:nvSpPr>
              <p:spPr bwMode="auto">
                <a:xfrm>
                  <a:off x="3084" y="2278"/>
                  <a:ext cx="9" cy="7"/>
                </a:xfrm>
                <a:custGeom>
                  <a:avLst/>
                  <a:gdLst/>
                  <a:ahLst/>
                  <a:cxnLst>
                    <a:cxn ang="0">
                      <a:pos x="0" y="11"/>
                    </a:cxn>
                    <a:cxn ang="0">
                      <a:pos x="16" y="11"/>
                    </a:cxn>
                    <a:cxn ang="0">
                      <a:pos x="16" y="0"/>
                    </a:cxn>
                    <a:cxn ang="0">
                      <a:pos x="14" y="1"/>
                    </a:cxn>
                    <a:cxn ang="0">
                      <a:pos x="14" y="10"/>
                    </a:cxn>
                    <a:cxn ang="0">
                      <a:pos x="1" y="10"/>
                    </a:cxn>
                    <a:cxn ang="0">
                      <a:pos x="0" y="11"/>
                    </a:cxn>
                  </a:cxnLst>
                  <a:rect l="0" t="0" r="r" b="b"/>
                  <a:pathLst>
                    <a:path w="16" h="11">
                      <a:moveTo>
                        <a:pt x="0" y="11"/>
                      </a:moveTo>
                      <a:lnTo>
                        <a:pt x="16" y="11"/>
                      </a:lnTo>
                      <a:lnTo>
                        <a:pt x="16" y="0"/>
                      </a:lnTo>
                      <a:lnTo>
                        <a:pt x="14" y="1"/>
                      </a:lnTo>
                      <a:lnTo>
                        <a:pt x="14" y="10"/>
                      </a:lnTo>
                      <a:lnTo>
                        <a:pt x="1" y="10"/>
                      </a:lnTo>
                      <a:lnTo>
                        <a:pt x="0" y="11"/>
                      </a:lnTo>
                      <a:close/>
                    </a:path>
                  </a:pathLst>
                </a:custGeom>
                <a:solidFill>
                  <a:srgbClr val="EAEAFF"/>
                </a:solidFill>
                <a:ln w="9525">
                  <a:noFill/>
                  <a:round/>
                  <a:headEnd/>
                  <a:tailEnd/>
                </a:ln>
              </p:spPr>
              <p:txBody>
                <a:bodyPr/>
                <a:lstStyle/>
                <a:p>
                  <a:endParaRPr lang="en-US"/>
                </a:p>
              </p:txBody>
            </p:sp>
            <p:sp>
              <p:nvSpPr>
                <p:cNvPr id="272337" name="Freeform 977"/>
                <p:cNvSpPr>
                  <a:spLocks/>
                </p:cNvSpPr>
                <p:nvPr/>
              </p:nvSpPr>
              <p:spPr bwMode="auto">
                <a:xfrm>
                  <a:off x="3085" y="2278"/>
                  <a:ext cx="7" cy="7"/>
                </a:xfrm>
                <a:custGeom>
                  <a:avLst/>
                  <a:gdLst/>
                  <a:ahLst/>
                  <a:cxnLst>
                    <a:cxn ang="0">
                      <a:pos x="0" y="9"/>
                    </a:cxn>
                    <a:cxn ang="0">
                      <a:pos x="13" y="9"/>
                    </a:cxn>
                    <a:cxn ang="0">
                      <a:pos x="13" y="0"/>
                    </a:cxn>
                    <a:cxn ang="0">
                      <a:pos x="10" y="0"/>
                    </a:cxn>
                    <a:cxn ang="0">
                      <a:pos x="10" y="6"/>
                    </a:cxn>
                    <a:cxn ang="0">
                      <a:pos x="0" y="6"/>
                    </a:cxn>
                    <a:cxn ang="0">
                      <a:pos x="0" y="9"/>
                    </a:cxn>
                  </a:cxnLst>
                  <a:rect l="0" t="0" r="r" b="b"/>
                  <a:pathLst>
                    <a:path w="13" h="9">
                      <a:moveTo>
                        <a:pt x="0" y="9"/>
                      </a:moveTo>
                      <a:lnTo>
                        <a:pt x="13" y="9"/>
                      </a:lnTo>
                      <a:lnTo>
                        <a:pt x="13" y="0"/>
                      </a:lnTo>
                      <a:lnTo>
                        <a:pt x="10" y="0"/>
                      </a:lnTo>
                      <a:lnTo>
                        <a:pt x="10" y="6"/>
                      </a:lnTo>
                      <a:lnTo>
                        <a:pt x="0" y="6"/>
                      </a:lnTo>
                      <a:lnTo>
                        <a:pt x="0" y="9"/>
                      </a:lnTo>
                      <a:close/>
                    </a:path>
                  </a:pathLst>
                </a:custGeom>
                <a:solidFill>
                  <a:srgbClr val="EEEEFF"/>
                </a:solidFill>
                <a:ln w="9525">
                  <a:noFill/>
                  <a:round/>
                  <a:headEnd/>
                  <a:tailEnd/>
                </a:ln>
              </p:spPr>
              <p:txBody>
                <a:bodyPr/>
                <a:lstStyle/>
                <a:p>
                  <a:endParaRPr lang="en-US"/>
                </a:p>
              </p:txBody>
            </p:sp>
            <p:sp>
              <p:nvSpPr>
                <p:cNvPr id="272338" name="Freeform 978"/>
                <p:cNvSpPr>
                  <a:spLocks/>
                </p:cNvSpPr>
                <p:nvPr/>
              </p:nvSpPr>
              <p:spPr bwMode="auto">
                <a:xfrm>
                  <a:off x="3085" y="2278"/>
                  <a:ext cx="6" cy="5"/>
                </a:xfrm>
                <a:custGeom>
                  <a:avLst/>
                  <a:gdLst/>
                  <a:ahLst/>
                  <a:cxnLst>
                    <a:cxn ang="0">
                      <a:pos x="0" y="6"/>
                    </a:cxn>
                    <a:cxn ang="0">
                      <a:pos x="10" y="6"/>
                    </a:cxn>
                    <a:cxn ang="0">
                      <a:pos x="10" y="0"/>
                    </a:cxn>
                    <a:cxn ang="0">
                      <a:pos x="8" y="0"/>
                    </a:cxn>
                    <a:cxn ang="0">
                      <a:pos x="8" y="5"/>
                    </a:cxn>
                    <a:cxn ang="0">
                      <a:pos x="0" y="5"/>
                    </a:cxn>
                    <a:cxn ang="0">
                      <a:pos x="0" y="6"/>
                    </a:cxn>
                  </a:cxnLst>
                  <a:rect l="0" t="0" r="r" b="b"/>
                  <a:pathLst>
                    <a:path w="10" h="6">
                      <a:moveTo>
                        <a:pt x="0" y="6"/>
                      </a:moveTo>
                      <a:lnTo>
                        <a:pt x="10" y="6"/>
                      </a:lnTo>
                      <a:lnTo>
                        <a:pt x="10" y="0"/>
                      </a:lnTo>
                      <a:lnTo>
                        <a:pt x="8" y="0"/>
                      </a:lnTo>
                      <a:lnTo>
                        <a:pt x="8" y="5"/>
                      </a:lnTo>
                      <a:lnTo>
                        <a:pt x="0" y="5"/>
                      </a:lnTo>
                      <a:lnTo>
                        <a:pt x="0" y="6"/>
                      </a:lnTo>
                      <a:close/>
                    </a:path>
                  </a:pathLst>
                </a:custGeom>
                <a:solidFill>
                  <a:srgbClr val="F1F1FF"/>
                </a:solidFill>
                <a:ln w="9525">
                  <a:noFill/>
                  <a:round/>
                  <a:headEnd/>
                  <a:tailEnd/>
                </a:ln>
              </p:spPr>
              <p:txBody>
                <a:bodyPr/>
                <a:lstStyle/>
                <a:p>
                  <a:endParaRPr lang="en-US"/>
                </a:p>
              </p:txBody>
            </p:sp>
            <p:sp>
              <p:nvSpPr>
                <p:cNvPr id="272339" name="Freeform 979"/>
                <p:cNvSpPr>
                  <a:spLocks/>
                </p:cNvSpPr>
                <p:nvPr/>
              </p:nvSpPr>
              <p:spPr bwMode="auto">
                <a:xfrm>
                  <a:off x="3085" y="2278"/>
                  <a:ext cx="5" cy="4"/>
                </a:xfrm>
                <a:custGeom>
                  <a:avLst/>
                  <a:gdLst/>
                  <a:ahLst/>
                  <a:cxnLst>
                    <a:cxn ang="0">
                      <a:pos x="0" y="5"/>
                    </a:cxn>
                    <a:cxn ang="0">
                      <a:pos x="8" y="5"/>
                    </a:cxn>
                    <a:cxn ang="0">
                      <a:pos x="8" y="0"/>
                    </a:cxn>
                    <a:cxn ang="0">
                      <a:pos x="6" y="0"/>
                    </a:cxn>
                    <a:cxn ang="0">
                      <a:pos x="6" y="4"/>
                    </a:cxn>
                    <a:cxn ang="0">
                      <a:pos x="0" y="4"/>
                    </a:cxn>
                    <a:cxn ang="0">
                      <a:pos x="0" y="5"/>
                    </a:cxn>
                  </a:cxnLst>
                  <a:rect l="0" t="0" r="r" b="b"/>
                  <a:pathLst>
                    <a:path w="8" h="5">
                      <a:moveTo>
                        <a:pt x="0" y="5"/>
                      </a:moveTo>
                      <a:lnTo>
                        <a:pt x="8" y="5"/>
                      </a:lnTo>
                      <a:lnTo>
                        <a:pt x="8" y="0"/>
                      </a:lnTo>
                      <a:lnTo>
                        <a:pt x="6" y="0"/>
                      </a:lnTo>
                      <a:lnTo>
                        <a:pt x="6" y="4"/>
                      </a:lnTo>
                      <a:lnTo>
                        <a:pt x="0" y="4"/>
                      </a:lnTo>
                      <a:lnTo>
                        <a:pt x="0" y="5"/>
                      </a:lnTo>
                      <a:close/>
                    </a:path>
                  </a:pathLst>
                </a:custGeom>
                <a:solidFill>
                  <a:srgbClr val="F5F5FF"/>
                </a:solidFill>
                <a:ln w="9525">
                  <a:noFill/>
                  <a:round/>
                  <a:headEnd/>
                  <a:tailEnd/>
                </a:ln>
              </p:spPr>
              <p:txBody>
                <a:bodyPr/>
                <a:lstStyle/>
                <a:p>
                  <a:endParaRPr lang="en-US"/>
                </a:p>
              </p:txBody>
            </p:sp>
            <p:sp>
              <p:nvSpPr>
                <p:cNvPr id="272340" name="Freeform 980"/>
                <p:cNvSpPr>
                  <a:spLocks/>
                </p:cNvSpPr>
                <p:nvPr/>
              </p:nvSpPr>
              <p:spPr bwMode="auto">
                <a:xfrm>
                  <a:off x="3084" y="2278"/>
                  <a:ext cx="5" cy="4"/>
                </a:xfrm>
                <a:custGeom>
                  <a:avLst/>
                  <a:gdLst/>
                  <a:ahLst/>
                  <a:cxnLst>
                    <a:cxn ang="0">
                      <a:pos x="1" y="5"/>
                    </a:cxn>
                    <a:cxn ang="0">
                      <a:pos x="7" y="5"/>
                    </a:cxn>
                    <a:cxn ang="0">
                      <a:pos x="7" y="1"/>
                    </a:cxn>
                    <a:cxn ang="0">
                      <a:pos x="4" y="0"/>
                    </a:cxn>
                    <a:cxn ang="0">
                      <a:pos x="4" y="3"/>
                    </a:cxn>
                    <a:cxn ang="0">
                      <a:pos x="0" y="3"/>
                    </a:cxn>
                    <a:cxn ang="0">
                      <a:pos x="1" y="5"/>
                    </a:cxn>
                  </a:cxnLst>
                  <a:rect l="0" t="0" r="r" b="b"/>
                  <a:pathLst>
                    <a:path w="7" h="5">
                      <a:moveTo>
                        <a:pt x="1" y="5"/>
                      </a:moveTo>
                      <a:lnTo>
                        <a:pt x="7" y="5"/>
                      </a:lnTo>
                      <a:lnTo>
                        <a:pt x="7" y="1"/>
                      </a:lnTo>
                      <a:lnTo>
                        <a:pt x="4" y="0"/>
                      </a:lnTo>
                      <a:lnTo>
                        <a:pt x="4" y="3"/>
                      </a:lnTo>
                      <a:lnTo>
                        <a:pt x="0" y="3"/>
                      </a:lnTo>
                      <a:lnTo>
                        <a:pt x="1" y="5"/>
                      </a:lnTo>
                      <a:close/>
                    </a:path>
                  </a:pathLst>
                </a:custGeom>
                <a:solidFill>
                  <a:srgbClr val="F9F9FF"/>
                </a:solidFill>
                <a:ln w="9525">
                  <a:noFill/>
                  <a:round/>
                  <a:headEnd/>
                  <a:tailEnd/>
                </a:ln>
              </p:spPr>
              <p:txBody>
                <a:bodyPr/>
                <a:lstStyle/>
                <a:p>
                  <a:endParaRPr lang="en-US"/>
                </a:p>
              </p:txBody>
            </p:sp>
            <p:sp>
              <p:nvSpPr>
                <p:cNvPr id="272341" name="Freeform 981"/>
                <p:cNvSpPr>
                  <a:spLocks/>
                </p:cNvSpPr>
                <p:nvPr/>
              </p:nvSpPr>
              <p:spPr bwMode="auto">
                <a:xfrm>
                  <a:off x="3084" y="2278"/>
                  <a:ext cx="2" cy="3"/>
                </a:xfrm>
                <a:custGeom>
                  <a:avLst/>
                  <a:gdLst/>
                  <a:ahLst/>
                  <a:cxnLst>
                    <a:cxn ang="0">
                      <a:pos x="0" y="3"/>
                    </a:cxn>
                    <a:cxn ang="0">
                      <a:pos x="4" y="3"/>
                    </a:cxn>
                    <a:cxn ang="0">
                      <a:pos x="4" y="0"/>
                    </a:cxn>
                    <a:cxn ang="0">
                      <a:pos x="2" y="1"/>
                    </a:cxn>
                    <a:cxn ang="0">
                      <a:pos x="2" y="1"/>
                    </a:cxn>
                    <a:cxn ang="0">
                      <a:pos x="1" y="1"/>
                    </a:cxn>
                    <a:cxn ang="0">
                      <a:pos x="0" y="3"/>
                    </a:cxn>
                  </a:cxnLst>
                  <a:rect l="0" t="0" r="r" b="b"/>
                  <a:pathLst>
                    <a:path w="4" h="3">
                      <a:moveTo>
                        <a:pt x="0" y="3"/>
                      </a:moveTo>
                      <a:lnTo>
                        <a:pt x="4" y="3"/>
                      </a:lnTo>
                      <a:lnTo>
                        <a:pt x="4" y="0"/>
                      </a:lnTo>
                      <a:lnTo>
                        <a:pt x="2" y="1"/>
                      </a:lnTo>
                      <a:lnTo>
                        <a:pt x="2" y="1"/>
                      </a:lnTo>
                      <a:lnTo>
                        <a:pt x="1" y="1"/>
                      </a:lnTo>
                      <a:lnTo>
                        <a:pt x="0" y="3"/>
                      </a:lnTo>
                      <a:close/>
                    </a:path>
                  </a:pathLst>
                </a:custGeom>
                <a:solidFill>
                  <a:srgbClr val="FDFDFF"/>
                </a:solidFill>
                <a:ln w="9525">
                  <a:noFill/>
                  <a:round/>
                  <a:headEnd/>
                  <a:tailEnd/>
                </a:ln>
              </p:spPr>
              <p:txBody>
                <a:bodyPr/>
                <a:lstStyle/>
                <a:p>
                  <a:endParaRPr lang="en-US"/>
                </a:p>
              </p:txBody>
            </p:sp>
            <p:sp>
              <p:nvSpPr>
                <p:cNvPr id="272342" name="Freeform 982"/>
                <p:cNvSpPr>
                  <a:spLocks/>
                </p:cNvSpPr>
                <p:nvPr/>
              </p:nvSpPr>
              <p:spPr bwMode="auto">
                <a:xfrm>
                  <a:off x="3085" y="2278"/>
                  <a:ext cx="1" cy="2"/>
                </a:xfrm>
                <a:custGeom>
                  <a:avLst/>
                  <a:gdLst/>
                  <a:ahLst/>
                  <a:cxnLst>
                    <a:cxn ang="0">
                      <a:pos x="0" y="0"/>
                    </a:cxn>
                    <a:cxn ang="0">
                      <a:pos x="1" y="0"/>
                    </a:cxn>
                    <a:cxn ang="0">
                      <a:pos x="1" y="0"/>
                    </a:cxn>
                    <a:cxn ang="0">
                      <a:pos x="0" y="0"/>
                    </a:cxn>
                    <a:cxn ang="0">
                      <a:pos x="0" y="0"/>
                    </a:cxn>
                    <a:cxn ang="0">
                      <a:pos x="0" y="0"/>
                    </a:cxn>
                    <a:cxn ang="0">
                      <a:pos x="0" y="0"/>
                    </a:cxn>
                  </a:cxnLst>
                  <a:rect l="0" t="0" r="r" b="b"/>
                  <a:pathLst>
                    <a:path w="1">
                      <a:moveTo>
                        <a:pt x="0" y="0"/>
                      </a:moveTo>
                      <a:lnTo>
                        <a:pt x="1" y="0"/>
                      </a:lnTo>
                      <a:lnTo>
                        <a:pt x="1" y="0"/>
                      </a:lnTo>
                      <a:lnTo>
                        <a:pt x="0" y="0"/>
                      </a:lnTo>
                      <a:lnTo>
                        <a:pt x="0" y="0"/>
                      </a:lnTo>
                      <a:lnTo>
                        <a:pt x="0" y="0"/>
                      </a:lnTo>
                      <a:lnTo>
                        <a:pt x="0" y="0"/>
                      </a:lnTo>
                      <a:close/>
                    </a:path>
                  </a:pathLst>
                </a:custGeom>
                <a:solidFill>
                  <a:srgbClr val="FFFFFF"/>
                </a:solidFill>
                <a:ln w="9525">
                  <a:noFill/>
                  <a:round/>
                  <a:headEnd/>
                  <a:tailEnd/>
                </a:ln>
              </p:spPr>
              <p:txBody>
                <a:bodyPr/>
                <a:lstStyle/>
                <a:p>
                  <a:endParaRPr lang="en-US"/>
                </a:p>
              </p:txBody>
            </p:sp>
            <p:sp>
              <p:nvSpPr>
                <p:cNvPr id="272343" name="Rectangle 983"/>
                <p:cNvSpPr>
                  <a:spLocks noChangeArrowheads="1"/>
                </p:cNvSpPr>
                <p:nvPr/>
              </p:nvSpPr>
              <p:spPr bwMode="auto">
                <a:xfrm>
                  <a:off x="3085" y="2278"/>
                  <a:ext cx="27" cy="20"/>
                </a:xfrm>
                <a:prstGeom prst="rect">
                  <a:avLst/>
                </a:prstGeom>
                <a:noFill/>
                <a:ln w="1588">
                  <a:solidFill>
                    <a:srgbClr val="000000"/>
                  </a:solidFill>
                  <a:miter lim="800000"/>
                  <a:headEnd/>
                  <a:tailEnd/>
                </a:ln>
              </p:spPr>
              <p:txBody>
                <a:bodyPr/>
                <a:lstStyle/>
                <a:p>
                  <a:endParaRPr lang="en-US"/>
                </a:p>
              </p:txBody>
            </p:sp>
            <p:sp>
              <p:nvSpPr>
                <p:cNvPr id="272344" name="Freeform 984"/>
                <p:cNvSpPr>
                  <a:spLocks/>
                </p:cNvSpPr>
                <p:nvPr/>
              </p:nvSpPr>
              <p:spPr bwMode="auto">
                <a:xfrm>
                  <a:off x="3072" y="2320"/>
                  <a:ext cx="427" cy="31"/>
                </a:xfrm>
                <a:custGeom>
                  <a:avLst/>
                  <a:gdLst/>
                  <a:ahLst/>
                  <a:cxnLst>
                    <a:cxn ang="0">
                      <a:pos x="357" y="36"/>
                    </a:cxn>
                    <a:cxn ang="0">
                      <a:pos x="305" y="33"/>
                    </a:cxn>
                    <a:cxn ang="0">
                      <a:pos x="267" y="30"/>
                    </a:cxn>
                    <a:cxn ang="0">
                      <a:pos x="238" y="25"/>
                    </a:cxn>
                    <a:cxn ang="0">
                      <a:pos x="217" y="19"/>
                    </a:cxn>
                    <a:cxn ang="0">
                      <a:pos x="199" y="14"/>
                    </a:cxn>
                    <a:cxn ang="0">
                      <a:pos x="182" y="9"/>
                    </a:cxn>
                    <a:cxn ang="0">
                      <a:pos x="165" y="5"/>
                    </a:cxn>
                    <a:cxn ang="0">
                      <a:pos x="147" y="3"/>
                    </a:cxn>
                    <a:cxn ang="0">
                      <a:pos x="125" y="1"/>
                    </a:cxn>
                    <a:cxn ang="0">
                      <a:pos x="100" y="0"/>
                    </a:cxn>
                    <a:cxn ang="0">
                      <a:pos x="72" y="0"/>
                    </a:cxn>
                    <a:cxn ang="0">
                      <a:pos x="0" y="12"/>
                    </a:cxn>
                    <a:cxn ang="0">
                      <a:pos x="86" y="12"/>
                    </a:cxn>
                    <a:cxn ang="0">
                      <a:pos x="113" y="13"/>
                    </a:cxn>
                    <a:cxn ang="0">
                      <a:pos x="136" y="14"/>
                    </a:cxn>
                    <a:cxn ang="0">
                      <a:pos x="156" y="16"/>
                    </a:cxn>
                    <a:cxn ang="0">
                      <a:pos x="175" y="19"/>
                    </a:cxn>
                    <a:cxn ang="0">
                      <a:pos x="191" y="24"/>
                    </a:cxn>
                    <a:cxn ang="0">
                      <a:pos x="208" y="29"/>
                    </a:cxn>
                    <a:cxn ang="0">
                      <a:pos x="227" y="35"/>
                    </a:cxn>
                    <a:cxn ang="0">
                      <a:pos x="252" y="40"/>
                    </a:cxn>
                    <a:cxn ang="0">
                      <a:pos x="285" y="44"/>
                    </a:cxn>
                    <a:cxn ang="0">
                      <a:pos x="329" y="47"/>
                    </a:cxn>
                    <a:cxn ang="0">
                      <a:pos x="388" y="49"/>
                    </a:cxn>
                    <a:cxn ang="0">
                      <a:pos x="446" y="47"/>
                    </a:cxn>
                    <a:cxn ang="0">
                      <a:pos x="491" y="44"/>
                    </a:cxn>
                    <a:cxn ang="0">
                      <a:pos x="524" y="40"/>
                    </a:cxn>
                    <a:cxn ang="0">
                      <a:pos x="549" y="35"/>
                    </a:cxn>
                    <a:cxn ang="0">
                      <a:pos x="568" y="29"/>
                    </a:cxn>
                    <a:cxn ang="0">
                      <a:pos x="585" y="24"/>
                    </a:cxn>
                    <a:cxn ang="0">
                      <a:pos x="601" y="19"/>
                    </a:cxn>
                    <a:cxn ang="0">
                      <a:pos x="620" y="16"/>
                    </a:cxn>
                    <a:cxn ang="0">
                      <a:pos x="640" y="14"/>
                    </a:cxn>
                    <a:cxn ang="0">
                      <a:pos x="663" y="13"/>
                    </a:cxn>
                    <a:cxn ang="0">
                      <a:pos x="689" y="12"/>
                    </a:cxn>
                    <a:cxn ang="0">
                      <a:pos x="776" y="12"/>
                    </a:cxn>
                    <a:cxn ang="0">
                      <a:pos x="703" y="0"/>
                    </a:cxn>
                    <a:cxn ang="0">
                      <a:pos x="676" y="0"/>
                    </a:cxn>
                    <a:cxn ang="0">
                      <a:pos x="651" y="1"/>
                    </a:cxn>
                    <a:cxn ang="0">
                      <a:pos x="629" y="3"/>
                    </a:cxn>
                    <a:cxn ang="0">
                      <a:pos x="610" y="5"/>
                    </a:cxn>
                    <a:cxn ang="0">
                      <a:pos x="594" y="9"/>
                    </a:cxn>
                    <a:cxn ang="0">
                      <a:pos x="577" y="14"/>
                    </a:cxn>
                    <a:cxn ang="0">
                      <a:pos x="558" y="19"/>
                    </a:cxn>
                    <a:cxn ang="0">
                      <a:pos x="537" y="25"/>
                    </a:cxn>
                    <a:cxn ang="0">
                      <a:pos x="509" y="30"/>
                    </a:cxn>
                    <a:cxn ang="0">
                      <a:pos x="471" y="33"/>
                    </a:cxn>
                    <a:cxn ang="0">
                      <a:pos x="419" y="36"/>
                    </a:cxn>
                  </a:cxnLst>
                  <a:rect l="0" t="0" r="r" b="b"/>
                  <a:pathLst>
                    <a:path w="776" h="49">
                      <a:moveTo>
                        <a:pt x="388" y="37"/>
                      </a:moveTo>
                      <a:lnTo>
                        <a:pt x="357" y="36"/>
                      </a:lnTo>
                      <a:lnTo>
                        <a:pt x="329" y="36"/>
                      </a:lnTo>
                      <a:lnTo>
                        <a:pt x="305" y="33"/>
                      </a:lnTo>
                      <a:lnTo>
                        <a:pt x="285" y="32"/>
                      </a:lnTo>
                      <a:lnTo>
                        <a:pt x="267" y="30"/>
                      </a:lnTo>
                      <a:lnTo>
                        <a:pt x="252" y="28"/>
                      </a:lnTo>
                      <a:lnTo>
                        <a:pt x="238" y="25"/>
                      </a:lnTo>
                      <a:lnTo>
                        <a:pt x="227" y="23"/>
                      </a:lnTo>
                      <a:lnTo>
                        <a:pt x="217" y="19"/>
                      </a:lnTo>
                      <a:lnTo>
                        <a:pt x="208" y="16"/>
                      </a:lnTo>
                      <a:lnTo>
                        <a:pt x="199" y="14"/>
                      </a:lnTo>
                      <a:lnTo>
                        <a:pt x="191" y="11"/>
                      </a:lnTo>
                      <a:lnTo>
                        <a:pt x="182" y="9"/>
                      </a:lnTo>
                      <a:lnTo>
                        <a:pt x="175" y="8"/>
                      </a:lnTo>
                      <a:lnTo>
                        <a:pt x="165" y="5"/>
                      </a:lnTo>
                      <a:lnTo>
                        <a:pt x="156" y="4"/>
                      </a:lnTo>
                      <a:lnTo>
                        <a:pt x="147" y="3"/>
                      </a:lnTo>
                      <a:lnTo>
                        <a:pt x="136" y="2"/>
                      </a:lnTo>
                      <a:lnTo>
                        <a:pt x="125" y="1"/>
                      </a:lnTo>
                      <a:lnTo>
                        <a:pt x="113" y="1"/>
                      </a:lnTo>
                      <a:lnTo>
                        <a:pt x="100" y="0"/>
                      </a:lnTo>
                      <a:lnTo>
                        <a:pt x="86" y="0"/>
                      </a:lnTo>
                      <a:lnTo>
                        <a:pt x="72" y="0"/>
                      </a:lnTo>
                      <a:lnTo>
                        <a:pt x="0" y="0"/>
                      </a:lnTo>
                      <a:lnTo>
                        <a:pt x="0" y="12"/>
                      </a:lnTo>
                      <a:lnTo>
                        <a:pt x="72" y="12"/>
                      </a:lnTo>
                      <a:lnTo>
                        <a:pt x="86" y="12"/>
                      </a:lnTo>
                      <a:lnTo>
                        <a:pt x="100" y="13"/>
                      </a:lnTo>
                      <a:lnTo>
                        <a:pt x="113" y="13"/>
                      </a:lnTo>
                      <a:lnTo>
                        <a:pt x="125" y="13"/>
                      </a:lnTo>
                      <a:lnTo>
                        <a:pt x="136" y="14"/>
                      </a:lnTo>
                      <a:lnTo>
                        <a:pt x="147" y="15"/>
                      </a:lnTo>
                      <a:lnTo>
                        <a:pt x="156" y="16"/>
                      </a:lnTo>
                      <a:lnTo>
                        <a:pt x="165" y="17"/>
                      </a:lnTo>
                      <a:lnTo>
                        <a:pt x="175" y="19"/>
                      </a:lnTo>
                      <a:lnTo>
                        <a:pt x="182" y="22"/>
                      </a:lnTo>
                      <a:lnTo>
                        <a:pt x="191" y="24"/>
                      </a:lnTo>
                      <a:lnTo>
                        <a:pt x="199" y="26"/>
                      </a:lnTo>
                      <a:lnTo>
                        <a:pt x="208" y="29"/>
                      </a:lnTo>
                      <a:lnTo>
                        <a:pt x="217" y="31"/>
                      </a:lnTo>
                      <a:lnTo>
                        <a:pt x="227" y="35"/>
                      </a:lnTo>
                      <a:lnTo>
                        <a:pt x="238" y="37"/>
                      </a:lnTo>
                      <a:lnTo>
                        <a:pt x="252" y="40"/>
                      </a:lnTo>
                      <a:lnTo>
                        <a:pt x="267" y="42"/>
                      </a:lnTo>
                      <a:lnTo>
                        <a:pt x="285" y="44"/>
                      </a:lnTo>
                      <a:lnTo>
                        <a:pt x="305" y="46"/>
                      </a:lnTo>
                      <a:lnTo>
                        <a:pt x="329" y="47"/>
                      </a:lnTo>
                      <a:lnTo>
                        <a:pt x="357" y="49"/>
                      </a:lnTo>
                      <a:lnTo>
                        <a:pt x="388" y="49"/>
                      </a:lnTo>
                      <a:lnTo>
                        <a:pt x="419" y="49"/>
                      </a:lnTo>
                      <a:lnTo>
                        <a:pt x="446" y="47"/>
                      </a:lnTo>
                      <a:lnTo>
                        <a:pt x="471" y="46"/>
                      </a:lnTo>
                      <a:lnTo>
                        <a:pt x="491" y="44"/>
                      </a:lnTo>
                      <a:lnTo>
                        <a:pt x="509" y="42"/>
                      </a:lnTo>
                      <a:lnTo>
                        <a:pt x="524" y="40"/>
                      </a:lnTo>
                      <a:lnTo>
                        <a:pt x="537" y="37"/>
                      </a:lnTo>
                      <a:lnTo>
                        <a:pt x="549" y="35"/>
                      </a:lnTo>
                      <a:lnTo>
                        <a:pt x="558" y="31"/>
                      </a:lnTo>
                      <a:lnTo>
                        <a:pt x="568" y="29"/>
                      </a:lnTo>
                      <a:lnTo>
                        <a:pt x="577" y="26"/>
                      </a:lnTo>
                      <a:lnTo>
                        <a:pt x="585" y="24"/>
                      </a:lnTo>
                      <a:lnTo>
                        <a:pt x="594" y="22"/>
                      </a:lnTo>
                      <a:lnTo>
                        <a:pt x="601" y="19"/>
                      </a:lnTo>
                      <a:lnTo>
                        <a:pt x="610" y="17"/>
                      </a:lnTo>
                      <a:lnTo>
                        <a:pt x="620" y="16"/>
                      </a:lnTo>
                      <a:lnTo>
                        <a:pt x="629" y="15"/>
                      </a:lnTo>
                      <a:lnTo>
                        <a:pt x="640" y="14"/>
                      </a:lnTo>
                      <a:lnTo>
                        <a:pt x="651" y="13"/>
                      </a:lnTo>
                      <a:lnTo>
                        <a:pt x="663" y="13"/>
                      </a:lnTo>
                      <a:lnTo>
                        <a:pt x="676" y="13"/>
                      </a:lnTo>
                      <a:lnTo>
                        <a:pt x="689" y="12"/>
                      </a:lnTo>
                      <a:lnTo>
                        <a:pt x="703" y="12"/>
                      </a:lnTo>
                      <a:lnTo>
                        <a:pt x="776" y="12"/>
                      </a:lnTo>
                      <a:lnTo>
                        <a:pt x="776" y="0"/>
                      </a:lnTo>
                      <a:lnTo>
                        <a:pt x="703" y="0"/>
                      </a:lnTo>
                      <a:lnTo>
                        <a:pt x="689" y="0"/>
                      </a:lnTo>
                      <a:lnTo>
                        <a:pt x="676" y="0"/>
                      </a:lnTo>
                      <a:lnTo>
                        <a:pt x="663" y="1"/>
                      </a:lnTo>
                      <a:lnTo>
                        <a:pt x="651" y="1"/>
                      </a:lnTo>
                      <a:lnTo>
                        <a:pt x="640" y="2"/>
                      </a:lnTo>
                      <a:lnTo>
                        <a:pt x="629" y="3"/>
                      </a:lnTo>
                      <a:lnTo>
                        <a:pt x="620" y="4"/>
                      </a:lnTo>
                      <a:lnTo>
                        <a:pt x="610" y="5"/>
                      </a:lnTo>
                      <a:lnTo>
                        <a:pt x="601" y="8"/>
                      </a:lnTo>
                      <a:lnTo>
                        <a:pt x="594" y="9"/>
                      </a:lnTo>
                      <a:lnTo>
                        <a:pt x="585" y="12"/>
                      </a:lnTo>
                      <a:lnTo>
                        <a:pt x="577" y="14"/>
                      </a:lnTo>
                      <a:lnTo>
                        <a:pt x="568" y="16"/>
                      </a:lnTo>
                      <a:lnTo>
                        <a:pt x="558" y="19"/>
                      </a:lnTo>
                      <a:lnTo>
                        <a:pt x="549" y="23"/>
                      </a:lnTo>
                      <a:lnTo>
                        <a:pt x="537" y="25"/>
                      </a:lnTo>
                      <a:lnTo>
                        <a:pt x="524" y="28"/>
                      </a:lnTo>
                      <a:lnTo>
                        <a:pt x="509" y="30"/>
                      </a:lnTo>
                      <a:lnTo>
                        <a:pt x="491" y="32"/>
                      </a:lnTo>
                      <a:lnTo>
                        <a:pt x="471" y="33"/>
                      </a:lnTo>
                      <a:lnTo>
                        <a:pt x="446" y="36"/>
                      </a:lnTo>
                      <a:lnTo>
                        <a:pt x="419" y="36"/>
                      </a:lnTo>
                      <a:lnTo>
                        <a:pt x="388" y="37"/>
                      </a:lnTo>
                      <a:close/>
                    </a:path>
                  </a:pathLst>
                </a:custGeom>
                <a:solidFill>
                  <a:srgbClr val="9A9A9A"/>
                </a:solidFill>
                <a:ln w="9525">
                  <a:noFill/>
                  <a:round/>
                  <a:headEnd/>
                  <a:tailEnd/>
                </a:ln>
              </p:spPr>
              <p:txBody>
                <a:bodyPr/>
                <a:lstStyle/>
                <a:p>
                  <a:endParaRPr lang="en-US"/>
                </a:p>
              </p:txBody>
            </p:sp>
            <p:sp>
              <p:nvSpPr>
                <p:cNvPr id="272345" name="Freeform 985"/>
                <p:cNvSpPr>
                  <a:spLocks/>
                </p:cNvSpPr>
                <p:nvPr/>
              </p:nvSpPr>
              <p:spPr bwMode="auto">
                <a:xfrm>
                  <a:off x="3072" y="2325"/>
                  <a:ext cx="427" cy="30"/>
                </a:xfrm>
                <a:custGeom>
                  <a:avLst/>
                  <a:gdLst/>
                  <a:ahLst/>
                  <a:cxnLst>
                    <a:cxn ang="0">
                      <a:pos x="357" y="36"/>
                    </a:cxn>
                    <a:cxn ang="0">
                      <a:pos x="305" y="34"/>
                    </a:cxn>
                    <a:cxn ang="0">
                      <a:pos x="267" y="30"/>
                    </a:cxn>
                    <a:cxn ang="0">
                      <a:pos x="238" y="25"/>
                    </a:cxn>
                    <a:cxn ang="0">
                      <a:pos x="217" y="20"/>
                    </a:cxn>
                    <a:cxn ang="0">
                      <a:pos x="199" y="13"/>
                    </a:cxn>
                    <a:cxn ang="0">
                      <a:pos x="182" y="9"/>
                    </a:cxn>
                    <a:cxn ang="0">
                      <a:pos x="165" y="6"/>
                    </a:cxn>
                    <a:cxn ang="0">
                      <a:pos x="147" y="3"/>
                    </a:cxn>
                    <a:cxn ang="0">
                      <a:pos x="125" y="2"/>
                    </a:cxn>
                    <a:cxn ang="0">
                      <a:pos x="100" y="0"/>
                    </a:cxn>
                    <a:cxn ang="0">
                      <a:pos x="72" y="0"/>
                    </a:cxn>
                    <a:cxn ang="0">
                      <a:pos x="0" y="12"/>
                    </a:cxn>
                    <a:cxn ang="0">
                      <a:pos x="86" y="12"/>
                    </a:cxn>
                    <a:cxn ang="0">
                      <a:pos x="113" y="13"/>
                    </a:cxn>
                    <a:cxn ang="0">
                      <a:pos x="136" y="14"/>
                    </a:cxn>
                    <a:cxn ang="0">
                      <a:pos x="156" y="17"/>
                    </a:cxn>
                    <a:cxn ang="0">
                      <a:pos x="175" y="19"/>
                    </a:cxn>
                    <a:cxn ang="0">
                      <a:pos x="191" y="23"/>
                    </a:cxn>
                    <a:cxn ang="0">
                      <a:pos x="208" y="29"/>
                    </a:cxn>
                    <a:cxn ang="0">
                      <a:pos x="227" y="34"/>
                    </a:cxn>
                    <a:cxn ang="0">
                      <a:pos x="252" y="39"/>
                    </a:cxn>
                    <a:cxn ang="0">
                      <a:pos x="285" y="45"/>
                    </a:cxn>
                    <a:cxn ang="0">
                      <a:pos x="329" y="48"/>
                    </a:cxn>
                    <a:cxn ang="0">
                      <a:pos x="388" y="49"/>
                    </a:cxn>
                    <a:cxn ang="0">
                      <a:pos x="446" y="48"/>
                    </a:cxn>
                    <a:cxn ang="0">
                      <a:pos x="491" y="45"/>
                    </a:cxn>
                    <a:cxn ang="0">
                      <a:pos x="524" y="39"/>
                    </a:cxn>
                    <a:cxn ang="0">
                      <a:pos x="549" y="34"/>
                    </a:cxn>
                    <a:cxn ang="0">
                      <a:pos x="568" y="29"/>
                    </a:cxn>
                    <a:cxn ang="0">
                      <a:pos x="585" y="23"/>
                    </a:cxn>
                    <a:cxn ang="0">
                      <a:pos x="601" y="19"/>
                    </a:cxn>
                    <a:cxn ang="0">
                      <a:pos x="620" y="17"/>
                    </a:cxn>
                    <a:cxn ang="0">
                      <a:pos x="640" y="14"/>
                    </a:cxn>
                    <a:cxn ang="0">
                      <a:pos x="663" y="13"/>
                    </a:cxn>
                    <a:cxn ang="0">
                      <a:pos x="689" y="12"/>
                    </a:cxn>
                    <a:cxn ang="0">
                      <a:pos x="776" y="12"/>
                    </a:cxn>
                    <a:cxn ang="0">
                      <a:pos x="703" y="0"/>
                    </a:cxn>
                    <a:cxn ang="0">
                      <a:pos x="676" y="0"/>
                    </a:cxn>
                    <a:cxn ang="0">
                      <a:pos x="651" y="2"/>
                    </a:cxn>
                    <a:cxn ang="0">
                      <a:pos x="629" y="3"/>
                    </a:cxn>
                    <a:cxn ang="0">
                      <a:pos x="610" y="6"/>
                    </a:cxn>
                    <a:cxn ang="0">
                      <a:pos x="594" y="9"/>
                    </a:cxn>
                    <a:cxn ang="0">
                      <a:pos x="577" y="14"/>
                    </a:cxn>
                    <a:cxn ang="0">
                      <a:pos x="558" y="20"/>
                    </a:cxn>
                    <a:cxn ang="0">
                      <a:pos x="537" y="25"/>
                    </a:cxn>
                    <a:cxn ang="0">
                      <a:pos x="509" y="30"/>
                    </a:cxn>
                    <a:cxn ang="0">
                      <a:pos x="471" y="34"/>
                    </a:cxn>
                    <a:cxn ang="0">
                      <a:pos x="419" y="36"/>
                    </a:cxn>
                  </a:cxnLst>
                  <a:rect l="0" t="0" r="r" b="b"/>
                  <a:pathLst>
                    <a:path w="776" h="49">
                      <a:moveTo>
                        <a:pt x="388" y="36"/>
                      </a:moveTo>
                      <a:lnTo>
                        <a:pt x="357" y="36"/>
                      </a:lnTo>
                      <a:lnTo>
                        <a:pt x="329" y="35"/>
                      </a:lnTo>
                      <a:lnTo>
                        <a:pt x="305" y="34"/>
                      </a:lnTo>
                      <a:lnTo>
                        <a:pt x="285" y="32"/>
                      </a:lnTo>
                      <a:lnTo>
                        <a:pt x="267" y="30"/>
                      </a:lnTo>
                      <a:lnTo>
                        <a:pt x="252" y="27"/>
                      </a:lnTo>
                      <a:lnTo>
                        <a:pt x="238" y="25"/>
                      </a:lnTo>
                      <a:lnTo>
                        <a:pt x="227" y="22"/>
                      </a:lnTo>
                      <a:lnTo>
                        <a:pt x="217" y="20"/>
                      </a:lnTo>
                      <a:lnTo>
                        <a:pt x="208" y="17"/>
                      </a:lnTo>
                      <a:lnTo>
                        <a:pt x="199" y="13"/>
                      </a:lnTo>
                      <a:lnTo>
                        <a:pt x="191" y="11"/>
                      </a:lnTo>
                      <a:lnTo>
                        <a:pt x="182" y="9"/>
                      </a:lnTo>
                      <a:lnTo>
                        <a:pt x="175" y="7"/>
                      </a:lnTo>
                      <a:lnTo>
                        <a:pt x="165" y="6"/>
                      </a:lnTo>
                      <a:lnTo>
                        <a:pt x="156" y="4"/>
                      </a:lnTo>
                      <a:lnTo>
                        <a:pt x="147" y="3"/>
                      </a:lnTo>
                      <a:lnTo>
                        <a:pt x="136" y="3"/>
                      </a:lnTo>
                      <a:lnTo>
                        <a:pt x="125" y="2"/>
                      </a:lnTo>
                      <a:lnTo>
                        <a:pt x="113" y="0"/>
                      </a:lnTo>
                      <a:lnTo>
                        <a:pt x="100" y="0"/>
                      </a:lnTo>
                      <a:lnTo>
                        <a:pt x="86" y="0"/>
                      </a:lnTo>
                      <a:lnTo>
                        <a:pt x="72" y="0"/>
                      </a:lnTo>
                      <a:lnTo>
                        <a:pt x="0" y="0"/>
                      </a:lnTo>
                      <a:lnTo>
                        <a:pt x="0" y="12"/>
                      </a:lnTo>
                      <a:lnTo>
                        <a:pt x="72" y="12"/>
                      </a:lnTo>
                      <a:lnTo>
                        <a:pt x="86" y="12"/>
                      </a:lnTo>
                      <a:lnTo>
                        <a:pt x="100" y="12"/>
                      </a:lnTo>
                      <a:lnTo>
                        <a:pt x="113" y="13"/>
                      </a:lnTo>
                      <a:lnTo>
                        <a:pt x="125" y="13"/>
                      </a:lnTo>
                      <a:lnTo>
                        <a:pt x="136" y="14"/>
                      </a:lnTo>
                      <a:lnTo>
                        <a:pt x="147" y="16"/>
                      </a:lnTo>
                      <a:lnTo>
                        <a:pt x="156" y="17"/>
                      </a:lnTo>
                      <a:lnTo>
                        <a:pt x="165" y="18"/>
                      </a:lnTo>
                      <a:lnTo>
                        <a:pt x="175" y="19"/>
                      </a:lnTo>
                      <a:lnTo>
                        <a:pt x="182" y="21"/>
                      </a:lnTo>
                      <a:lnTo>
                        <a:pt x="191" y="23"/>
                      </a:lnTo>
                      <a:lnTo>
                        <a:pt x="199" y="26"/>
                      </a:lnTo>
                      <a:lnTo>
                        <a:pt x="208" y="29"/>
                      </a:lnTo>
                      <a:lnTo>
                        <a:pt x="217" y="32"/>
                      </a:lnTo>
                      <a:lnTo>
                        <a:pt x="227" y="34"/>
                      </a:lnTo>
                      <a:lnTo>
                        <a:pt x="238" y="37"/>
                      </a:lnTo>
                      <a:lnTo>
                        <a:pt x="252" y="39"/>
                      </a:lnTo>
                      <a:lnTo>
                        <a:pt x="267" y="43"/>
                      </a:lnTo>
                      <a:lnTo>
                        <a:pt x="285" y="45"/>
                      </a:lnTo>
                      <a:lnTo>
                        <a:pt x="305" y="46"/>
                      </a:lnTo>
                      <a:lnTo>
                        <a:pt x="329" y="48"/>
                      </a:lnTo>
                      <a:lnTo>
                        <a:pt x="357" y="48"/>
                      </a:lnTo>
                      <a:lnTo>
                        <a:pt x="388" y="49"/>
                      </a:lnTo>
                      <a:lnTo>
                        <a:pt x="419" y="48"/>
                      </a:lnTo>
                      <a:lnTo>
                        <a:pt x="446" y="48"/>
                      </a:lnTo>
                      <a:lnTo>
                        <a:pt x="471" y="46"/>
                      </a:lnTo>
                      <a:lnTo>
                        <a:pt x="491" y="45"/>
                      </a:lnTo>
                      <a:lnTo>
                        <a:pt x="509" y="43"/>
                      </a:lnTo>
                      <a:lnTo>
                        <a:pt x="524" y="39"/>
                      </a:lnTo>
                      <a:lnTo>
                        <a:pt x="537" y="37"/>
                      </a:lnTo>
                      <a:lnTo>
                        <a:pt x="549" y="34"/>
                      </a:lnTo>
                      <a:lnTo>
                        <a:pt x="558" y="32"/>
                      </a:lnTo>
                      <a:lnTo>
                        <a:pt x="568" y="29"/>
                      </a:lnTo>
                      <a:lnTo>
                        <a:pt x="577" y="26"/>
                      </a:lnTo>
                      <a:lnTo>
                        <a:pt x="585" y="23"/>
                      </a:lnTo>
                      <a:lnTo>
                        <a:pt x="594" y="21"/>
                      </a:lnTo>
                      <a:lnTo>
                        <a:pt x="601" y="19"/>
                      </a:lnTo>
                      <a:lnTo>
                        <a:pt x="610" y="18"/>
                      </a:lnTo>
                      <a:lnTo>
                        <a:pt x="620" y="17"/>
                      </a:lnTo>
                      <a:lnTo>
                        <a:pt x="629" y="16"/>
                      </a:lnTo>
                      <a:lnTo>
                        <a:pt x="640" y="14"/>
                      </a:lnTo>
                      <a:lnTo>
                        <a:pt x="651" y="13"/>
                      </a:lnTo>
                      <a:lnTo>
                        <a:pt x="663" y="13"/>
                      </a:lnTo>
                      <a:lnTo>
                        <a:pt x="676" y="12"/>
                      </a:lnTo>
                      <a:lnTo>
                        <a:pt x="689" y="12"/>
                      </a:lnTo>
                      <a:lnTo>
                        <a:pt x="703" y="12"/>
                      </a:lnTo>
                      <a:lnTo>
                        <a:pt x="776" y="12"/>
                      </a:lnTo>
                      <a:lnTo>
                        <a:pt x="776" y="0"/>
                      </a:lnTo>
                      <a:lnTo>
                        <a:pt x="703" y="0"/>
                      </a:lnTo>
                      <a:lnTo>
                        <a:pt x="689" y="0"/>
                      </a:lnTo>
                      <a:lnTo>
                        <a:pt x="676" y="0"/>
                      </a:lnTo>
                      <a:lnTo>
                        <a:pt x="663" y="0"/>
                      </a:lnTo>
                      <a:lnTo>
                        <a:pt x="651" y="2"/>
                      </a:lnTo>
                      <a:lnTo>
                        <a:pt x="640" y="3"/>
                      </a:lnTo>
                      <a:lnTo>
                        <a:pt x="629" y="3"/>
                      </a:lnTo>
                      <a:lnTo>
                        <a:pt x="620" y="5"/>
                      </a:lnTo>
                      <a:lnTo>
                        <a:pt x="610" y="6"/>
                      </a:lnTo>
                      <a:lnTo>
                        <a:pt x="601" y="7"/>
                      </a:lnTo>
                      <a:lnTo>
                        <a:pt x="594" y="9"/>
                      </a:lnTo>
                      <a:lnTo>
                        <a:pt x="585" y="11"/>
                      </a:lnTo>
                      <a:lnTo>
                        <a:pt x="577" y="14"/>
                      </a:lnTo>
                      <a:lnTo>
                        <a:pt x="568" y="17"/>
                      </a:lnTo>
                      <a:lnTo>
                        <a:pt x="558" y="20"/>
                      </a:lnTo>
                      <a:lnTo>
                        <a:pt x="549" y="22"/>
                      </a:lnTo>
                      <a:lnTo>
                        <a:pt x="537" y="25"/>
                      </a:lnTo>
                      <a:lnTo>
                        <a:pt x="524" y="27"/>
                      </a:lnTo>
                      <a:lnTo>
                        <a:pt x="509" y="30"/>
                      </a:lnTo>
                      <a:lnTo>
                        <a:pt x="491" y="32"/>
                      </a:lnTo>
                      <a:lnTo>
                        <a:pt x="471" y="34"/>
                      </a:lnTo>
                      <a:lnTo>
                        <a:pt x="446" y="35"/>
                      </a:lnTo>
                      <a:lnTo>
                        <a:pt x="419" y="36"/>
                      </a:lnTo>
                      <a:lnTo>
                        <a:pt x="388" y="36"/>
                      </a:lnTo>
                      <a:close/>
                    </a:path>
                  </a:pathLst>
                </a:custGeom>
                <a:solidFill>
                  <a:srgbClr val="E6E6E6"/>
                </a:solidFill>
                <a:ln w="9525">
                  <a:noFill/>
                  <a:round/>
                  <a:headEnd/>
                  <a:tailEnd/>
                </a:ln>
              </p:spPr>
              <p:txBody>
                <a:bodyPr/>
                <a:lstStyle/>
                <a:p>
                  <a:endParaRPr lang="en-US"/>
                </a:p>
              </p:txBody>
            </p:sp>
          </p:grpSp>
          <p:sp>
            <p:nvSpPr>
              <p:cNvPr id="272346" name="Rectangle 986"/>
              <p:cNvSpPr>
                <a:spLocks noChangeArrowheads="1"/>
              </p:cNvSpPr>
              <p:nvPr/>
            </p:nvSpPr>
            <p:spPr bwMode="auto">
              <a:xfrm>
                <a:off x="2688" y="2448"/>
                <a:ext cx="648" cy="302"/>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sz="1600" b="1">
                    <a:solidFill>
                      <a:srgbClr val="000000"/>
                    </a:solidFill>
                    <a:latin typeface="Arial" charset="0"/>
                  </a:rPr>
                  <a:t>ROUTER</a:t>
                </a:r>
              </a:p>
            </p:txBody>
          </p:sp>
        </p:grpSp>
      </p:grpSp>
      <p:grpSp>
        <p:nvGrpSpPr>
          <p:cNvPr id="8" name="Group 689"/>
          <p:cNvGrpSpPr>
            <a:grpSpLocks/>
          </p:cNvGrpSpPr>
          <p:nvPr/>
        </p:nvGrpSpPr>
        <p:grpSpPr bwMode="auto">
          <a:xfrm>
            <a:off x="4724400" y="1295400"/>
            <a:ext cx="4191000" cy="4125913"/>
            <a:chOff x="2880" y="816"/>
            <a:chExt cx="2880" cy="2599"/>
          </a:xfrm>
          <a:solidFill>
            <a:schemeClr val="tx2">
              <a:lumMod val="75000"/>
            </a:schemeClr>
          </a:solidFill>
        </p:grpSpPr>
        <p:sp>
          <p:nvSpPr>
            <p:cNvPr id="272353" name="Oval 993"/>
            <p:cNvSpPr>
              <a:spLocks noChangeArrowheads="1"/>
            </p:cNvSpPr>
            <p:nvPr/>
          </p:nvSpPr>
          <p:spPr bwMode="auto">
            <a:xfrm>
              <a:off x="2880" y="816"/>
              <a:ext cx="2880" cy="2599"/>
            </a:xfrm>
            <a:prstGeom prst="ellipse">
              <a:avLst/>
            </a:prstGeom>
            <a:grpFill/>
            <a:ln w="82550">
              <a:noFill/>
              <a:prstDash val="dash"/>
              <a:round/>
              <a:headEnd/>
              <a:tailEnd/>
            </a:ln>
            <a:effectLst/>
          </p:spPr>
          <p:txBody>
            <a:bodyPr wrap="none" anchor="ctr"/>
            <a:lstStyle/>
            <a:p>
              <a:endParaRPr lang="en-US"/>
            </a:p>
          </p:txBody>
        </p:sp>
        <p:pic>
          <p:nvPicPr>
            <p:cNvPr id="272356" name="Picture 996" descr="j0354530"/>
            <p:cNvPicPr>
              <a:picLocks noChangeAspect="1" noChangeArrowheads="1" noCrop="1"/>
            </p:cNvPicPr>
            <p:nvPr/>
          </p:nvPicPr>
          <p:blipFill>
            <a:blip r:embed="rId3"/>
            <a:srcRect/>
            <a:stretch>
              <a:fillRect/>
            </a:stretch>
          </p:blipFill>
          <p:spPr bwMode="auto">
            <a:xfrm>
              <a:off x="3984" y="2688"/>
              <a:ext cx="565" cy="613"/>
            </a:xfrm>
            <a:prstGeom prst="rect">
              <a:avLst/>
            </a:prstGeom>
            <a:grpFill/>
          </p:spPr>
        </p:pic>
        <p:pic>
          <p:nvPicPr>
            <p:cNvPr id="272357" name="Picture 997" descr="j0354529"/>
            <p:cNvPicPr>
              <a:picLocks noChangeAspect="1" noChangeArrowheads="1" noCrop="1"/>
            </p:cNvPicPr>
            <p:nvPr/>
          </p:nvPicPr>
          <p:blipFill>
            <a:blip r:embed="rId4"/>
            <a:srcRect/>
            <a:stretch>
              <a:fillRect/>
            </a:stretch>
          </p:blipFill>
          <p:spPr bwMode="auto">
            <a:xfrm>
              <a:off x="4735" y="2544"/>
              <a:ext cx="551" cy="614"/>
            </a:xfrm>
            <a:prstGeom prst="rect">
              <a:avLst/>
            </a:prstGeom>
            <a:grpFill/>
          </p:spPr>
        </p:pic>
        <p:pic>
          <p:nvPicPr>
            <p:cNvPr id="272358" name="Picture 998" descr="j0354529"/>
            <p:cNvPicPr>
              <a:picLocks noChangeAspect="1" noChangeArrowheads="1" noCrop="1"/>
            </p:cNvPicPr>
            <p:nvPr/>
          </p:nvPicPr>
          <p:blipFill>
            <a:blip r:embed="rId4"/>
            <a:srcRect/>
            <a:stretch>
              <a:fillRect/>
            </a:stretch>
          </p:blipFill>
          <p:spPr bwMode="auto">
            <a:xfrm>
              <a:off x="4588" y="1200"/>
              <a:ext cx="552" cy="614"/>
            </a:xfrm>
            <a:prstGeom prst="rect">
              <a:avLst/>
            </a:prstGeom>
            <a:grpFill/>
          </p:spPr>
        </p:pic>
        <p:grpSp>
          <p:nvGrpSpPr>
            <p:cNvPr id="9" name="Group 999"/>
            <p:cNvGrpSpPr>
              <a:grpSpLocks/>
            </p:cNvGrpSpPr>
            <p:nvPr/>
          </p:nvGrpSpPr>
          <p:grpSpPr bwMode="auto">
            <a:xfrm>
              <a:off x="4149" y="1968"/>
              <a:ext cx="235" cy="117"/>
              <a:chOff x="1723" y="1675"/>
              <a:chExt cx="382" cy="128"/>
            </a:xfrm>
            <a:grpFill/>
          </p:grpSpPr>
          <p:sp>
            <p:nvSpPr>
              <p:cNvPr id="272360" name="Freeform 1000"/>
              <p:cNvSpPr>
                <a:spLocks noEditPoints="1"/>
              </p:cNvSpPr>
              <p:nvPr/>
            </p:nvSpPr>
            <p:spPr bwMode="auto">
              <a:xfrm>
                <a:off x="1733" y="1675"/>
                <a:ext cx="372" cy="128"/>
              </a:xfrm>
              <a:custGeom>
                <a:avLst/>
                <a:gdLst/>
                <a:ahLst/>
                <a:cxnLst>
                  <a:cxn ang="0">
                    <a:pos x="636" y="256"/>
                  </a:cxn>
                  <a:cxn ang="0">
                    <a:pos x="699" y="192"/>
                  </a:cxn>
                  <a:cxn ang="0">
                    <a:pos x="657" y="234"/>
                  </a:cxn>
                  <a:cxn ang="0">
                    <a:pos x="636" y="234"/>
                  </a:cxn>
                  <a:cxn ang="0">
                    <a:pos x="636" y="256"/>
                  </a:cxn>
                  <a:cxn ang="0">
                    <a:pos x="0" y="256"/>
                  </a:cxn>
                  <a:cxn ang="0">
                    <a:pos x="636" y="256"/>
                  </a:cxn>
                  <a:cxn ang="0">
                    <a:pos x="636" y="234"/>
                  </a:cxn>
                  <a:cxn ang="0">
                    <a:pos x="0" y="234"/>
                  </a:cxn>
                  <a:cxn ang="0">
                    <a:pos x="0" y="256"/>
                  </a:cxn>
                  <a:cxn ang="0">
                    <a:pos x="742" y="0"/>
                  </a:cxn>
                  <a:cxn ang="0">
                    <a:pos x="742" y="149"/>
                  </a:cxn>
                  <a:cxn ang="0">
                    <a:pos x="657" y="234"/>
                  </a:cxn>
                  <a:cxn ang="0">
                    <a:pos x="657" y="85"/>
                  </a:cxn>
                  <a:cxn ang="0">
                    <a:pos x="721" y="21"/>
                  </a:cxn>
                  <a:cxn ang="0">
                    <a:pos x="742" y="0"/>
                  </a:cxn>
                </a:cxnLst>
                <a:rect l="0" t="0" r="r" b="b"/>
                <a:pathLst>
                  <a:path w="742" h="256">
                    <a:moveTo>
                      <a:pt x="636" y="256"/>
                    </a:moveTo>
                    <a:lnTo>
                      <a:pt x="699" y="192"/>
                    </a:lnTo>
                    <a:lnTo>
                      <a:pt x="657" y="234"/>
                    </a:lnTo>
                    <a:lnTo>
                      <a:pt x="636" y="234"/>
                    </a:lnTo>
                    <a:lnTo>
                      <a:pt x="636" y="256"/>
                    </a:lnTo>
                    <a:close/>
                    <a:moveTo>
                      <a:pt x="0" y="256"/>
                    </a:moveTo>
                    <a:lnTo>
                      <a:pt x="636" y="256"/>
                    </a:lnTo>
                    <a:lnTo>
                      <a:pt x="636" y="234"/>
                    </a:lnTo>
                    <a:lnTo>
                      <a:pt x="0" y="234"/>
                    </a:lnTo>
                    <a:lnTo>
                      <a:pt x="0" y="256"/>
                    </a:lnTo>
                    <a:close/>
                    <a:moveTo>
                      <a:pt x="742" y="0"/>
                    </a:moveTo>
                    <a:lnTo>
                      <a:pt x="742" y="149"/>
                    </a:lnTo>
                    <a:lnTo>
                      <a:pt x="657" y="234"/>
                    </a:lnTo>
                    <a:lnTo>
                      <a:pt x="657" y="85"/>
                    </a:lnTo>
                    <a:lnTo>
                      <a:pt x="721" y="21"/>
                    </a:lnTo>
                    <a:lnTo>
                      <a:pt x="742" y="0"/>
                    </a:lnTo>
                    <a:close/>
                  </a:path>
                </a:pathLst>
              </a:custGeom>
              <a:grpFill/>
              <a:ln w="9525">
                <a:noFill/>
                <a:round/>
                <a:headEnd/>
                <a:tailEnd/>
              </a:ln>
            </p:spPr>
            <p:txBody>
              <a:bodyPr/>
              <a:lstStyle/>
              <a:p>
                <a:endParaRPr lang="en-US"/>
              </a:p>
            </p:txBody>
          </p:sp>
          <p:sp>
            <p:nvSpPr>
              <p:cNvPr id="272361" name="Freeform 1001"/>
              <p:cNvSpPr>
                <a:spLocks/>
              </p:cNvSpPr>
              <p:nvPr/>
            </p:nvSpPr>
            <p:spPr bwMode="auto">
              <a:xfrm>
                <a:off x="1723" y="1675"/>
                <a:ext cx="382" cy="43"/>
              </a:xfrm>
              <a:custGeom>
                <a:avLst/>
                <a:gdLst/>
                <a:ahLst/>
                <a:cxnLst>
                  <a:cxn ang="0">
                    <a:pos x="0" y="85"/>
                  </a:cxn>
                  <a:cxn ang="0">
                    <a:pos x="85" y="0"/>
                  </a:cxn>
                  <a:cxn ang="0">
                    <a:pos x="764" y="0"/>
                  </a:cxn>
                  <a:cxn ang="0">
                    <a:pos x="679" y="85"/>
                  </a:cxn>
                  <a:cxn ang="0">
                    <a:pos x="0" y="85"/>
                  </a:cxn>
                </a:cxnLst>
                <a:rect l="0" t="0" r="r" b="b"/>
                <a:pathLst>
                  <a:path w="764" h="85">
                    <a:moveTo>
                      <a:pt x="0" y="85"/>
                    </a:moveTo>
                    <a:lnTo>
                      <a:pt x="85" y="0"/>
                    </a:lnTo>
                    <a:lnTo>
                      <a:pt x="764" y="0"/>
                    </a:lnTo>
                    <a:lnTo>
                      <a:pt x="679" y="85"/>
                    </a:lnTo>
                    <a:lnTo>
                      <a:pt x="0" y="85"/>
                    </a:lnTo>
                    <a:close/>
                  </a:path>
                </a:pathLst>
              </a:custGeom>
              <a:grpFill/>
              <a:ln w="9525">
                <a:noFill/>
                <a:round/>
                <a:headEnd/>
                <a:tailEnd/>
              </a:ln>
            </p:spPr>
            <p:txBody>
              <a:bodyPr/>
              <a:lstStyle/>
              <a:p>
                <a:endParaRPr lang="en-US"/>
              </a:p>
            </p:txBody>
          </p:sp>
          <p:sp>
            <p:nvSpPr>
              <p:cNvPr id="272362" name="Rectangle 1002"/>
              <p:cNvSpPr>
                <a:spLocks noChangeArrowheads="1"/>
              </p:cNvSpPr>
              <p:nvPr/>
            </p:nvSpPr>
            <p:spPr bwMode="auto">
              <a:xfrm>
                <a:off x="1723" y="1718"/>
                <a:ext cx="339" cy="75"/>
              </a:xfrm>
              <a:prstGeom prst="rect">
                <a:avLst/>
              </a:prstGeom>
              <a:grpFill/>
              <a:ln w="1588">
                <a:solidFill>
                  <a:srgbClr val="000000"/>
                </a:solidFill>
                <a:miter lim="800000"/>
                <a:headEnd/>
                <a:tailEnd/>
              </a:ln>
            </p:spPr>
            <p:txBody>
              <a:bodyPr/>
              <a:lstStyle/>
              <a:p>
                <a:endParaRPr lang="en-US"/>
              </a:p>
            </p:txBody>
          </p:sp>
          <p:sp>
            <p:nvSpPr>
              <p:cNvPr id="272363" name="Rectangle 1003"/>
              <p:cNvSpPr>
                <a:spLocks noChangeArrowheads="1"/>
              </p:cNvSpPr>
              <p:nvPr/>
            </p:nvSpPr>
            <p:spPr bwMode="auto">
              <a:xfrm>
                <a:off x="1728" y="1761"/>
                <a:ext cx="329" cy="26"/>
              </a:xfrm>
              <a:prstGeom prst="rect">
                <a:avLst/>
              </a:prstGeom>
              <a:grpFill/>
              <a:ln w="9525">
                <a:noFill/>
                <a:miter lim="800000"/>
                <a:headEnd/>
                <a:tailEnd/>
              </a:ln>
            </p:spPr>
            <p:txBody>
              <a:bodyPr/>
              <a:lstStyle/>
              <a:p>
                <a:endParaRPr lang="en-US"/>
              </a:p>
            </p:txBody>
          </p:sp>
          <p:sp>
            <p:nvSpPr>
              <p:cNvPr id="272364" name="Freeform 1004"/>
              <p:cNvSpPr>
                <a:spLocks/>
              </p:cNvSpPr>
              <p:nvPr/>
            </p:nvSpPr>
            <p:spPr bwMode="auto">
              <a:xfrm>
                <a:off x="1745" y="1744"/>
                <a:ext cx="7" cy="7"/>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2365" name="Freeform 1005"/>
              <p:cNvSpPr>
                <a:spLocks/>
              </p:cNvSpPr>
              <p:nvPr/>
            </p:nvSpPr>
            <p:spPr bwMode="auto">
              <a:xfrm>
                <a:off x="1745"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2366" name="Freeform 1006"/>
              <p:cNvSpPr>
                <a:spLocks/>
              </p:cNvSpPr>
              <p:nvPr/>
            </p:nvSpPr>
            <p:spPr bwMode="auto">
              <a:xfrm>
                <a:off x="1745"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2367" name="Freeform 1007"/>
              <p:cNvSpPr>
                <a:spLocks/>
              </p:cNvSpPr>
              <p:nvPr/>
            </p:nvSpPr>
            <p:spPr bwMode="auto">
              <a:xfrm>
                <a:off x="1745"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2368" name="Freeform 1008"/>
              <p:cNvSpPr>
                <a:spLocks/>
              </p:cNvSpPr>
              <p:nvPr/>
            </p:nvSpPr>
            <p:spPr bwMode="auto">
              <a:xfrm>
                <a:off x="1745"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2369" name="Freeform 1009"/>
              <p:cNvSpPr>
                <a:spLocks/>
              </p:cNvSpPr>
              <p:nvPr/>
            </p:nvSpPr>
            <p:spPr bwMode="auto">
              <a:xfrm>
                <a:off x="1745" y="1744"/>
                <a:ext cx="3"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2370" name="Freeform 1010"/>
              <p:cNvSpPr>
                <a:spLocks/>
              </p:cNvSpPr>
              <p:nvPr/>
            </p:nvSpPr>
            <p:spPr bwMode="auto">
              <a:xfrm>
                <a:off x="1745"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72371" name="Freeform 1011"/>
              <p:cNvSpPr>
                <a:spLocks/>
              </p:cNvSpPr>
              <p:nvPr/>
            </p:nvSpPr>
            <p:spPr bwMode="auto">
              <a:xfrm>
                <a:off x="1745" y="1744"/>
                <a:ext cx="2" cy="3"/>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2372" name="Freeform 1012"/>
              <p:cNvSpPr>
                <a:spLocks/>
              </p:cNvSpPr>
              <p:nvPr/>
            </p:nvSpPr>
            <p:spPr bwMode="auto">
              <a:xfrm>
                <a:off x="1745" y="1744"/>
                <a:ext cx="2" cy="3"/>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72373" name="Freeform 1013"/>
              <p:cNvSpPr>
                <a:spLocks/>
              </p:cNvSpPr>
              <p:nvPr/>
            </p:nvSpPr>
            <p:spPr bwMode="auto">
              <a:xfrm>
                <a:off x="1745" y="1744"/>
                <a:ext cx="1" cy="2"/>
              </a:xfrm>
              <a:custGeom>
                <a:avLst/>
                <a:gdLst/>
                <a:ahLst/>
                <a:cxnLst>
                  <a:cxn ang="0">
                    <a:pos x="0" y="3"/>
                  </a:cxn>
                  <a:cxn ang="0">
                    <a:pos x="4" y="3"/>
                  </a:cxn>
                  <a:cxn ang="0">
                    <a:pos x="4" y="0"/>
                  </a:cxn>
                  <a:cxn ang="0">
                    <a:pos x="2" y="0"/>
                  </a:cxn>
                  <a:cxn ang="0">
                    <a:pos x="2" y="2"/>
                  </a:cxn>
                  <a:cxn ang="0">
                    <a:pos x="0" y="2"/>
                  </a:cxn>
                  <a:cxn ang="0">
                    <a:pos x="0" y="3"/>
                  </a:cxn>
                </a:cxnLst>
                <a:rect l="0" t="0" r="r" b="b"/>
                <a:pathLst>
                  <a:path w="4" h="3">
                    <a:moveTo>
                      <a:pt x="0" y="3"/>
                    </a:moveTo>
                    <a:lnTo>
                      <a:pt x="4" y="3"/>
                    </a:lnTo>
                    <a:lnTo>
                      <a:pt x="4"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2374" name="Freeform 1014"/>
              <p:cNvSpPr>
                <a:spLocks/>
              </p:cNvSpPr>
              <p:nvPr/>
            </p:nvSpPr>
            <p:spPr bwMode="auto">
              <a:xfrm>
                <a:off x="1745"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2375" name="Freeform 1015"/>
              <p:cNvSpPr>
                <a:spLocks/>
              </p:cNvSpPr>
              <p:nvPr/>
            </p:nvSpPr>
            <p:spPr bwMode="auto">
              <a:xfrm>
                <a:off x="1744"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2376" name="Freeform 1016"/>
              <p:cNvSpPr>
                <a:spLocks/>
              </p:cNvSpPr>
              <p:nvPr/>
            </p:nvSpPr>
            <p:spPr bwMode="auto">
              <a:xfrm>
                <a:off x="1744"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2377" name="Freeform 1017"/>
              <p:cNvSpPr>
                <a:spLocks/>
              </p:cNvSpPr>
              <p:nvPr/>
            </p:nvSpPr>
            <p:spPr bwMode="auto">
              <a:xfrm>
                <a:off x="1745" y="1732"/>
                <a:ext cx="7" cy="6"/>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2378" name="Freeform 1018"/>
              <p:cNvSpPr>
                <a:spLocks/>
              </p:cNvSpPr>
              <p:nvPr/>
            </p:nvSpPr>
            <p:spPr bwMode="auto">
              <a:xfrm>
                <a:off x="1745"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2379" name="Freeform 1019"/>
              <p:cNvSpPr>
                <a:spLocks/>
              </p:cNvSpPr>
              <p:nvPr/>
            </p:nvSpPr>
            <p:spPr bwMode="auto">
              <a:xfrm>
                <a:off x="1745"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2380" name="Freeform 1020"/>
              <p:cNvSpPr>
                <a:spLocks/>
              </p:cNvSpPr>
              <p:nvPr/>
            </p:nvSpPr>
            <p:spPr bwMode="auto">
              <a:xfrm>
                <a:off x="1745"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2381" name="Freeform 1021"/>
              <p:cNvSpPr>
                <a:spLocks/>
              </p:cNvSpPr>
              <p:nvPr/>
            </p:nvSpPr>
            <p:spPr bwMode="auto">
              <a:xfrm>
                <a:off x="1745"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2382" name="Freeform 1022"/>
              <p:cNvSpPr>
                <a:spLocks/>
              </p:cNvSpPr>
              <p:nvPr/>
            </p:nvSpPr>
            <p:spPr bwMode="auto">
              <a:xfrm>
                <a:off x="1745" y="1732"/>
                <a:ext cx="3"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2383" name="Freeform 1023"/>
              <p:cNvSpPr>
                <a:spLocks/>
              </p:cNvSpPr>
              <p:nvPr/>
            </p:nvSpPr>
            <p:spPr bwMode="auto">
              <a:xfrm>
                <a:off x="1745"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528" name="Freeform 0"/>
              <p:cNvSpPr>
                <a:spLocks/>
              </p:cNvSpPr>
              <p:nvPr/>
            </p:nvSpPr>
            <p:spPr bwMode="auto">
              <a:xfrm>
                <a:off x="1745"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529" name="Freeform 1"/>
              <p:cNvSpPr>
                <a:spLocks/>
              </p:cNvSpPr>
              <p:nvPr/>
            </p:nvSpPr>
            <p:spPr bwMode="auto">
              <a:xfrm>
                <a:off x="1745"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78530" name="Freeform 2"/>
              <p:cNvSpPr>
                <a:spLocks/>
              </p:cNvSpPr>
              <p:nvPr/>
            </p:nvSpPr>
            <p:spPr bwMode="auto">
              <a:xfrm>
                <a:off x="1745" y="1732"/>
                <a:ext cx="1" cy="1"/>
              </a:xfrm>
              <a:custGeom>
                <a:avLst/>
                <a:gdLst/>
                <a:ahLst/>
                <a:cxnLst>
                  <a:cxn ang="0">
                    <a:pos x="0" y="3"/>
                  </a:cxn>
                  <a:cxn ang="0">
                    <a:pos x="4" y="3"/>
                  </a:cxn>
                  <a:cxn ang="0">
                    <a:pos x="4" y="0"/>
                  </a:cxn>
                  <a:cxn ang="0">
                    <a:pos x="2" y="0"/>
                  </a:cxn>
                  <a:cxn ang="0">
                    <a:pos x="2" y="2"/>
                  </a:cxn>
                  <a:cxn ang="0">
                    <a:pos x="0" y="2"/>
                  </a:cxn>
                  <a:cxn ang="0">
                    <a:pos x="0" y="3"/>
                  </a:cxn>
                </a:cxnLst>
                <a:rect l="0" t="0" r="r" b="b"/>
                <a:pathLst>
                  <a:path w="4" h="3">
                    <a:moveTo>
                      <a:pt x="0" y="3"/>
                    </a:moveTo>
                    <a:lnTo>
                      <a:pt x="4" y="3"/>
                    </a:lnTo>
                    <a:lnTo>
                      <a:pt x="4"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531" name="Freeform 3"/>
              <p:cNvSpPr>
                <a:spLocks/>
              </p:cNvSpPr>
              <p:nvPr/>
            </p:nvSpPr>
            <p:spPr bwMode="auto">
              <a:xfrm>
                <a:off x="1745"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532" name="Freeform 4"/>
              <p:cNvSpPr>
                <a:spLocks/>
              </p:cNvSpPr>
              <p:nvPr/>
            </p:nvSpPr>
            <p:spPr bwMode="auto">
              <a:xfrm>
                <a:off x="1744"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533" name="Freeform 5"/>
              <p:cNvSpPr>
                <a:spLocks/>
              </p:cNvSpPr>
              <p:nvPr/>
            </p:nvSpPr>
            <p:spPr bwMode="auto">
              <a:xfrm>
                <a:off x="1744"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534" name="Freeform 6"/>
              <p:cNvSpPr>
                <a:spLocks/>
              </p:cNvSpPr>
              <p:nvPr/>
            </p:nvSpPr>
            <p:spPr bwMode="auto">
              <a:xfrm>
                <a:off x="1980"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535" name="Freeform 7"/>
              <p:cNvSpPr>
                <a:spLocks/>
              </p:cNvSpPr>
              <p:nvPr/>
            </p:nvSpPr>
            <p:spPr bwMode="auto">
              <a:xfrm>
                <a:off x="1980"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536" name="Freeform 8"/>
              <p:cNvSpPr>
                <a:spLocks/>
              </p:cNvSpPr>
              <p:nvPr/>
            </p:nvSpPr>
            <p:spPr bwMode="auto">
              <a:xfrm>
                <a:off x="1980"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537" name="Freeform 9"/>
              <p:cNvSpPr>
                <a:spLocks/>
              </p:cNvSpPr>
              <p:nvPr/>
            </p:nvSpPr>
            <p:spPr bwMode="auto">
              <a:xfrm>
                <a:off x="1980"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538" name="Freeform 10"/>
              <p:cNvSpPr>
                <a:spLocks/>
              </p:cNvSpPr>
              <p:nvPr/>
            </p:nvSpPr>
            <p:spPr bwMode="auto">
              <a:xfrm>
                <a:off x="1980"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539" name="Freeform 11"/>
              <p:cNvSpPr>
                <a:spLocks/>
              </p:cNvSpPr>
              <p:nvPr/>
            </p:nvSpPr>
            <p:spPr bwMode="auto">
              <a:xfrm>
                <a:off x="1980"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8540" name="Freeform 12"/>
              <p:cNvSpPr>
                <a:spLocks/>
              </p:cNvSpPr>
              <p:nvPr/>
            </p:nvSpPr>
            <p:spPr bwMode="auto">
              <a:xfrm>
                <a:off x="1980"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78541" name="Freeform 13"/>
              <p:cNvSpPr>
                <a:spLocks/>
              </p:cNvSpPr>
              <p:nvPr/>
            </p:nvSpPr>
            <p:spPr bwMode="auto">
              <a:xfrm>
                <a:off x="1980" y="1744"/>
                <a:ext cx="3" cy="3"/>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542" name="Freeform 14"/>
              <p:cNvSpPr>
                <a:spLocks/>
              </p:cNvSpPr>
              <p:nvPr/>
            </p:nvSpPr>
            <p:spPr bwMode="auto">
              <a:xfrm>
                <a:off x="1980" y="1744"/>
                <a:ext cx="2" cy="3"/>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543" name="Freeform 15"/>
              <p:cNvSpPr>
                <a:spLocks/>
              </p:cNvSpPr>
              <p:nvPr/>
            </p:nvSpPr>
            <p:spPr bwMode="auto">
              <a:xfrm>
                <a:off x="1980"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544" name="Freeform 16"/>
              <p:cNvSpPr>
                <a:spLocks/>
              </p:cNvSpPr>
              <p:nvPr/>
            </p:nvSpPr>
            <p:spPr bwMode="auto">
              <a:xfrm>
                <a:off x="1980"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545" name="Freeform 17"/>
              <p:cNvSpPr>
                <a:spLocks/>
              </p:cNvSpPr>
              <p:nvPr/>
            </p:nvSpPr>
            <p:spPr bwMode="auto">
              <a:xfrm>
                <a:off x="1980" y="1744"/>
                <a:ext cx="1" cy="1"/>
              </a:xfrm>
              <a:custGeom>
                <a:avLst/>
                <a:gdLst/>
                <a:ahLst/>
                <a:cxnLst>
                  <a:cxn ang="0">
                    <a:pos x="0" y="1"/>
                  </a:cxn>
                  <a:cxn ang="0">
                    <a:pos x="1" y="1"/>
                  </a:cxn>
                  <a:cxn ang="0">
                    <a:pos x="1" y="0"/>
                  </a:cxn>
                  <a:cxn ang="0">
                    <a:pos x="0" y="0"/>
                  </a:cxn>
                  <a:cxn ang="0">
                    <a:pos x="0" y="0"/>
                  </a:cxn>
                  <a:cxn ang="0">
                    <a:pos x="0" y="0"/>
                  </a:cxn>
                  <a:cxn ang="0">
                    <a:pos x="0" y="1"/>
                  </a:cxn>
                </a:cxnLst>
                <a:rect l="0" t="0" r="r" b="b"/>
                <a:pathLst>
                  <a:path w="1" h="1">
                    <a:moveTo>
                      <a:pt x="0" y="1"/>
                    </a:moveTo>
                    <a:lnTo>
                      <a:pt x="1" y="1"/>
                    </a:lnTo>
                    <a:lnTo>
                      <a:pt x="1" y="0"/>
                    </a:lnTo>
                    <a:lnTo>
                      <a:pt x="0" y="0"/>
                    </a:lnTo>
                    <a:lnTo>
                      <a:pt x="0" y="0"/>
                    </a:lnTo>
                    <a:lnTo>
                      <a:pt x="0" y="0"/>
                    </a:lnTo>
                    <a:lnTo>
                      <a:pt x="0" y="1"/>
                    </a:lnTo>
                    <a:close/>
                  </a:path>
                </a:pathLst>
              </a:custGeom>
              <a:grpFill/>
              <a:ln w="9525">
                <a:noFill/>
                <a:round/>
                <a:headEnd/>
                <a:tailEnd/>
              </a:ln>
            </p:spPr>
            <p:txBody>
              <a:bodyPr/>
              <a:lstStyle/>
              <a:p>
                <a:endParaRPr lang="en-US"/>
              </a:p>
            </p:txBody>
          </p:sp>
          <p:sp>
            <p:nvSpPr>
              <p:cNvPr id="278546" name="Freeform 18"/>
              <p:cNvSpPr>
                <a:spLocks/>
              </p:cNvSpPr>
              <p:nvPr/>
            </p:nvSpPr>
            <p:spPr bwMode="auto">
              <a:xfrm>
                <a:off x="1980"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547" name="Freeform 19"/>
              <p:cNvSpPr>
                <a:spLocks/>
              </p:cNvSpPr>
              <p:nvPr/>
            </p:nvSpPr>
            <p:spPr bwMode="auto">
              <a:xfrm>
                <a:off x="1980"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548" name="Freeform 20"/>
              <p:cNvSpPr>
                <a:spLocks/>
              </p:cNvSpPr>
              <p:nvPr/>
            </p:nvSpPr>
            <p:spPr bwMode="auto">
              <a:xfrm>
                <a:off x="1980"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549" name="Freeform 21"/>
              <p:cNvSpPr>
                <a:spLocks/>
              </p:cNvSpPr>
              <p:nvPr/>
            </p:nvSpPr>
            <p:spPr bwMode="auto">
              <a:xfrm>
                <a:off x="1980"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550" name="Freeform 22"/>
              <p:cNvSpPr>
                <a:spLocks/>
              </p:cNvSpPr>
              <p:nvPr/>
            </p:nvSpPr>
            <p:spPr bwMode="auto">
              <a:xfrm>
                <a:off x="1980"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551" name="Freeform 23"/>
              <p:cNvSpPr>
                <a:spLocks/>
              </p:cNvSpPr>
              <p:nvPr/>
            </p:nvSpPr>
            <p:spPr bwMode="auto">
              <a:xfrm>
                <a:off x="1980"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552" name="Freeform 24"/>
              <p:cNvSpPr>
                <a:spLocks/>
              </p:cNvSpPr>
              <p:nvPr/>
            </p:nvSpPr>
            <p:spPr bwMode="auto">
              <a:xfrm>
                <a:off x="1980"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8553" name="Freeform 25"/>
              <p:cNvSpPr>
                <a:spLocks/>
              </p:cNvSpPr>
              <p:nvPr/>
            </p:nvSpPr>
            <p:spPr bwMode="auto">
              <a:xfrm>
                <a:off x="1980"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554" name="Freeform 26"/>
              <p:cNvSpPr>
                <a:spLocks/>
              </p:cNvSpPr>
              <p:nvPr/>
            </p:nvSpPr>
            <p:spPr bwMode="auto">
              <a:xfrm>
                <a:off x="1980" y="1732"/>
                <a:ext cx="3"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555" name="Freeform 27"/>
              <p:cNvSpPr>
                <a:spLocks/>
              </p:cNvSpPr>
              <p:nvPr/>
            </p:nvSpPr>
            <p:spPr bwMode="auto">
              <a:xfrm>
                <a:off x="1980" y="1732"/>
                <a:ext cx="2" cy="2"/>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556" name="Freeform 28"/>
              <p:cNvSpPr>
                <a:spLocks/>
              </p:cNvSpPr>
              <p:nvPr/>
            </p:nvSpPr>
            <p:spPr bwMode="auto">
              <a:xfrm>
                <a:off x="1980"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557" name="Freeform 29"/>
              <p:cNvSpPr>
                <a:spLocks/>
              </p:cNvSpPr>
              <p:nvPr/>
            </p:nvSpPr>
            <p:spPr bwMode="auto">
              <a:xfrm>
                <a:off x="1980"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558" name="Freeform 30"/>
              <p:cNvSpPr>
                <a:spLocks/>
              </p:cNvSpPr>
              <p:nvPr/>
            </p:nvSpPr>
            <p:spPr bwMode="auto">
              <a:xfrm>
                <a:off x="1980"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559" name="Freeform 31"/>
              <p:cNvSpPr>
                <a:spLocks/>
              </p:cNvSpPr>
              <p:nvPr/>
            </p:nvSpPr>
            <p:spPr bwMode="auto">
              <a:xfrm>
                <a:off x="1980"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560" name="Freeform 32"/>
              <p:cNvSpPr>
                <a:spLocks/>
              </p:cNvSpPr>
              <p:nvPr/>
            </p:nvSpPr>
            <p:spPr bwMode="auto">
              <a:xfrm>
                <a:off x="1954"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561" name="Freeform 33"/>
              <p:cNvSpPr>
                <a:spLocks/>
              </p:cNvSpPr>
              <p:nvPr/>
            </p:nvSpPr>
            <p:spPr bwMode="auto">
              <a:xfrm>
                <a:off x="1954"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562" name="Freeform 34"/>
              <p:cNvSpPr>
                <a:spLocks/>
              </p:cNvSpPr>
              <p:nvPr/>
            </p:nvSpPr>
            <p:spPr bwMode="auto">
              <a:xfrm>
                <a:off x="1954"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563" name="Freeform 35"/>
              <p:cNvSpPr>
                <a:spLocks/>
              </p:cNvSpPr>
              <p:nvPr/>
            </p:nvSpPr>
            <p:spPr bwMode="auto">
              <a:xfrm>
                <a:off x="1954"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564" name="Freeform 36"/>
              <p:cNvSpPr>
                <a:spLocks/>
              </p:cNvSpPr>
              <p:nvPr/>
            </p:nvSpPr>
            <p:spPr bwMode="auto">
              <a:xfrm>
                <a:off x="1954"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565" name="Freeform 37"/>
              <p:cNvSpPr>
                <a:spLocks/>
              </p:cNvSpPr>
              <p:nvPr/>
            </p:nvSpPr>
            <p:spPr bwMode="auto">
              <a:xfrm>
                <a:off x="1954"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8566" name="Freeform 38"/>
              <p:cNvSpPr>
                <a:spLocks/>
              </p:cNvSpPr>
              <p:nvPr/>
            </p:nvSpPr>
            <p:spPr bwMode="auto">
              <a:xfrm>
                <a:off x="1954"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78567" name="Freeform 39"/>
              <p:cNvSpPr>
                <a:spLocks/>
              </p:cNvSpPr>
              <p:nvPr/>
            </p:nvSpPr>
            <p:spPr bwMode="auto">
              <a:xfrm>
                <a:off x="1953" y="1744"/>
                <a:ext cx="3" cy="3"/>
              </a:xfrm>
              <a:custGeom>
                <a:avLst/>
                <a:gdLst/>
                <a:ahLst/>
                <a:cxnLst>
                  <a:cxn ang="0">
                    <a:pos x="1" y="6"/>
                  </a:cxn>
                  <a:cxn ang="0">
                    <a:pos x="7" y="6"/>
                  </a:cxn>
                  <a:cxn ang="0">
                    <a:pos x="7" y="1"/>
                  </a:cxn>
                  <a:cxn ang="0">
                    <a:pos x="6" y="0"/>
                  </a:cxn>
                  <a:cxn ang="0">
                    <a:pos x="6" y="5"/>
                  </a:cxn>
                  <a:cxn ang="0">
                    <a:pos x="0" y="5"/>
                  </a:cxn>
                  <a:cxn ang="0">
                    <a:pos x="1" y="6"/>
                  </a:cxn>
                </a:cxnLst>
                <a:rect l="0" t="0" r="r" b="b"/>
                <a:pathLst>
                  <a:path w="7" h="6">
                    <a:moveTo>
                      <a:pt x="1" y="6"/>
                    </a:moveTo>
                    <a:lnTo>
                      <a:pt x="7" y="6"/>
                    </a:lnTo>
                    <a:lnTo>
                      <a:pt x="7" y="1"/>
                    </a:lnTo>
                    <a:lnTo>
                      <a:pt x="6" y="0"/>
                    </a:lnTo>
                    <a:lnTo>
                      <a:pt x="6" y="5"/>
                    </a:lnTo>
                    <a:lnTo>
                      <a:pt x="0" y="5"/>
                    </a:lnTo>
                    <a:lnTo>
                      <a:pt x="1" y="6"/>
                    </a:lnTo>
                    <a:close/>
                  </a:path>
                </a:pathLst>
              </a:custGeom>
              <a:grpFill/>
              <a:ln w="9525">
                <a:noFill/>
                <a:round/>
                <a:headEnd/>
                <a:tailEnd/>
              </a:ln>
            </p:spPr>
            <p:txBody>
              <a:bodyPr/>
              <a:lstStyle/>
              <a:p>
                <a:endParaRPr lang="en-US"/>
              </a:p>
            </p:txBody>
          </p:sp>
          <p:sp>
            <p:nvSpPr>
              <p:cNvPr id="278568" name="Freeform 40"/>
              <p:cNvSpPr>
                <a:spLocks/>
              </p:cNvSpPr>
              <p:nvPr/>
            </p:nvSpPr>
            <p:spPr bwMode="auto">
              <a:xfrm>
                <a:off x="1953" y="1744"/>
                <a:ext cx="3" cy="3"/>
              </a:xfrm>
              <a:custGeom>
                <a:avLst/>
                <a:gdLst/>
                <a:ahLst/>
                <a:cxnLst>
                  <a:cxn ang="0">
                    <a:pos x="0" y="5"/>
                  </a:cxn>
                  <a:cxn ang="0">
                    <a:pos x="6" y="5"/>
                  </a:cxn>
                  <a:cxn ang="0">
                    <a:pos x="6" y="0"/>
                  </a:cxn>
                  <a:cxn ang="0">
                    <a:pos x="5" y="1"/>
                  </a:cxn>
                  <a:cxn ang="0">
                    <a:pos x="5" y="4"/>
                  </a:cxn>
                  <a:cxn ang="0">
                    <a:pos x="1" y="4"/>
                  </a:cxn>
                  <a:cxn ang="0">
                    <a:pos x="0" y="5"/>
                  </a:cxn>
                </a:cxnLst>
                <a:rect l="0" t="0" r="r" b="b"/>
                <a:pathLst>
                  <a:path w="6" h="5">
                    <a:moveTo>
                      <a:pt x="0" y="5"/>
                    </a:moveTo>
                    <a:lnTo>
                      <a:pt x="6" y="5"/>
                    </a:lnTo>
                    <a:lnTo>
                      <a:pt x="6" y="0"/>
                    </a:lnTo>
                    <a:lnTo>
                      <a:pt x="5" y="1"/>
                    </a:lnTo>
                    <a:lnTo>
                      <a:pt x="5" y="4"/>
                    </a:lnTo>
                    <a:lnTo>
                      <a:pt x="1" y="4"/>
                    </a:lnTo>
                    <a:lnTo>
                      <a:pt x="0" y="5"/>
                    </a:lnTo>
                    <a:close/>
                  </a:path>
                </a:pathLst>
              </a:custGeom>
              <a:grpFill/>
              <a:ln w="9525">
                <a:noFill/>
                <a:round/>
                <a:headEnd/>
                <a:tailEnd/>
              </a:ln>
            </p:spPr>
            <p:txBody>
              <a:bodyPr/>
              <a:lstStyle/>
              <a:p>
                <a:endParaRPr lang="en-US"/>
              </a:p>
            </p:txBody>
          </p:sp>
          <p:sp>
            <p:nvSpPr>
              <p:cNvPr id="278569" name="Freeform 41"/>
              <p:cNvSpPr>
                <a:spLocks/>
              </p:cNvSpPr>
              <p:nvPr/>
            </p:nvSpPr>
            <p:spPr bwMode="auto">
              <a:xfrm>
                <a:off x="1954" y="1744"/>
                <a:ext cx="1"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78570" name="Freeform 42"/>
              <p:cNvSpPr>
                <a:spLocks/>
              </p:cNvSpPr>
              <p:nvPr/>
            </p:nvSpPr>
            <p:spPr bwMode="auto">
              <a:xfrm>
                <a:off x="1953" y="1744"/>
                <a:ext cx="2" cy="2"/>
              </a:xfrm>
              <a:custGeom>
                <a:avLst/>
                <a:gdLst/>
                <a:ahLst/>
                <a:cxnLst>
                  <a:cxn ang="0">
                    <a:pos x="1" y="3"/>
                  </a:cxn>
                  <a:cxn ang="0">
                    <a:pos x="4" y="3"/>
                  </a:cxn>
                  <a:cxn ang="0">
                    <a:pos x="4" y="1"/>
                  </a:cxn>
                  <a:cxn ang="0">
                    <a:pos x="3" y="0"/>
                  </a:cxn>
                  <a:cxn ang="0">
                    <a:pos x="3" y="2"/>
                  </a:cxn>
                  <a:cxn ang="0">
                    <a:pos x="0" y="2"/>
                  </a:cxn>
                  <a:cxn ang="0">
                    <a:pos x="1" y="3"/>
                  </a:cxn>
                </a:cxnLst>
                <a:rect l="0" t="0" r="r" b="b"/>
                <a:pathLst>
                  <a:path w="4" h="3">
                    <a:moveTo>
                      <a:pt x="1" y="3"/>
                    </a:moveTo>
                    <a:lnTo>
                      <a:pt x="4" y="3"/>
                    </a:lnTo>
                    <a:lnTo>
                      <a:pt x="4" y="1"/>
                    </a:lnTo>
                    <a:lnTo>
                      <a:pt x="3" y="0"/>
                    </a:lnTo>
                    <a:lnTo>
                      <a:pt x="3" y="2"/>
                    </a:lnTo>
                    <a:lnTo>
                      <a:pt x="0" y="2"/>
                    </a:lnTo>
                    <a:lnTo>
                      <a:pt x="1" y="3"/>
                    </a:lnTo>
                    <a:close/>
                  </a:path>
                </a:pathLst>
              </a:custGeom>
              <a:grpFill/>
              <a:ln w="9525">
                <a:noFill/>
                <a:round/>
                <a:headEnd/>
                <a:tailEnd/>
              </a:ln>
            </p:spPr>
            <p:txBody>
              <a:bodyPr/>
              <a:lstStyle/>
              <a:p>
                <a:endParaRPr lang="en-US"/>
              </a:p>
            </p:txBody>
          </p:sp>
          <p:sp>
            <p:nvSpPr>
              <p:cNvPr id="278571" name="Freeform 43"/>
              <p:cNvSpPr>
                <a:spLocks/>
              </p:cNvSpPr>
              <p:nvPr/>
            </p:nvSpPr>
            <p:spPr bwMode="auto">
              <a:xfrm>
                <a:off x="1953" y="1744"/>
                <a:ext cx="1" cy="1"/>
              </a:xfrm>
              <a:custGeom>
                <a:avLst/>
                <a:gdLst/>
                <a:ahLst/>
                <a:cxnLst>
                  <a:cxn ang="0">
                    <a:pos x="0" y="2"/>
                  </a:cxn>
                  <a:cxn ang="0">
                    <a:pos x="3" y="2"/>
                  </a:cxn>
                  <a:cxn ang="0">
                    <a:pos x="3" y="0"/>
                  </a:cxn>
                  <a:cxn ang="0">
                    <a:pos x="1" y="1"/>
                  </a:cxn>
                  <a:cxn ang="0">
                    <a:pos x="1" y="1"/>
                  </a:cxn>
                  <a:cxn ang="0">
                    <a:pos x="1" y="1"/>
                  </a:cxn>
                  <a:cxn ang="0">
                    <a:pos x="0" y="2"/>
                  </a:cxn>
                </a:cxnLst>
                <a:rect l="0" t="0" r="r" b="b"/>
                <a:pathLst>
                  <a:path w="3" h="2">
                    <a:moveTo>
                      <a:pt x="0" y="2"/>
                    </a:moveTo>
                    <a:lnTo>
                      <a:pt x="3" y="2"/>
                    </a:lnTo>
                    <a:lnTo>
                      <a:pt x="3"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572" name="Freeform 44"/>
              <p:cNvSpPr>
                <a:spLocks/>
              </p:cNvSpPr>
              <p:nvPr/>
            </p:nvSpPr>
            <p:spPr bwMode="auto">
              <a:xfrm>
                <a:off x="1954"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573" name="Freeform 45"/>
              <p:cNvSpPr>
                <a:spLocks/>
              </p:cNvSpPr>
              <p:nvPr/>
            </p:nvSpPr>
            <p:spPr bwMode="auto">
              <a:xfrm>
                <a:off x="1954"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574" name="Freeform 46"/>
              <p:cNvSpPr>
                <a:spLocks/>
              </p:cNvSpPr>
              <p:nvPr/>
            </p:nvSpPr>
            <p:spPr bwMode="auto">
              <a:xfrm>
                <a:off x="1954"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575" name="Freeform 47"/>
              <p:cNvSpPr>
                <a:spLocks/>
              </p:cNvSpPr>
              <p:nvPr/>
            </p:nvSpPr>
            <p:spPr bwMode="auto">
              <a:xfrm>
                <a:off x="1954"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576" name="Freeform 48"/>
              <p:cNvSpPr>
                <a:spLocks/>
              </p:cNvSpPr>
              <p:nvPr/>
            </p:nvSpPr>
            <p:spPr bwMode="auto">
              <a:xfrm>
                <a:off x="1954"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577" name="Freeform 49"/>
              <p:cNvSpPr>
                <a:spLocks/>
              </p:cNvSpPr>
              <p:nvPr/>
            </p:nvSpPr>
            <p:spPr bwMode="auto">
              <a:xfrm>
                <a:off x="1954"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578" name="Freeform 50"/>
              <p:cNvSpPr>
                <a:spLocks/>
              </p:cNvSpPr>
              <p:nvPr/>
            </p:nvSpPr>
            <p:spPr bwMode="auto">
              <a:xfrm>
                <a:off x="1954"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8579" name="Freeform 51"/>
              <p:cNvSpPr>
                <a:spLocks/>
              </p:cNvSpPr>
              <p:nvPr/>
            </p:nvSpPr>
            <p:spPr bwMode="auto">
              <a:xfrm>
                <a:off x="1954"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580" name="Freeform 52"/>
              <p:cNvSpPr>
                <a:spLocks/>
              </p:cNvSpPr>
              <p:nvPr/>
            </p:nvSpPr>
            <p:spPr bwMode="auto">
              <a:xfrm>
                <a:off x="1954"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581" name="Freeform 53"/>
              <p:cNvSpPr>
                <a:spLocks/>
              </p:cNvSpPr>
              <p:nvPr/>
            </p:nvSpPr>
            <p:spPr bwMode="auto">
              <a:xfrm>
                <a:off x="1954"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78582" name="Freeform 54"/>
              <p:cNvSpPr>
                <a:spLocks/>
              </p:cNvSpPr>
              <p:nvPr/>
            </p:nvSpPr>
            <p:spPr bwMode="auto">
              <a:xfrm>
                <a:off x="1953" y="1731"/>
                <a:ext cx="2" cy="2"/>
              </a:xfrm>
              <a:custGeom>
                <a:avLst/>
                <a:gdLst/>
                <a:ahLst/>
                <a:cxnLst>
                  <a:cxn ang="0">
                    <a:pos x="1" y="4"/>
                  </a:cxn>
                  <a:cxn ang="0">
                    <a:pos x="5" y="4"/>
                  </a:cxn>
                  <a:cxn ang="0">
                    <a:pos x="5" y="1"/>
                  </a:cxn>
                  <a:cxn ang="0">
                    <a:pos x="4" y="0"/>
                  </a:cxn>
                  <a:cxn ang="0">
                    <a:pos x="4" y="3"/>
                  </a:cxn>
                  <a:cxn ang="0">
                    <a:pos x="0" y="3"/>
                  </a:cxn>
                  <a:cxn ang="0">
                    <a:pos x="1" y="4"/>
                  </a:cxn>
                </a:cxnLst>
                <a:rect l="0" t="0" r="r" b="b"/>
                <a:pathLst>
                  <a:path w="5" h="4">
                    <a:moveTo>
                      <a:pt x="1" y="4"/>
                    </a:moveTo>
                    <a:lnTo>
                      <a:pt x="5" y="4"/>
                    </a:lnTo>
                    <a:lnTo>
                      <a:pt x="5" y="1"/>
                    </a:lnTo>
                    <a:lnTo>
                      <a:pt x="4" y="0"/>
                    </a:lnTo>
                    <a:lnTo>
                      <a:pt x="4" y="3"/>
                    </a:lnTo>
                    <a:lnTo>
                      <a:pt x="0" y="3"/>
                    </a:lnTo>
                    <a:lnTo>
                      <a:pt x="1" y="4"/>
                    </a:lnTo>
                    <a:close/>
                  </a:path>
                </a:pathLst>
              </a:custGeom>
              <a:grpFill/>
              <a:ln w="9525">
                <a:noFill/>
                <a:round/>
                <a:headEnd/>
                <a:tailEnd/>
              </a:ln>
            </p:spPr>
            <p:txBody>
              <a:bodyPr/>
              <a:lstStyle/>
              <a:p>
                <a:endParaRPr lang="en-US"/>
              </a:p>
            </p:txBody>
          </p:sp>
          <p:sp>
            <p:nvSpPr>
              <p:cNvPr id="278583" name="Freeform 55"/>
              <p:cNvSpPr>
                <a:spLocks/>
              </p:cNvSpPr>
              <p:nvPr/>
            </p:nvSpPr>
            <p:spPr bwMode="auto">
              <a:xfrm>
                <a:off x="1953" y="1731"/>
                <a:ext cx="2"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78584" name="Freeform 56"/>
              <p:cNvSpPr>
                <a:spLocks/>
              </p:cNvSpPr>
              <p:nvPr/>
            </p:nvSpPr>
            <p:spPr bwMode="auto">
              <a:xfrm>
                <a:off x="1953" y="1731"/>
                <a:ext cx="1" cy="1"/>
              </a:xfrm>
              <a:custGeom>
                <a:avLst/>
                <a:gdLst/>
                <a:ahLst/>
                <a:cxnLst>
                  <a:cxn ang="0">
                    <a:pos x="0" y="2"/>
                  </a:cxn>
                  <a:cxn ang="0">
                    <a:pos x="3" y="2"/>
                  </a:cxn>
                  <a:cxn ang="0">
                    <a:pos x="3" y="0"/>
                  </a:cxn>
                  <a:cxn ang="0">
                    <a:pos x="1" y="0"/>
                  </a:cxn>
                  <a:cxn ang="0">
                    <a:pos x="1" y="1"/>
                  </a:cxn>
                  <a:cxn ang="0">
                    <a:pos x="0" y="1"/>
                  </a:cxn>
                  <a:cxn ang="0">
                    <a:pos x="0" y="2"/>
                  </a:cxn>
                </a:cxnLst>
                <a:rect l="0" t="0" r="r" b="b"/>
                <a:pathLst>
                  <a:path w="3" h="2">
                    <a:moveTo>
                      <a:pt x="0" y="2"/>
                    </a:moveTo>
                    <a:lnTo>
                      <a:pt x="3" y="2"/>
                    </a:lnTo>
                    <a:lnTo>
                      <a:pt x="3"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585" name="Freeform 57"/>
              <p:cNvSpPr>
                <a:spLocks/>
              </p:cNvSpPr>
              <p:nvPr/>
            </p:nvSpPr>
            <p:spPr bwMode="auto">
              <a:xfrm>
                <a:off x="1953"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586" name="Freeform 58"/>
              <p:cNvSpPr>
                <a:spLocks/>
              </p:cNvSpPr>
              <p:nvPr/>
            </p:nvSpPr>
            <p:spPr bwMode="auto">
              <a:xfrm>
                <a:off x="1876"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587" name="Freeform 59"/>
              <p:cNvSpPr>
                <a:spLocks/>
              </p:cNvSpPr>
              <p:nvPr/>
            </p:nvSpPr>
            <p:spPr bwMode="auto">
              <a:xfrm>
                <a:off x="1876"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588" name="Freeform 60"/>
              <p:cNvSpPr>
                <a:spLocks/>
              </p:cNvSpPr>
              <p:nvPr/>
            </p:nvSpPr>
            <p:spPr bwMode="auto">
              <a:xfrm>
                <a:off x="1876"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589" name="Freeform 61"/>
              <p:cNvSpPr>
                <a:spLocks/>
              </p:cNvSpPr>
              <p:nvPr/>
            </p:nvSpPr>
            <p:spPr bwMode="auto">
              <a:xfrm>
                <a:off x="1876" y="1744"/>
                <a:ext cx="4"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590" name="Freeform 62"/>
              <p:cNvSpPr>
                <a:spLocks/>
              </p:cNvSpPr>
              <p:nvPr/>
            </p:nvSpPr>
            <p:spPr bwMode="auto">
              <a:xfrm>
                <a:off x="1876"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591" name="Freeform 63"/>
              <p:cNvSpPr>
                <a:spLocks/>
              </p:cNvSpPr>
              <p:nvPr/>
            </p:nvSpPr>
            <p:spPr bwMode="auto">
              <a:xfrm>
                <a:off x="1876" y="1744"/>
                <a:ext cx="3"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8592" name="Freeform 64"/>
              <p:cNvSpPr>
                <a:spLocks/>
              </p:cNvSpPr>
              <p:nvPr/>
            </p:nvSpPr>
            <p:spPr bwMode="auto">
              <a:xfrm>
                <a:off x="1875" y="1744"/>
                <a:ext cx="4" cy="4"/>
              </a:xfrm>
              <a:custGeom>
                <a:avLst/>
                <a:gdLst/>
                <a:ahLst/>
                <a:cxnLst>
                  <a:cxn ang="0">
                    <a:pos x="1" y="7"/>
                  </a:cxn>
                  <a:cxn ang="0">
                    <a:pos x="8" y="7"/>
                  </a:cxn>
                  <a:cxn ang="0">
                    <a:pos x="8" y="1"/>
                  </a:cxn>
                  <a:cxn ang="0">
                    <a:pos x="7" y="0"/>
                  </a:cxn>
                  <a:cxn ang="0">
                    <a:pos x="7" y="6"/>
                  </a:cxn>
                  <a:cxn ang="0">
                    <a:pos x="0" y="6"/>
                  </a:cxn>
                  <a:cxn ang="0">
                    <a:pos x="1" y="7"/>
                  </a:cxn>
                </a:cxnLst>
                <a:rect l="0" t="0" r="r" b="b"/>
                <a:pathLst>
                  <a:path w="8" h="7">
                    <a:moveTo>
                      <a:pt x="1" y="7"/>
                    </a:moveTo>
                    <a:lnTo>
                      <a:pt x="8" y="7"/>
                    </a:lnTo>
                    <a:lnTo>
                      <a:pt x="8" y="1"/>
                    </a:lnTo>
                    <a:lnTo>
                      <a:pt x="7" y="0"/>
                    </a:lnTo>
                    <a:lnTo>
                      <a:pt x="7" y="6"/>
                    </a:lnTo>
                    <a:lnTo>
                      <a:pt x="0" y="6"/>
                    </a:lnTo>
                    <a:lnTo>
                      <a:pt x="1" y="7"/>
                    </a:lnTo>
                    <a:close/>
                  </a:path>
                </a:pathLst>
              </a:custGeom>
              <a:grpFill/>
              <a:ln w="9525">
                <a:noFill/>
                <a:round/>
                <a:headEnd/>
                <a:tailEnd/>
              </a:ln>
            </p:spPr>
            <p:txBody>
              <a:bodyPr/>
              <a:lstStyle/>
              <a:p>
                <a:endParaRPr lang="en-US"/>
              </a:p>
            </p:txBody>
          </p:sp>
          <p:sp>
            <p:nvSpPr>
              <p:cNvPr id="278593" name="Freeform 65"/>
              <p:cNvSpPr>
                <a:spLocks/>
              </p:cNvSpPr>
              <p:nvPr/>
            </p:nvSpPr>
            <p:spPr bwMode="auto">
              <a:xfrm>
                <a:off x="1875" y="1744"/>
                <a:ext cx="3" cy="3"/>
              </a:xfrm>
              <a:custGeom>
                <a:avLst/>
                <a:gdLst/>
                <a:ahLst/>
                <a:cxnLst>
                  <a:cxn ang="0">
                    <a:pos x="0" y="6"/>
                  </a:cxn>
                  <a:cxn ang="0">
                    <a:pos x="7" y="6"/>
                  </a:cxn>
                  <a:cxn ang="0">
                    <a:pos x="7" y="0"/>
                  </a:cxn>
                  <a:cxn ang="0">
                    <a:pos x="6" y="1"/>
                  </a:cxn>
                  <a:cxn ang="0">
                    <a:pos x="6" y="5"/>
                  </a:cxn>
                  <a:cxn ang="0">
                    <a:pos x="1" y="5"/>
                  </a:cxn>
                  <a:cxn ang="0">
                    <a:pos x="0" y="6"/>
                  </a:cxn>
                </a:cxnLst>
                <a:rect l="0" t="0" r="r" b="b"/>
                <a:pathLst>
                  <a:path w="7" h="6">
                    <a:moveTo>
                      <a:pt x="0" y="6"/>
                    </a:moveTo>
                    <a:lnTo>
                      <a:pt x="7" y="6"/>
                    </a:lnTo>
                    <a:lnTo>
                      <a:pt x="7" y="0"/>
                    </a:lnTo>
                    <a:lnTo>
                      <a:pt x="6" y="1"/>
                    </a:lnTo>
                    <a:lnTo>
                      <a:pt x="6" y="5"/>
                    </a:lnTo>
                    <a:lnTo>
                      <a:pt x="1" y="5"/>
                    </a:lnTo>
                    <a:lnTo>
                      <a:pt x="0" y="6"/>
                    </a:lnTo>
                    <a:close/>
                  </a:path>
                </a:pathLst>
              </a:custGeom>
              <a:grpFill/>
              <a:ln w="9525">
                <a:noFill/>
                <a:round/>
                <a:headEnd/>
                <a:tailEnd/>
              </a:ln>
            </p:spPr>
            <p:txBody>
              <a:bodyPr/>
              <a:lstStyle/>
              <a:p>
                <a:endParaRPr lang="en-US"/>
              </a:p>
            </p:txBody>
          </p:sp>
          <p:sp>
            <p:nvSpPr>
              <p:cNvPr id="278594" name="Freeform 66"/>
              <p:cNvSpPr>
                <a:spLocks/>
              </p:cNvSpPr>
              <p:nvPr/>
            </p:nvSpPr>
            <p:spPr bwMode="auto">
              <a:xfrm>
                <a:off x="1875" y="1744"/>
                <a:ext cx="3" cy="3"/>
              </a:xfrm>
              <a:custGeom>
                <a:avLst/>
                <a:gdLst/>
                <a:ahLst/>
                <a:cxnLst>
                  <a:cxn ang="0">
                    <a:pos x="1" y="5"/>
                  </a:cxn>
                  <a:cxn ang="0">
                    <a:pos x="6" y="5"/>
                  </a:cxn>
                  <a:cxn ang="0">
                    <a:pos x="6" y="1"/>
                  </a:cxn>
                  <a:cxn ang="0">
                    <a:pos x="4" y="0"/>
                  </a:cxn>
                  <a:cxn ang="0">
                    <a:pos x="4" y="4"/>
                  </a:cxn>
                  <a:cxn ang="0">
                    <a:pos x="0" y="4"/>
                  </a:cxn>
                  <a:cxn ang="0">
                    <a:pos x="1" y="5"/>
                  </a:cxn>
                </a:cxnLst>
                <a:rect l="0" t="0" r="r" b="b"/>
                <a:pathLst>
                  <a:path w="6" h="5">
                    <a:moveTo>
                      <a:pt x="1" y="5"/>
                    </a:moveTo>
                    <a:lnTo>
                      <a:pt x="6" y="5"/>
                    </a:lnTo>
                    <a:lnTo>
                      <a:pt x="6" y="1"/>
                    </a:lnTo>
                    <a:lnTo>
                      <a:pt x="4" y="0"/>
                    </a:lnTo>
                    <a:lnTo>
                      <a:pt x="4" y="4"/>
                    </a:lnTo>
                    <a:lnTo>
                      <a:pt x="0" y="4"/>
                    </a:lnTo>
                    <a:lnTo>
                      <a:pt x="1" y="5"/>
                    </a:lnTo>
                    <a:close/>
                  </a:path>
                </a:pathLst>
              </a:custGeom>
              <a:grpFill/>
              <a:ln w="9525">
                <a:noFill/>
                <a:round/>
                <a:headEnd/>
                <a:tailEnd/>
              </a:ln>
            </p:spPr>
            <p:txBody>
              <a:bodyPr/>
              <a:lstStyle/>
              <a:p>
                <a:endParaRPr lang="en-US"/>
              </a:p>
            </p:txBody>
          </p:sp>
          <p:sp>
            <p:nvSpPr>
              <p:cNvPr id="278595" name="Freeform 67"/>
              <p:cNvSpPr>
                <a:spLocks/>
              </p:cNvSpPr>
              <p:nvPr/>
            </p:nvSpPr>
            <p:spPr bwMode="auto">
              <a:xfrm>
                <a:off x="1875" y="1744"/>
                <a:ext cx="2"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78596" name="Freeform 68"/>
              <p:cNvSpPr>
                <a:spLocks/>
              </p:cNvSpPr>
              <p:nvPr/>
            </p:nvSpPr>
            <p:spPr bwMode="auto">
              <a:xfrm>
                <a:off x="1876"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597" name="Freeform 69"/>
              <p:cNvSpPr>
                <a:spLocks/>
              </p:cNvSpPr>
              <p:nvPr/>
            </p:nvSpPr>
            <p:spPr bwMode="auto">
              <a:xfrm>
                <a:off x="1875"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598" name="Freeform 70"/>
              <p:cNvSpPr>
                <a:spLocks/>
              </p:cNvSpPr>
              <p:nvPr/>
            </p:nvSpPr>
            <p:spPr bwMode="auto">
              <a:xfrm>
                <a:off x="1875"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599" name="Freeform 71"/>
              <p:cNvSpPr>
                <a:spLocks/>
              </p:cNvSpPr>
              <p:nvPr/>
            </p:nvSpPr>
            <p:spPr bwMode="auto">
              <a:xfrm>
                <a:off x="1876"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00" name="Freeform 72"/>
              <p:cNvSpPr>
                <a:spLocks/>
              </p:cNvSpPr>
              <p:nvPr/>
            </p:nvSpPr>
            <p:spPr bwMode="auto">
              <a:xfrm>
                <a:off x="1876"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01" name="Freeform 73"/>
              <p:cNvSpPr>
                <a:spLocks/>
              </p:cNvSpPr>
              <p:nvPr/>
            </p:nvSpPr>
            <p:spPr bwMode="auto">
              <a:xfrm>
                <a:off x="1876"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02" name="Freeform 74"/>
              <p:cNvSpPr>
                <a:spLocks/>
              </p:cNvSpPr>
              <p:nvPr/>
            </p:nvSpPr>
            <p:spPr bwMode="auto">
              <a:xfrm>
                <a:off x="1876" y="1732"/>
                <a:ext cx="4"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603" name="Freeform 75"/>
              <p:cNvSpPr>
                <a:spLocks/>
              </p:cNvSpPr>
              <p:nvPr/>
            </p:nvSpPr>
            <p:spPr bwMode="auto">
              <a:xfrm>
                <a:off x="1876"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604" name="Freeform 76"/>
              <p:cNvSpPr>
                <a:spLocks/>
              </p:cNvSpPr>
              <p:nvPr/>
            </p:nvSpPr>
            <p:spPr bwMode="auto">
              <a:xfrm>
                <a:off x="1876" y="1732"/>
                <a:ext cx="3"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8605" name="Freeform 77"/>
              <p:cNvSpPr>
                <a:spLocks/>
              </p:cNvSpPr>
              <p:nvPr/>
            </p:nvSpPr>
            <p:spPr bwMode="auto">
              <a:xfrm>
                <a:off x="1876"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606" name="Freeform 78"/>
              <p:cNvSpPr>
                <a:spLocks/>
              </p:cNvSpPr>
              <p:nvPr/>
            </p:nvSpPr>
            <p:spPr bwMode="auto">
              <a:xfrm>
                <a:off x="1876" y="1732"/>
                <a:ext cx="2"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607" name="Freeform 79"/>
              <p:cNvSpPr>
                <a:spLocks/>
              </p:cNvSpPr>
              <p:nvPr/>
            </p:nvSpPr>
            <p:spPr bwMode="auto">
              <a:xfrm>
                <a:off x="1876" y="1732"/>
                <a:ext cx="2" cy="2"/>
              </a:xfrm>
              <a:custGeom>
                <a:avLst/>
                <a:gdLst/>
                <a:ahLst/>
                <a:cxnLst>
                  <a:cxn ang="0">
                    <a:pos x="0" y="4"/>
                  </a:cxn>
                  <a:cxn ang="0">
                    <a:pos x="5" y="4"/>
                  </a:cxn>
                  <a:cxn ang="0">
                    <a:pos x="5" y="0"/>
                  </a:cxn>
                  <a:cxn ang="0">
                    <a:pos x="3" y="0"/>
                  </a:cxn>
                  <a:cxn ang="0">
                    <a:pos x="3" y="3"/>
                  </a:cxn>
                  <a:cxn ang="0">
                    <a:pos x="0" y="3"/>
                  </a:cxn>
                  <a:cxn ang="0">
                    <a:pos x="0" y="4"/>
                  </a:cxn>
                </a:cxnLst>
                <a:rect l="0" t="0" r="r" b="b"/>
                <a:pathLst>
                  <a:path w="5" h="4">
                    <a:moveTo>
                      <a:pt x="0" y="4"/>
                    </a:moveTo>
                    <a:lnTo>
                      <a:pt x="5" y="4"/>
                    </a:lnTo>
                    <a:lnTo>
                      <a:pt x="5"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608" name="Freeform 80"/>
              <p:cNvSpPr>
                <a:spLocks/>
              </p:cNvSpPr>
              <p:nvPr/>
            </p:nvSpPr>
            <p:spPr bwMode="auto">
              <a:xfrm>
                <a:off x="1876" y="1732"/>
                <a:ext cx="1"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609" name="Freeform 81"/>
              <p:cNvSpPr>
                <a:spLocks/>
              </p:cNvSpPr>
              <p:nvPr/>
            </p:nvSpPr>
            <p:spPr bwMode="auto">
              <a:xfrm>
                <a:off x="1876"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610" name="Freeform 82"/>
              <p:cNvSpPr>
                <a:spLocks/>
              </p:cNvSpPr>
              <p:nvPr/>
            </p:nvSpPr>
            <p:spPr bwMode="auto">
              <a:xfrm>
                <a:off x="1875"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611" name="Freeform 83"/>
              <p:cNvSpPr>
                <a:spLocks/>
              </p:cNvSpPr>
              <p:nvPr/>
            </p:nvSpPr>
            <p:spPr bwMode="auto">
              <a:xfrm>
                <a:off x="1875"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612" name="Freeform 84"/>
              <p:cNvSpPr>
                <a:spLocks/>
              </p:cNvSpPr>
              <p:nvPr/>
            </p:nvSpPr>
            <p:spPr bwMode="auto">
              <a:xfrm>
                <a:off x="1849"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13" name="Freeform 85"/>
              <p:cNvSpPr>
                <a:spLocks/>
              </p:cNvSpPr>
              <p:nvPr/>
            </p:nvSpPr>
            <p:spPr bwMode="auto">
              <a:xfrm>
                <a:off x="1849"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14" name="Freeform 86"/>
              <p:cNvSpPr>
                <a:spLocks/>
              </p:cNvSpPr>
              <p:nvPr/>
            </p:nvSpPr>
            <p:spPr bwMode="auto">
              <a:xfrm>
                <a:off x="1849"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15" name="Freeform 87"/>
              <p:cNvSpPr>
                <a:spLocks/>
              </p:cNvSpPr>
              <p:nvPr/>
            </p:nvSpPr>
            <p:spPr bwMode="auto">
              <a:xfrm>
                <a:off x="1849"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616" name="Freeform 88"/>
              <p:cNvSpPr>
                <a:spLocks/>
              </p:cNvSpPr>
              <p:nvPr/>
            </p:nvSpPr>
            <p:spPr bwMode="auto">
              <a:xfrm>
                <a:off x="1849" y="1744"/>
                <a:ext cx="5"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617" name="Freeform 89"/>
              <p:cNvSpPr>
                <a:spLocks/>
              </p:cNvSpPr>
              <p:nvPr/>
            </p:nvSpPr>
            <p:spPr bwMode="auto">
              <a:xfrm>
                <a:off x="1849"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8618" name="Freeform 90"/>
              <p:cNvSpPr>
                <a:spLocks/>
              </p:cNvSpPr>
              <p:nvPr/>
            </p:nvSpPr>
            <p:spPr bwMode="auto">
              <a:xfrm>
                <a:off x="1849"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78619" name="Freeform 91"/>
              <p:cNvSpPr>
                <a:spLocks/>
              </p:cNvSpPr>
              <p:nvPr/>
            </p:nvSpPr>
            <p:spPr bwMode="auto">
              <a:xfrm>
                <a:off x="1849" y="1744"/>
                <a:ext cx="3" cy="3"/>
              </a:xfrm>
              <a:custGeom>
                <a:avLst/>
                <a:gdLst/>
                <a:ahLst/>
                <a:cxnLst>
                  <a:cxn ang="0">
                    <a:pos x="1" y="6"/>
                  </a:cxn>
                  <a:cxn ang="0">
                    <a:pos x="7" y="6"/>
                  </a:cxn>
                  <a:cxn ang="0">
                    <a:pos x="7" y="1"/>
                  </a:cxn>
                  <a:cxn ang="0">
                    <a:pos x="6" y="0"/>
                  </a:cxn>
                  <a:cxn ang="0">
                    <a:pos x="6" y="5"/>
                  </a:cxn>
                  <a:cxn ang="0">
                    <a:pos x="0" y="5"/>
                  </a:cxn>
                  <a:cxn ang="0">
                    <a:pos x="1" y="6"/>
                  </a:cxn>
                </a:cxnLst>
                <a:rect l="0" t="0" r="r" b="b"/>
                <a:pathLst>
                  <a:path w="7" h="6">
                    <a:moveTo>
                      <a:pt x="1" y="6"/>
                    </a:moveTo>
                    <a:lnTo>
                      <a:pt x="7" y="6"/>
                    </a:lnTo>
                    <a:lnTo>
                      <a:pt x="7" y="1"/>
                    </a:lnTo>
                    <a:lnTo>
                      <a:pt x="6" y="0"/>
                    </a:lnTo>
                    <a:lnTo>
                      <a:pt x="6" y="5"/>
                    </a:lnTo>
                    <a:lnTo>
                      <a:pt x="0" y="5"/>
                    </a:lnTo>
                    <a:lnTo>
                      <a:pt x="1" y="6"/>
                    </a:lnTo>
                    <a:close/>
                  </a:path>
                </a:pathLst>
              </a:custGeom>
              <a:grpFill/>
              <a:ln w="9525">
                <a:noFill/>
                <a:round/>
                <a:headEnd/>
                <a:tailEnd/>
              </a:ln>
            </p:spPr>
            <p:txBody>
              <a:bodyPr/>
              <a:lstStyle/>
              <a:p>
                <a:endParaRPr lang="en-US"/>
              </a:p>
            </p:txBody>
          </p:sp>
          <p:sp>
            <p:nvSpPr>
              <p:cNvPr id="278620" name="Freeform 92"/>
              <p:cNvSpPr>
                <a:spLocks/>
              </p:cNvSpPr>
              <p:nvPr/>
            </p:nvSpPr>
            <p:spPr bwMode="auto">
              <a:xfrm>
                <a:off x="1849" y="1744"/>
                <a:ext cx="2" cy="3"/>
              </a:xfrm>
              <a:custGeom>
                <a:avLst/>
                <a:gdLst/>
                <a:ahLst/>
                <a:cxnLst>
                  <a:cxn ang="0">
                    <a:pos x="0" y="5"/>
                  </a:cxn>
                  <a:cxn ang="0">
                    <a:pos x="6" y="5"/>
                  </a:cxn>
                  <a:cxn ang="0">
                    <a:pos x="6" y="0"/>
                  </a:cxn>
                  <a:cxn ang="0">
                    <a:pos x="5" y="1"/>
                  </a:cxn>
                  <a:cxn ang="0">
                    <a:pos x="5" y="4"/>
                  </a:cxn>
                  <a:cxn ang="0">
                    <a:pos x="1" y="4"/>
                  </a:cxn>
                  <a:cxn ang="0">
                    <a:pos x="0" y="5"/>
                  </a:cxn>
                </a:cxnLst>
                <a:rect l="0" t="0" r="r" b="b"/>
                <a:pathLst>
                  <a:path w="6" h="5">
                    <a:moveTo>
                      <a:pt x="0" y="5"/>
                    </a:moveTo>
                    <a:lnTo>
                      <a:pt x="6" y="5"/>
                    </a:lnTo>
                    <a:lnTo>
                      <a:pt x="6" y="0"/>
                    </a:lnTo>
                    <a:lnTo>
                      <a:pt x="5" y="1"/>
                    </a:lnTo>
                    <a:lnTo>
                      <a:pt x="5" y="4"/>
                    </a:lnTo>
                    <a:lnTo>
                      <a:pt x="1" y="4"/>
                    </a:lnTo>
                    <a:lnTo>
                      <a:pt x="0" y="5"/>
                    </a:lnTo>
                    <a:close/>
                  </a:path>
                </a:pathLst>
              </a:custGeom>
              <a:grpFill/>
              <a:ln w="9525">
                <a:noFill/>
                <a:round/>
                <a:headEnd/>
                <a:tailEnd/>
              </a:ln>
            </p:spPr>
            <p:txBody>
              <a:bodyPr/>
              <a:lstStyle/>
              <a:p>
                <a:endParaRPr lang="en-US"/>
              </a:p>
            </p:txBody>
          </p:sp>
          <p:sp>
            <p:nvSpPr>
              <p:cNvPr id="278621" name="Freeform 93"/>
              <p:cNvSpPr>
                <a:spLocks/>
              </p:cNvSpPr>
              <p:nvPr/>
            </p:nvSpPr>
            <p:spPr bwMode="auto">
              <a:xfrm>
                <a:off x="1849" y="1744"/>
                <a:ext cx="2" cy="2"/>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78622" name="Freeform 94"/>
              <p:cNvSpPr>
                <a:spLocks/>
              </p:cNvSpPr>
              <p:nvPr/>
            </p:nvSpPr>
            <p:spPr bwMode="auto">
              <a:xfrm>
                <a:off x="1849" y="1744"/>
                <a:ext cx="1" cy="2"/>
              </a:xfrm>
              <a:custGeom>
                <a:avLst/>
                <a:gdLst/>
                <a:ahLst/>
                <a:cxnLst>
                  <a:cxn ang="0">
                    <a:pos x="1" y="3"/>
                  </a:cxn>
                  <a:cxn ang="0">
                    <a:pos x="4" y="3"/>
                  </a:cxn>
                  <a:cxn ang="0">
                    <a:pos x="4" y="1"/>
                  </a:cxn>
                  <a:cxn ang="0">
                    <a:pos x="2" y="0"/>
                  </a:cxn>
                  <a:cxn ang="0">
                    <a:pos x="2" y="2"/>
                  </a:cxn>
                  <a:cxn ang="0">
                    <a:pos x="0" y="2"/>
                  </a:cxn>
                  <a:cxn ang="0">
                    <a:pos x="1" y="3"/>
                  </a:cxn>
                </a:cxnLst>
                <a:rect l="0" t="0" r="r" b="b"/>
                <a:pathLst>
                  <a:path w="4" h="3">
                    <a:moveTo>
                      <a:pt x="1" y="3"/>
                    </a:moveTo>
                    <a:lnTo>
                      <a:pt x="4" y="3"/>
                    </a:lnTo>
                    <a:lnTo>
                      <a:pt x="4"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623" name="Freeform 95"/>
              <p:cNvSpPr>
                <a:spLocks/>
              </p:cNvSpPr>
              <p:nvPr/>
            </p:nvSpPr>
            <p:spPr bwMode="auto">
              <a:xfrm>
                <a:off x="1849"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624" name="Freeform 96"/>
              <p:cNvSpPr>
                <a:spLocks/>
              </p:cNvSpPr>
              <p:nvPr/>
            </p:nvSpPr>
            <p:spPr bwMode="auto">
              <a:xfrm>
                <a:off x="1849"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625" name="Freeform 97"/>
              <p:cNvSpPr>
                <a:spLocks/>
              </p:cNvSpPr>
              <p:nvPr/>
            </p:nvSpPr>
            <p:spPr bwMode="auto">
              <a:xfrm>
                <a:off x="1849"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26" name="Freeform 98"/>
              <p:cNvSpPr>
                <a:spLocks/>
              </p:cNvSpPr>
              <p:nvPr/>
            </p:nvSpPr>
            <p:spPr bwMode="auto">
              <a:xfrm>
                <a:off x="1849"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27" name="Freeform 99"/>
              <p:cNvSpPr>
                <a:spLocks/>
              </p:cNvSpPr>
              <p:nvPr/>
            </p:nvSpPr>
            <p:spPr bwMode="auto">
              <a:xfrm>
                <a:off x="1849"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28" name="Freeform 100"/>
              <p:cNvSpPr>
                <a:spLocks/>
              </p:cNvSpPr>
              <p:nvPr/>
            </p:nvSpPr>
            <p:spPr bwMode="auto">
              <a:xfrm>
                <a:off x="1849"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629" name="Freeform 101"/>
              <p:cNvSpPr>
                <a:spLocks/>
              </p:cNvSpPr>
              <p:nvPr/>
            </p:nvSpPr>
            <p:spPr bwMode="auto">
              <a:xfrm>
                <a:off x="1849" y="1732"/>
                <a:ext cx="5"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630" name="Freeform 102"/>
              <p:cNvSpPr>
                <a:spLocks/>
              </p:cNvSpPr>
              <p:nvPr/>
            </p:nvSpPr>
            <p:spPr bwMode="auto">
              <a:xfrm>
                <a:off x="1849"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8631" name="Freeform 103"/>
              <p:cNvSpPr>
                <a:spLocks/>
              </p:cNvSpPr>
              <p:nvPr/>
            </p:nvSpPr>
            <p:spPr bwMode="auto">
              <a:xfrm>
                <a:off x="1849"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632" name="Freeform 104"/>
              <p:cNvSpPr>
                <a:spLocks/>
              </p:cNvSpPr>
              <p:nvPr/>
            </p:nvSpPr>
            <p:spPr bwMode="auto">
              <a:xfrm>
                <a:off x="1849" y="1732"/>
                <a:ext cx="3" cy="2"/>
              </a:xfrm>
              <a:custGeom>
                <a:avLst/>
                <a:gdLst/>
                <a:ahLst/>
                <a:cxnLst>
                  <a:cxn ang="0">
                    <a:pos x="0" y="5"/>
                  </a:cxn>
                  <a:cxn ang="0">
                    <a:pos x="6" y="5"/>
                  </a:cxn>
                  <a:cxn ang="0">
                    <a:pos x="6" y="0"/>
                  </a:cxn>
                  <a:cxn ang="0">
                    <a:pos x="5" y="0"/>
                  </a:cxn>
                  <a:cxn ang="0">
                    <a:pos x="5" y="4"/>
                  </a:cxn>
                  <a:cxn ang="0">
                    <a:pos x="0" y="4"/>
                  </a:cxn>
                  <a:cxn ang="0">
                    <a:pos x="0" y="5"/>
                  </a:cxn>
                </a:cxnLst>
                <a:rect l="0" t="0" r="r" b="b"/>
                <a:pathLst>
                  <a:path w="6" h="5">
                    <a:moveTo>
                      <a:pt x="0" y="5"/>
                    </a:moveTo>
                    <a:lnTo>
                      <a:pt x="6" y="5"/>
                    </a:lnTo>
                    <a:lnTo>
                      <a:pt x="6" y="0"/>
                    </a:lnTo>
                    <a:lnTo>
                      <a:pt x="5" y="0"/>
                    </a:lnTo>
                    <a:lnTo>
                      <a:pt x="5" y="4"/>
                    </a:lnTo>
                    <a:lnTo>
                      <a:pt x="0" y="4"/>
                    </a:lnTo>
                    <a:lnTo>
                      <a:pt x="0" y="5"/>
                    </a:lnTo>
                    <a:close/>
                  </a:path>
                </a:pathLst>
              </a:custGeom>
              <a:grpFill/>
              <a:ln w="9525">
                <a:noFill/>
                <a:round/>
                <a:headEnd/>
                <a:tailEnd/>
              </a:ln>
            </p:spPr>
            <p:txBody>
              <a:bodyPr/>
              <a:lstStyle/>
              <a:p>
                <a:endParaRPr lang="en-US"/>
              </a:p>
            </p:txBody>
          </p:sp>
          <p:sp>
            <p:nvSpPr>
              <p:cNvPr id="278633" name="Freeform 105"/>
              <p:cNvSpPr>
                <a:spLocks/>
              </p:cNvSpPr>
              <p:nvPr/>
            </p:nvSpPr>
            <p:spPr bwMode="auto">
              <a:xfrm>
                <a:off x="1849" y="1732"/>
                <a:ext cx="2" cy="2"/>
              </a:xfrm>
              <a:custGeom>
                <a:avLst/>
                <a:gdLst/>
                <a:ahLst/>
                <a:cxnLst>
                  <a:cxn ang="0">
                    <a:pos x="0" y="4"/>
                  </a:cxn>
                  <a:cxn ang="0">
                    <a:pos x="5" y="4"/>
                  </a:cxn>
                  <a:cxn ang="0">
                    <a:pos x="5" y="0"/>
                  </a:cxn>
                  <a:cxn ang="0">
                    <a:pos x="4" y="0"/>
                  </a:cxn>
                  <a:cxn ang="0">
                    <a:pos x="4" y="3"/>
                  </a:cxn>
                  <a:cxn ang="0">
                    <a:pos x="0" y="3"/>
                  </a:cxn>
                  <a:cxn ang="0">
                    <a:pos x="0" y="4"/>
                  </a:cxn>
                </a:cxnLst>
                <a:rect l="0" t="0" r="r" b="b"/>
                <a:pathLst>
                  <a:path w="5" h="4">
                    <a:moveTo>
                      <a:pt x="0" y="4"/>
                    </a:moveTo>
                    <a:lnTo>
                      <a:pt x="5" y="4"/>
                    </a:lnTo>
                    <a:lnTo>
                      <a:pt x="5" y="0"/>
                    </a:lnTo>
                    <a:lnTo>
                      <a:pt x="4" y="0"/>
                    </a:lnTo>
                    <a:lnTo>
                      <a:pt x="4" y="3"/>
                    </a:lnTo>
                    <a:lnTo>
                      <a:pt x="0" y="3"/>
                    </a:lnTo>
                    <a:lnTo>
                      <a:pt x="0" y="4"/>
                    </a:lnTo>
                    <a:close/>
                  </a:path>
                </a:pathLst>
              </a:custGeom>
              <a:grpFill/>
              <a:ln w="9525">
                <a:noFill/>
                <a:round/>
                <a:headEnd/>
                <a:tailEnd/>
              </a:ln>
            </p:spPr>
            <p:txBody>
              <a:bodyPr/>
              <a:lstStyle/>
              <a:p>
                <a:endParaRPr lang="en-US"/>
              </a:p>
            </p:txBody>
          </p:sp>
          <p:sp>
            <p:nvSpPr>
              <p:cNvPr id="278634" name="Freeform 106"/>
              <p:cNvSpPr>
                <a:spLocks/>
              </p:cNvSpPr>
              <p:nvPr/>
            </p:nvSpPr>
            <p:spPr bwMode="auto">
              <a:xfrm>
                <a:off x="1849" y="1732"/>
                <a:ext cx="2" cy="1"/>
              </a:xfrm>
              <a:custGeom>
                <a:avLst/>
                <a:gdLst/>
                <a:ahLst/>
                <a:cxnLst>
                  <a:cxn ang="0">
                    <a:pos x="0" y="3"/>
                  </a:cxn>
                  <a:cxn ang="0">
                    <a:pos x="4" y="3"/>
                  </a:cxn>
                  <a:cxn ang="0">
                    <a:pos x="4" y="0"/>
                  </a:cxn>
                  <a:cxn ang="0">
                    <a:pos x="3" y="0"/>
                  </a:cxn>
                  <a:cxn ang="0">
                    <a:pos x="3" y="2"/>
                  </a:cxn>
                  <a:cxn ang="0">
                    <a:pos x="0" y="2"/>
                  </a:cxn>
                  <a:cxn ang="0">
                    <a:pos x="0" y="3"/>
                  </a:cxn>
                </a:cxnLst>
                <a:rect l="0" t="0" r="r" b="b"/>
                <a:pathLst>
                  <a:path w="4" h="3">
                    <a:moveTo>
                      <a:pt x="0" y="3"/>
                    </a:moveTo>
                    <a:lnTo>
                      <a:pt x="4" y="3"/>
                    </a:lnTo>
                    <a:lnTo>
                      <a:pt x="4" y="0"/>
                    </a:lnTo>
                    <a:lnTo>
                      <a:pt x="3" y="0"/>
                    </a:lnTo>
                    <a:lnTo>
                      <a:pt x="3" y="2"/>
                    </a:lnTo>
                    <a:lnTo>
                      <a:pt x="0" y="2"/>
                    </a:lnTo>
                    <a:lnTo>
                      <a:pt x="0" y="3"/>
                    </a:lnTo>
                    <a:close/>
                  </a:path>
                </a:pathLst>
              </a:custGeom>
              <a:grpFill/>
              <a:ln w="9525">
                <a:noFill/>
                <a:round/>
                <a:headEnd/>
                <a:tailEnd/>
              </a:ln>
            </p:spPr>
            <p:txBody>
              <a:bodyPr/>
              <a:lstStyle/>
              <a:p>
                <a:endParaRPr lang="en-US"/>
              </a:p>
            </p:txBody>
          </p:sp>
          <p:sp>
            <p:nvSpPr>
              <p:cNvPr id="278635" name="Freeform 107"/>
              <p:cNvSpPr>
                <a:spLocks/>
              </p:cNvSpPr>
              <p:nvPr/>
            </p:nvSpPr>
            <p:spPr bwMode="auto">
              <a:xfrm>
                <a:off x="1849" y="1732"/>
                <a:ext cx="1" cy="1"/>
              </a:xfrm>
              <a:custGeom>
                <a:avLst/>
                <a:gdLst/>
                <a:ahLst/>
                <a:cxnLst>
                  <a:cxn ang="0">
                    <a:pos x="0" y="2"/>
                  </a:cxn>
                  <a:cxn ang="0">
                    <a:pos x="3" y="2"/>
                  </a:cxn>
                  <a:cxn ang="0">
                    <a:pos x="3" y="0"/>
                  </a:cxn>
                  <a:cxn ang="0">
                    <a:pos x="1" y="0"/>
                  </a:cxn>
                  <a:cxn ang="0">
                    <a:pos x="1" y="1"/>
                  </a:cxn>
                  <a:cxn ang="0">
                    <a:pos x="0" y="1"/>
                  </a:cxn>
                  <a:cxn ang="0">
                    <a:pos x="0" y="2"/>
                  </a:cxn>
                </a:cxnLst>
                <a:rect l="0" t="0" r="r" b="b"/>
                <a:pathLst>
                  <a:path w="3" h="2">
                    <a:moveTo>
                      <a:pt x="0" y="2"/>
                    </a:moveTo>
                    <a:lnTo>
                      <a:pt x="3" y="2"/>
                    </a:lnTo>
                    <a:lnTo>
                      <a:pt x="3"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636" name="Freeform 108"/>
              <p:cNvSpPr>
                <a:spLocks/>
              </p:cNvSpPr>
              <p:nvPr/>
            </p:nvSpPr>
            <p:spPr bwMode="auto">
              <a:xfrm>
                <a:off x="1849"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637" name="Freeform 109"/>
              <p:cNvSpPr>
                <a:spLocks/>
              </p:cNvSpPr>
              <p:nvPr/>
            </p:nvSpPr>
            <p:spPr bwMode="auto">
              <a:xfrm>
                <a:off x="1849"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638" name="Freeform 110"/>
              <p:cNvSpPr>
                <a:spLocks/>
              </p:cNvSpPr>
              <p:nvPr/>
            </p:nvSpPr>
            <p:spPr bwMode="auto">
              <a:xfrm>
                <a:off x="1823"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39" name="Freeform 111"/>
              <p:cNvSpPr>
                <a:spLocks/>
              </p:cNvSpPr>
              <p:nvPr/>
            </p:nvSpPr>
            <p:spPr bwMode="auto">
              <a:xfrm>
                <a:off x="1823" y="1744"/>
                <a:ext cx="6" cy="6"/>
              </a:xfrm>
              <a:custGeom>
                <a:avLst/>
                <a:gdLst/>
                <a:ahLst/>
                <a:cxnLst>
                  <a:cxn ang="0">
                    <a:pos x="0" y="12"/>
                  </a:cxn>
                  <a:cxn ang="0">
                    <a:pos x="12" y="12"/>
                  </a:cxn>
                  <a:cxn ang="0">
                    <a:pos x="12" y="0"/>
                  </a:cxn>
                  <a:cxn ang="0">
                    <a:pos x="10" y="0"/>
                  </a:cxn>
                  <a:cxn ang="0">
                    <a:pos x="10" y="11"/>
                  </a:cxn>
                  <a:cxn ang="0">
                    <a:pos x="0" y="11"/>
                  </a:cxn>
                  <a:cxn ang="0">
                    <a:pos x="0" y="12"/>
                  </a:cxn>
                </a:cxnLst>
                <a:rect l="0" t="0" r="r" b="b"/>
                <a:pathLst>
                  <a:path w="12" h="12">
                    <a:moveTo>
                      <a:pt x="0" y="12"/>
                    </a:moveTo>
                    <a:lnTo>
                      <a:pt x="12" y="12"/>
                    </a:lnTo>
                    <a:lnTo>
                      <a:pt x="12" y="0"/>
                    </a:lnTo>
                    <a:lnTo>
                      <a:pt x="10" y="0"/>
                    </a:lnTo>
                    <a:lnTo>
                      <a:pt x="10" y="11"/>
                    </a:lnTo>
                    <a:lnTo>
                      <a:pt x="0" y="11"/>
                    </a:lnTo>
                    <a:lnTo>
                      <a:pt x="0" y="12"/>
                    </a:lnTo>
                    <a:close/>
                  </a:path>
                </a:pathLst>
              </a:custGeom>
              <a:grpFill/>
              <a:ln w="9525">
                <a:noFill/>
                <a:round/>
                <a:headEnd/>
                <a:tailEnd/>
              </a:ln>
            </p:spPr>
            <p:txBody>
              <a:bodyPr/>
              <a:lstStyle/>
              <a:p>
                <a:endParaRPr lang="en-US"/>
              </a:p>
            </p:txBody>
          </p:sp>
          <p:sp>
            <p:nvSpPr>
              <p:cNvPr id="278640" name="Freeform 112"/>
              <p:cNvSpPr>
                <a:spLocks/>
              </p:cNvSpPr>
              <p:nvPr/>
            </p:nvSpPr>
            <p:spPr bwMode="auto">
              <a:xfrm>
                <a:off x="1823" y="1744"/>
                <a:ext cx="6" cy="6"/>
              </a:xfrm>
              <a:custGeom>
                <a:avLst/>
                <a:gdLst/>
                <a:ahLst/>
                <a:cxnLst>
                  <a:cxn ang="0">
                    <a:pos x="0" y="11"/>
                  </a:cxn>
                  <a:cxn ang="0">
                    <a:pos x="10" y="11"/>
                  </a:cxn>
                  <a:cxn ang="0">
                    <a:pos x="10" y="0"/>
                  </a:cxn>
                  <a:cxn ang="0">
                    <a:pos x="9" y="0"/>
                  </a:cxn>
                  <a:cxn ang="0">
                    <a:pos x="9" y="10"/>
                  </a:cxn>
                  <a:cxn ang="0">
                    <a:pos x="0" y="10"/>
                  </a:cxn>
                  <a:cxn ang="0">
                    <a:pos x="0" y="11"/>
                  </a:cxn>
                </a:cxnLst>
                <a:rect l="0" t="0" r="r" b="b"/>
                <a:pathLst>
                  <a:path w="10" h="11">
                    <a:moveTo>
                      <a:pt x="0" y="11"/>
                    </a:moveTo>
                    <a:lnTo>
                      <a:pt x="10" y="11"/>
                    </a:lnTo>
                    <a:lnTo>
                      <a:pt x="10"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78641" name="Freeform 113"/>
              <p:cNvSpPr>
                <a:spLocks/>
              </p:cNvSpPr>
              <p:nvPr/>
            </p:nvSpPr>
            <p:spPr bwMode="auto">
              <a:xfrm>
                <a:off x="1823" y="1744"/>
                <a:ext cx="5" cy="5"/>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642" name="Freeform 114"/>
              <p:cNvSpPr>
                <a:spLocks/>
              </p:cNvSpPr>
              <p:nvPr/>
            </p:nvSpPr>
            <p:spPr bwMode="auto">
              <a:xfrm>
                <a:off x="1823" y="1744"/>
                <a:ext cx="5"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643" name="Freeform 115"/>
              <p:cNvSpPr>
                <a:spLocks/>
              </p:cNvSpPr>
              <p:nvPr/>
            </p:nvSpPr>
            <p:spPr bwMode="auto">
              <a:xfrm>
                <a:off x="1823"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78644" name="Freeform 116"/>
              <p:cNvSpPr>
                <a:spLocks/>
              </p:cNvSpPr>
              <p:nvPr/>
            </p:nvSpPr>
            <p:spPr bwMode="auto">
              <a:xfrm>
                <a:off x="1823" y="1744"/>
                <a:ext cx="4"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78645" name="Freeform 117"/>
              <p:cNvSpPr>
                <a:spLocks/>
              </p:cNvSpPr>
              <p:nvPr/>
            </p:nvSpPr>
            <p:spPr bwMode="auto">
              <a:xfrm>
                <a:off x="1823" y="1744"/>
                <a:ext cx="3" cy="3"/>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646" name="Freeform 118"/>
              <p:cNvSpPr>
                <a:spLocks/>
              </p:cNvSpPr>
              <p:nvPr/>
            </p:nvSpPr>
            <p:spPr bwMode="auto">
              <a:xfrm>
                <a:off x="1823" y="1744"/>
                <a:ext cx="2" cy="3"/>
              </a:xfrm>
              <a:custGeom>
                <a:avLst/>
                <a:gdLst/>
                <a:ahLst/>
                <a:cxnLst>
                  <a:cxn ang="0">
                    <a:pos x="1" y="5"/>
                  </a:cxn>
                  <a:cxn ang="0">
                    <a:pos x="5" y="5"/>
                  </a:cxn>
                  <a:cxn ang="0">
                    <a:pos x="5" y="1"/>
                  </a:cxn>
                  <a:cxn ang="0">
                    <a:pos x="4" y="0"/>
                  </a:cxn>
                  <a:cxn ang="0">
                    <a:pos x="4" y="4"/>
                  </a:cxn>
                  <a:cxn ang="0">
                    <a:pos x="0" y="4"/>
                  </a:cxn>
                  <a:cxn ang="0">
                    <a:pos x="1" y="5"/>
                  </a:cxn>
                </a:cxnLst>
                <a:rect l="0" t="0" r="r" b="b"/>
                <a:pathLst>
                  <a:path w="5" h="5">
                    <a:moveTo>
                      <a:pt x="1" y="5"/>
                    </a:moveTo>
                    <a:lnTo>
                      <a:pt x="5" y="5"/>
                    </a:lnTo>
                    <a:lnTo>
                      <a:pt x="5" y="1"/>
                    </a:lnTo>
                    <a:lnTo>
                      <a:pt x="4" y="0"/>
                    </a:lnTo>
                    <a:lnTo>
                      <a:pt x="4" y="4"/>
                    </a:lnTo>
                    <a:lnTo>
                      <a:pt x="0" y="4"/>
                    </a:lnTo>
                    <a:lnTo>
                      <a:pt x="1" y="5"/>
                    </a:lnTo>
                    <a:close/>
                  </a:path>
                </a:pathLst>
              </a:custGeom>
              <a:grpFill/>
              <a:ln w="9525">
                <a:noFill/>
                <a:round/>
                <a:headEnd/>
                <a:tailEnd/>
              </a:ln>
            </p:spPr>
            <p:txBody>
              <a:bodyPr/>
              <a:lstStyle/>
              <a:p>
                <a:endParaRPr lang="en-US"/>
              </a:p>
            </p:txBody>
          </p:sp>
          <p:sp>
            <p:nvSpPr>
              <p:cNvPr id="278647" name="Freeform 119"/>
              <p:cNvSpPr>
                <a:spLocks/>
              </p:cNvSpPr>
              <p:nvPr/>
            </p:nvSpPr>
            <p:spPr bwMode="auto">
              <a:xfrm>
                <a:off x="1823" y="1744"/>
                <a:ext cx="2"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78648" name="Freeform 120"/>
              <p:cNvSpPr>
                <a:spLocks/>
              </p:cNvSpPr>
              <p:nvPr/>
            </p:nvSpPr>
            <p:spPr bwMode="auto">
              <a:xfrm>
                <a:off x="1823" y="1744"/>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649" name="Freeform 121"/>
              <p:cNvSpPr>
                <a:spLocks/>
              </p:cNvSpPr>
              <p:nvPr/>
            </p:nvSpPr>
            <p:spPr bwMode="auto">
              <a:xfrm>
                <a:off x="1823"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650" name="Freeform 122"/>
              <p:cNvSpPr>
                <a:spLocks/>
              </p:cNvSpPr>
              <p:nvPr/>
            </p:nvSpPr>
            <p:spPr bwMode="auto">
              <a:xfrm>
                <a:off x="1823"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651" name="Freeform 123"/>
              <p:cNvSpPr>
                <a:spLocks/>
              </p:cNvSpPr>
              <p:nvPr/>
            </p:nvSpPr>
            <p:spPr bwMode="auto">
              <a:xfrm>
                <a:off x="1823"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52" name="Freeform 124"/>
              <p:cNvSpPr>
                <a:spLocks/>
              </p:cNvSpPr>
              <p:nvPr/>
            </p:nvSpPr>
            <p:spPr bwMode="auto">
              <a:xfrm>
                <a:off x="1823" y="1732"/>
                <a:ext cx="6" cy="5"/>
              </a:xfrm>
              <a:custGeom>
                <a:avLst/>
                <a:gdLst/>
                <a:ahLst/>
                <a:cxnLst>
                  <a:cxn ang="0">
                    <a:pos x="0" y="12"/>
                  </a:cxn>
                  <a:cxn ang="0">
                    <a:pos x="12" y="12"/>
                  </a:cxn>
                  <a:cxn ang="0">
                    <a:pos x="12" y="0"/>
                  </a:cxn>
                  <a:cxn ang="0">
                    <a:pos x="10" y="0"/>
                  </a:cxn>
                  <a:cxn ang="0">
                    <a:pos x="10" y="11"/>
                  </a:cxn>
                  <a:cxn ang="0">
                    <a:pos x="0" y="11"/>
                  </a:cxn>
                  <a:cxn ang="0">
                    <a:pos x="0" y="12"/>
                  </a:cxn>
                </a:cxnLst>
                <a:rect l="0" t="0" r="r" b="b"/>
                <a:pathLst>
                  <a:path w="12" h="12">
                    <a:moveTo>
                      <a:pt x="0" y="12"/>
                    </a:moveTo>
                    <a:lnTo>
                      <a:pt x="12" y="12"/>
                    </a:lnTo>
                    <a:lnTo>
                      <a:pt x="12" y="0"/>
                    </a:lnTo>
                    <a:lnTo>
                      <a:pt x="10" y="0"/>
                    </a:lnTo>
                    <a:lnTo>
                      <a:pt x="10" y="11"/>
                    </a:lnTo>
                    <a:lnTo>
                      <a:pt x="0" y="11"/>
                    </a:lnTo>
                    <a:lnTo>
                      <a:pt x="0" y="12"/>
                    </a:lnTo>
                    <a:close/>
                  </a:path>
                </a:pathLst>
              </a:custGeom>
              <a:grpFill/>
              <a:ln w="9525">
                <a:noFill/>
                <a:round/>
                <a:headEnd/>
                <a:tailEnd/>
              </a:ln>
            </p:spPr>
            <p:txBody>
              <a:bodyPr/>
              <a:lstStyle/>
              <a:p>
                <a:endParaRPr lang="en-US"/>
              </a:p>
            </p:txBody>
          </p:sp>
          <p:sp>
            <p:nvSpPr>
              <p:cNvPr id="278653" name="Freeform 125"/>
              <p:cNvSpPr>
                <a:spLocks/>
              </p:cNvSpPr>
              <p:nvPr/>
            </p:nvSpPr>
            <p:spPr bwMode="auto">
              <a:xfrm>
                <a:off x="1823" y="1732"/>
                <a:ext cx="6" cy="5"/>
              </a:xfrm>
              <a:custGeom>
                <a:avLst/>
                <a:gdLst/>
                <a:ahLst/>
                <a:cxnLst>
                  <a:cxn ang="0">
                    <a:pos x="0" y="11"/>
                  </a:cxn>
                  <a:cxn ang="0">
                    <a:pos x="10" y="11"/>
                  </a:cxn>
                  <a:cxn ang="0">
                    <a:pos x="10" y="0"/>
                  </a:cxn>
                  <a:cxn ang="0">
                    <a:pos x="9" y="0"/>
                  </a:cxn>
                  <a:cxn ang="0">
                    <a:pos x="9" y="10"/>
                  </a:cxn>
                  <a:cxn ang="0">
                    <a:pos x="0" y="10"/>
                  </a:cxn>
                  <a:cxn ang="0">
                    <a:pos x="0" y="11"/>
                  </a:cxn>
                </a:cxnLst>
                <a:rect l="0" t="0" r="r" b="b"/>
                <a:pathLst>
                  <a:path w="10" h="11">
                    <a:moveTo>
                      <a:pt x="0" y="11"/>
                    </a:moveTo>
                    <a:lnTo>
                      <a:pt x="10" y="11"/>
                    </a:lnTo>
                    <a:lnTo>
                      <a:pt x="10"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78654" name="Freeform 126"/>
              <p:cNvSpPr>
                <a:spLocks/>
              </p:cNvSpPr>
              <p:nvPr/>
            </p:nvSpPr>
            <p:spPr bwMode="auto">
              <a:xfrm>
                <a:off x="1823" y="1732"/>
                <a:ext cx="5" cy="4"/>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655" name="Freeform 127"/>
              <p:cNvSpPr>
                <a:spLocks/>
              </p:cNvSpPr>
              <p:nvPr/>
            </p:nvSpPr>
            <p:spPr bwMode="auto">
              <a:xfrm>
                <a:off x="1823" y="1732"/>
                <a:ext cx="5"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656" name="Freeform 128"/>
              <p:cNvSpPr>
                <a:spLocks/>
              </p:cNvSpPr>
              <p:nvPr/>
            </p:nvSpPr>
            <p:spPr bwMode="auto">
              <a:xfrm>
                <a:off x="1823"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78657" name="Freeform 129"/>
              <p:cNvSpPr>
                <a:spLocks/>
              </p:cNvSpPr>
              <p:nvPr/>
            </p:nvSpPr>
            <p:spPr bwMode="auto">
              <a:xfrm>
                <a:off x="1823" y="1732"/>
                <a:ext cx="4"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78658" name="Freeform 130"/>
              <p:cNvSpPr>
                <a:spLocks/>
              </p:cNvSpPr>
              <p:nvPr/>
            </p:nvSpPr>
            <p:spPr bwMode="auto">
              <a:xfrm>
                <a:off x="1823" y="1731"/>
                <a:ext cx="3"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78659" name="Freeform 131"/>
              <p:cNvSpPr>
                <a:spLocks/>
              </p:cNvSpPr>
              <p:nvPr/>
            </p:nvSpPr>
            <p:spPr bwMode="auto">
              <a:xfrm>
                <a:off x="1823" y="1731"/>
                <a:ext cx="2"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78660" name="Freeform 132"/>
              <p:cNvSpPr>
                <a:spLocks/>
              </p:cNvSpPr>
              <p:nvPr/>
            </p:nvSpPr>
            <p:spPr bwMode="auto">
              <a:xfrm>
                <a:off x="1823"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661" name="Freeform 133"/>
              <p:cNvSpPr>
                <a:spLocks/>
              </p:cNvSpPr>
              <p:nvPr/>
            </p:nvSpPr>
            <p:spPr bwMode="auto">
              <a:xfrm>
                <a:off x="1823"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662" name="Freeform 134"/>
              <p:cNvSpPr>
                <a:spLocks/>
              </p:cNvSpPr>
              <p:nvPr/>
            </p:nvSpPr>
            <p:spPr bwMode="auto">
              <a:xfrm>
                <a:off x="1823"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663" name="Freeform 135"/>
              <p:cNvSpPr>
                <a:spLocks/>
              </p:cNvSpPr>
              <p:nvPr/>
            </p:nvSpPr>
            <p:spPr bwMode="auto">
              <a:xfrm>
                <a:off x="1823"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664" name="Freeform 136"/>
              <p:cNvSpPr>
                <a:spLocks/>
              </p:cNvSpPr>
              <p:nvPr/>
            </p:nvSpPr>
            <p:spPr bwMode="auto">
              <a:xfrm>
                <a:off x="1797" y="1744"/>
                <a:ext cx="7" cy="7"/>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65" name="Freeform 137"/>
              <p:cNvSpPr>
                <a:spLocks/>
              </p:cNvSpPr>
              <p:nvPr/>
            </p:nvSpPr>
            <p:spPr bwMode="auto">
              <a:xfrm>
                <a:off x="1797"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66" name="Freeform 138"/>
              <p:cNvSpPr>
                <a:spLocks/>
              </p:cNvSpPr>
              <p:nvPr/>
            </p:nvSpPr>
            <p:spPr bwMode="auto">
              <a:xfrm>
                <a:off x="1797"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67" name="Freeform 139"/>
              <p:cNvSpPr>
                <a:spLocks/>
              </p:cNvSpPr>
              <p:nvPr/>
            </p:nvSpPr>
            <p:spPr bwMode="auto">
              <a:xfrm>
                <a:off x="1797" y="1744"/>
                <a:ext cx="5" cy="5"/>
              </a:xfrm>
              <a:custGeom>
                <a:avLst/>
                <a:gdLst/>
                <a:ahLst/>
                <a:cxnLst>
                  <a:cxn ang="0">
                    <a:pos x="0" y="10"/>
                  </a:cxn>
                  <a:cxn ang="0">
                    <a:pos x="10" y="10"/>
                  </a:cxn>
                  <a:cxn ang="0">
                    <a:pos x="10" y="0"/>
                  </a:cxn>
                  <a:cxn ang="0">
                    <a:pos x="8" y="0"/>
                  </a:cxn>
                  <a:cxn ang="0">
                    <a:pos x="8" y="9"/>
                  </a:cxn>
                  <a:cxn ang="0">
                    <a:pos x="0" y="9"/>
                  </a:cxn>
                  <a:cxn ang="0">
                    <a:pos x="0" y="10"/>
                  </a:cxn>
                </a:cxnLst>
                <a:rect l="0" t="0" r="r" b="b"/>
                <a:pathLst>
                  <a:path w="10" h="10">
                    <a:moveTo>
                      <a:pt x="0" y="10"/>
                    </a:moveTo>
                    <a:lnTo>
                      <a:pt x="10" y="10"/>
                    </a:lnTo>
                    <a:lnTo>
                      <a:pt x="10"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668" name="Freeform 140"/>
              <p:cNvSpPr>
                <a:spLocks/>
              </p:cNvSpPr>
              <p:nvPr/>
            </p:nvSpPr>
            <p:spPr bwMode="auto">
              <a:xfrm>
                <a:off x="1797" y="1744"/>
                <a:ext cx="4"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669" name="Freeform 141"/>
              <p:cNvSpPr>
                <a:spLocks/>
              </p:cNvSpPr>
              <p:nvPr/>
            </p:nvSpPr>
            <p:spPr bwMode="auto">
              <a:xfrm>
                <a:off x="1797"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78670" name="Freeform 142"/>
              <p:cNvSpPr>
                <a:spLocks/>
              </p:cNvSpPr>
              <p:nvPr/>
            </p:nvSpPr>
            <p:spPr bwMode="auto">
              <a:xfrm>
                <a:off x="1797" y="1744"/>
                <a:ext cx="3"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78671" name="Freeform 143"/>
              <p:cNvSpPr>
                <a:spLocks/>
              </p:cNvSpPr>
              <p:nvPr/>
            </p:nvSpPr>
            <p:spPr bwMode="auto">
              <a:xfrm>
                <a:off x="1797" y="1744"/>
                <a:ext cx="3" cy="3"/>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672" name="Freeform 144"/>
              <p:cNvSpPr>
                <a:spLocks/>
              </p:cNvSpPr>
              <p:nvPr/>
            </p:nvSpPr>
            <p:spPr bwMode="auto">
              <a:xfrm>
                <a:off x="1796" y="1744"/>
                <a:ext cx="3" cy="3"/>
              </a:xfrm>
              <a:custGeom>
                <a:avLst/>
                <a:gdLst/>
                <a:ahLst/>
                <a:cxnLst>
                  <a:cxn ang="0">
                    <a:pos x="1" y="5"/>
                  </a:cxn>
                  <a:cxn ang="0">
                    <a:pos x="5" y="5"/>
                  </a:cxn>
                  <a:cxn ang="0">
                    <a:pos x="5" y="1"/>
                  </a:cxn>
                  <a:cxn ang="0">
                    <a:pos x="4" y="0"/>
                  </a:cxn>
                  <a:cxn ang="0">
                    <a:pos x="4" y="4"/>
                  </a:cxn>
                  <a:cxn ang="0">
                    <a:pos x="0" y="4"/>
                  </a:cxn>
                  <a:cxn ang="0">
                    <a:pos x="1" y="5"/>
                  </a:cxn>
                </a:cxnLst>
                <a:rect l="0" t="0" r="r" b="b"/>
                <a:pathLst>
                  <a:path w="5" h="5">
                    <a:moveTo>
                      <a:pt x="1" y="5"/>
                    </a:moveTo>
                    <a:lnTo>
                      <a:pt x="5" y="5"/>
                    </a:lnTo>
                    <a:lnTo>
                      <a:pt x="5" y="1"/>
                    </a:lnTo>
                    <a:lnTo>
                      <a:pt x="4" y="0"/>
                    </a:lnTo>
                    <a:lnTo>
                      <a:pt x="4" y="4"/>
                    </a:lnTo>
                    <a:lnTo>
                      <a:pt x="0" y="4"/>
                    </a:lnTo>
                    <a:lnTo>
                      <a:pt x="1" y="5"/>
                    </a:lnTo>
                    <a:close/>
                  </a:path>
                </a:pathLst>
              </a:custGeom>
              <a:grpFill/>
              <a:ln w="9525">
                <a:noFill/>
                <a:round/>
                <a:headEnd/>
                <a:tailEnd/>
              </a:ln>
            </p:spPr>
            <p:txBody>
              <a:bodyPr/>
              <a:lstStyle/>
              <a:p>
                <a:endParaRPr lang="en-US"/>
              </a:p>
            </p:txBody>
          </p:sp>
          <p:sp>
            <p:nvSpPr>
              <p:cNvPr id="278673" name="Freeform 145"/>
              <p:cNvSpPr>
                <a:spLocks/>
              </p:cNvSpPr>
              <p:nvPr/>
            </p:nvSpPr>
            <p:spPr bwMode="auto">
              <a:xfrm>
                <a:off x="1796" y="1744"/>
                <a:ext cx="3" cy="2"/>
              </a:xfrm>
              <a:custGeom>
                <a:avLst/>
                <a:gdLst/>
                <a:ahLst/>
                <a:cxnLst>
                  <a:cxn ang="0">
                    <a:pos x="0" y="4"/>
                  </a:cxn>
                  <a:cxn ang="0">
                    <a:pos x="4" y="4"/>
                  </a:cxn>
                  <a:cxn ang="0">
                    <a:pos x="4" y="0"/>
                  </a:cxn>
                  <a:cxn ang="0">
                    <a:pos x="3" y="1"/>
                  </a:cxn>
                  <a:cxn ang="0">
                    <a:pos x="3" y="3"/>
                  </a:cxn>
                  <a:cxn ang="0">
                    <a:pos x="1" y="3"/>
                  </a:cxn>
                  <a:cxn ang="0">
                    <a:pos x="0" y="4"/>
                  </a:cxn>
                </a:cxnLst>
                <a:rect l="0" t="0" r="r" b="b"/>
                <a:pathLst>
                  <a:path w="4" h="4">
                    <a:moveTo>
                      <a:pt x="0" y="4"/>
                    </a:moveTo>
                    <a:lnTo>
                      <a:pt x="4" y="4"/>
                    </a:lnTo>
                    <a:lnTo>
                      <a:pt x="4" y="0"/>
                    </a:lnTo>
                    <a:lnTo>
                      <a:pt x="3" y="1"/>
                    </a:lnTo>
                    <a:lnTo>
                      <a:pt x="3" y="3"/>
                    </a:lnTo>
                    <a:lnTo>
                      <a:pt x="1" y="3"/>
                    </a:lnTo>
                    <a:lnTo>
                      <a:pt x="0" y="4"/>
                    </a:lnTo>
                    <a:close/>
                  </a:path>
                </a:pathLst>
              </a:custGeom>
              <a:grpFill/>
              <a:ln w="9525">
                <a:noFill/>
                <a:round/>
                <a:headEnd/>
                <a:tailEnd/>
              </a:ln>
            </p:spPr>
            <p:txBody>
              <a:bodyPr/>
              <a:lstStyle/>
              <a:p>
                <a:endParaRPr lang="en-US"/>
              </a:p>
            </p:txBody>
          </p:sp>
          <p:sp>
            <p:nvSpPr>
              <p:cNvPr id="278674" name="Freeform 146"/>
              <p:cNvSpPr>
                <a:spLocks/>
              </p:cNvSpPr>
              <p:nvPr/>
            </p:nvSpPr>
            <p:spPr bwMode="auto">
              <a:xfrm>
                <a:off x="1796"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675" name="Freeform 147"/>
              <p:cNvSpPr>
                <a:spLocks/>
              </p:cNvSpPr>
              <p:nvPr/>
            </p:nvSpPr>
            <p:spPr bwMode="auto">
              <a:xfrm>
                <a:off x="1796" y="1744"/>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676" name="Freeform 148"/>
              <p:cNvSpPr>
                <a:spLocks/>
              </p:cNvSpPr>
              <p:nvPr/>
            </p:nvSpPr>
            <p:spPr bwMode="auto">
              <a:xfrm>
                <a:off x="1796"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677" name="Freeform 149"/>
              <p:cNvSpPr>
                <a:spLocks/>
              </p:cNvSpPr>
              <p:nvPr/>
            </p:nvSpPr>
            <p:spPr bwMode="auto">
              <a:xfrm>
                <a:off x="1797" y="1732"/>
                <a:ext cx="7" cy="6"/>
              </a:xfrm>
              <a:custGeom>
                <a:avLst/>
                <a:gdLst/>
                <a:ahLst/>
                <a:cxnLst>
                  <a:cxn ang="0">
                    <a:pos x="0" y="13"/>
                  </a:cxn>
                  <a:cxn ang="0">
                    <a:pos x="14" y="13"/>
                  </a:cxn>
                  <a:cxn ang="0">
                    <a:pos x="14" y="0"/>
                  </a:cxn>
                  <a:cxn ang="0">
                    <a:pos x="12" y="0"/>
                  </a:cxn>
                  <a:cxn ang="0">
                    <a:pos x="12" y="12"/>
                  </a:cxn>
                  <a:cxn ang="0">
                    <a:pos x="0" y="12"/>
                  </a:cxn>
                  <a:cxn ang="0">
                    <a:pos x="0" y="13"/>
                  </a:cxn>
                </a:cxnLst>
                <a:rect l="0" t="0" r="r" b="b"/>
                <a:pathLst>
                  <a:path w="14" h="13">
                    <a:moveTo>
                      <a:pt x="0" y="13"/>
                    </a:moveTo>
                    <a:lnTo>
                      <a:pt x="14" y="13"/>
                    </a:lnTo>
                    <a:lnTo>
                      <a:pt x="14"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78" name="Freeform 150"/>
              <p:cNvSpPr>
                <a:spLocks/>
              </p:cNvSpPr>
              <p:nvPr/>
            </p:nvSpPr>
            <p:spPr bwMode="auto">
              <a:xfrm>
                <a:off x="1797"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79" name="Freeform 151"/>
              <p:cNvSpPr>
                <a:spLocks/>
              </p:cNvSpPr>
              <p:nvPr/>
            </p:nvSpPr>
            <p:spPr bwMode="auto">
              <a:xfrm>
                <a:off x="1797"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80" name="Freeform 152"/>
              <p:cNvSpPr>
                <a:spLocks/>
              </p:cNvSpPr>
              <p:nvPr/>
            </p:nvSpPr>
            <p:spPr bwMode="auto">
              <a:xfrm>
                <a:off x="1797" y="1732"/>
                <a:ext cx="5" cy="4"/>
              </a:xfrm>
              <a:custGeom>
                <a:avLst/>
                <a:gdLst/>
                <a:ahLst/>
                <a:cxnLst>
                  <a:cxn ang="0">
                    <a:pos x="0" y="10"/>
                  </a:cxn>
                  <a:cxn ang="0">
                    <a:pos x="10" y="10"/>
                  </a:cxn>
                  <a:cxn ang="0">
                    <a:pos x="10" y="0"/>
                  </a:cxn>
                  <a:cxn ang="0">
                    <a:pos x="8" y="0"/>
                  </a:cxn>
                  <a:cxn ang="0">
                    <a:pos x="8" y="9"/>
                  </a:cxn>
                  <a:cxn ang="0">
                    <a:pos x="0" y="9"/>
                  </a:cxn>
                  <a:cxn ang="0">
                    <a:pos x="0" y="10"/>
                  </a:cxn>
                </a:cxnLst>
                <a:rect l="0" t="0" r="r" b="b"/>
                <a:pathLst>
                  <a:path w="10" h="10">
                    <a:moveTo>
                      <a:pt x="0" y="10"/>
                    </a:moveTo>
                    <a:lnTo>
                      <a:pt x="10" y="10"/>
                    </a:lnTo>
                    <a:lnTo>
                      <a:pt x="10"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681" name="Freeform 153"/>
              <p:cNvSpPr>
                <a:spLocks/>
              </p:cNvSpPr>
              <p:nvPr/>
            </p:nvSpPr>
            <p:spPr bwMode="auto">
              <a:xfrm>
                <a:off x="1797" y="1732"/>
                <a:ext cx="4"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682" name="Freeform 154"/>
              <p:cNvSpPr>
                <a:spLocks/>
              </p:cNvSpPr>
              <p:nvPr/>
            </p:nvSpPr>
            <p:spPr bwMode="auto">
              <a:xfrm>
                <a:off x="1797"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78683" name="Freeform 155"/>
              <p:cNvSpPr>
                <a:spLocks/>
              </p:cNvSpPr>
              <p:nvPr/>
            </p:nvSpPr>
            <p:spPr bwMode="auto">
              <a:xfrm>
                <a:off x="1797" y="1732"/>
                <a:ext cx="3"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78684" name="Freeform 156"/>
              <p:cNvSpPr>
                <a:spLocks/>
              </p:cNvSpPr>
              <p:nvPr/>
            </p:nvSpPr>
            <p:spPr bwMode="auto">
              <a:xfrm>
                <a:off x="1796" y="1731"/>
                <a:ext cx="4"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78685" name="Freeform 157"/>
              <p:cNvSpPr>
                <a:spLocks/>
              </p:cNvSpPr>
              <p:nvPr/>
            </p:nvSpPr>
            <p:spPr bwMode="auto">
              <a:xfrm>
                <a:off x="1796" y="1731"/>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78686" name="Freeform 158"/>
              <p:cNvSpPr>
                <a:spLocks/>
              </p:cNvSpPr>
              <p:nvPr/>
            </p:nvSpPr>
            <p:spPr bwMode="auto">
              <a:xfrm>
                <a:off x="1797"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687" name="Freeform 159"/>
              <p:cNvSpPr>
                <a:spLocks/>
              </p:cNvSpPr>
              <p:nvPr/>
            </p:nvSpPr>
            <p:spPr bwMode="auto">
              <a:xfrm>
                <a:off x="1797"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688" name="Freeform 160"/>
              <p:cNvSpPr>
                <a:spLocks/>
              </p:cNvSpPr>
              <p:nvPr/>
            </p:nvSpPr>
            <p:spPr bwMode="auto">
              <a:xfrm>
                <a:off x="1797" y="1732"/>
                <a:ext cx="1" cy="1"/>
              </a:xfrm>
              <a:custGeom>
                <a:avLst/>
                <a:gdLst/>
                <a:ahLst/>
                <a:cxnLst>
                  <a:cxn ang="0">
                    <a:pos x="0" y="1"/>
                  </a:cxn>
                  <a:cxn ang="0">
                    <a:pos x="1" y="1"/>
                  </a:cxn>
                  <a:cxn ang="0">
                    <a:pos x="1" y="0"/>
                  </a:cxn>
                  <a:cxn ang="0">
                    <a:pos x="0" y="0"/>
                  </a:cxn>
                  <a:cxn ang="0">
                    <a:pos x="0" y="0"/>
                  </a:cxn>
                  <a:cxn ang="0">
                    <a:pos x="0" y="0"/>
                  </a:cxn>
                  <a:cxn ang="0">
                    <a:pos x="0" y="1"/>
                  </a:cxn>
                </a:cxnLst>
                <a:rect l="0" t="0" r="r" b="b"/>
                <a:pathLst>
                  <a:path w="1" h="1">
                    <a:moveTo>
                      <a:pt x="0" y="1"/>
                    </a:moveTo>
                    <a:lnTo>
                      <a:pt x="1" y="1"/>
                    </a:lnTo>
                    <a:lnTo>
                      <a:pt x="1" y="0"/>
                    </a:lnTo>
                    <a:lnTo>
                      <a:pt x="0" y="0"/>
                    </a:lnTo>
                    <a:lnTo>
                      <a:pt x="0" y="0"/>
                    </a:lnTo>
                    <a:lnTo>
                      <a:pt x="0" y="0"/>
                    </a:lnTo>
                    <a:lnTo>
                      <a:pt x="0" y="1"/>
                    </a:lnTo>
                    <a:close/>
                  </a:path>
                </a:pathLst>
              </a:custGeom>
              <a:grpFill/>
              <a:ln w="9525">
                <a:noFill/>
                <a:round/>
                <a:headEnd/>
                <a:tailEnd/>
              </a:ln>
            </p:spPr>
            <p:txBody>
              <a:bodyPr/>
              <a:lstStyle/>
              <a:p>
                <a:endParaRPr lang="en-US"/>
              </a:p>
            </p:txBody>
          </p:sp>
          <p:sp>
            <p:nvSpPr>
              <p:cNvPr id="278689" name="Freeform 161"/>
              <p:cNvSpPr>
                <a:spLocks/>
              </p:cNvSpPr>
              <p:nvPr/>
            </p:nvSpPr>
            <p:spPr bwMode="auto">
              <a:xfrm>
                <a:off x="1797"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690" name="Freeform 162"/>
              <p:cNvSpPr>
                <a:spLocks/>
              </p:cNvSpPr>
              <p:nvPr/>
            </p:nvSpPr>
            <p:spPr bwMode="auto">
              <a:xfrm>
                <a:off x="1771"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691" name="Freeform 163"/>
              <p:cNvSpPr>
                <a:spLocks/>
              </p:cNvSpPr>
              <p:nvPr/>
            </p:nvSpPr>
            <p:spPr bwMode="auto">
              <a:xfrm>
                <a:off x="1771"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692" name="Freeform 164"/>
              <p:cNvSpPr>
                <a:spLocks/>
              </p:cNvSpPr>
              <p:nvPr/>
            </p:nvSpPr>
            <p:spPr bwMode="auto">
              <a:xfrm>
                <a:off x="1771" y="1744"/>
                <a:ext cx="5"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693" name="Freeform 165"/>
              <p:cNvSpPr>
                <a:spLocks/>
              </p:cNvSpPr>
              <p:nvPr/>
            </p:nvSpPr>
            <p:spPr bwMode="auto">
              <a:xfrm>
                <a:off x="1771"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694" name="Freeform 166"/>
              <p:cNvSpPr>
                <a:spLocks/>
              </p:cNvSpPr>
              <p:nvPr/>
            </p:nvSpPr>
            <p:spPr bwMode="auto">
              <a:xfrm>
                <a:off x="1771" y="1744"/>
                <a:ext cx="4" cy="5"/>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695" name="Freeform 167"/>
              <p:cNvSpPr>
                <a:spLocks/>
              </p:cNvSpPr>
              <p:nvPr/>
            </p:nvSpPr>
            <p:spPr bwMode="auto">
              <a:xfrm>
                <a:off x="1771" y="1744"/>
                <a:ext cx="4" cy="4"/>
              </a:xfrm>
              <a:custGeom>
                <a:avLst/>
                <a:gdLst/>
                <a:ahLst/>
                <a:cxnLst>
                  <a:cxn ang="0">
                    <a:pos x="0" y="8"/>
                  </a:cxn>
                  <a:cxn ang="0">
                    <a:pos x="8" y="8"/>
                  </a:cxn>
                  <a:cxn ang="0">
                    <a:pos x="8" y="0"/>
                  </a:cxn>
                  <a:cxn ang="0">
                    <a:pos x="7" y="0"/>
                  </a:cxn>
                  <a:cxn ang="0">
                    <a:pos x="7" y="6"/>
                  </a:cxn>
                  <a:cxn ang="0">
                    <a:pos x="0" y="6"/>
                  </a:cxn>
                  <a:cxn ang="0">
                    <a:pos x="0" y="8"/>
                  </a:cxn>
                </a:cxnLst>
                <a:rect l="0" t="0" r="r" b="b"/>
                <a:pathLst>
                  <a:path w="8" h="8">
                    <a:moveTo>
                      <a:pt x="0" y="8"/>
                    </a:moveTo>
                    <a:lnTo>
                      <a:pt x="8" y="8"/>
                    </a:lnTo>
                    <a:lnTo>
                      <a:pt x="8" y="0"/>
                    </a:lnTo>
                    <a:lnTo>
                      <a:pt x="7" y="0"/>
                    </a:lnTo>
                    <a:lnTo>
                      <a:pt x="7" y="6"/>
                    </a:lnTo>
                    <a:lnTo>
                      <a:pt x="0" y="6"/>
                    </a:lnTo>
                    <a:lnTo>
                      <a:pt x="0" y="8"/>
                    </a:lnTo>
                    <a:close/>
                  </a:path>
                </a:pathLst>
              </a:custGeom>
              <a:grpFill/>
              <a:ln w="9525">
                <a:noFill/>
                <a:round/>
                <a:headEnd/>
                <a:tailEnd/>
              </a:ln>
            </p:spPr>
            <p:txBody>
              <a:bodyPr/>
              <a:lstStyle/>
              <a:p>
                <a:endParaRPr lang="en-US"/>
              </a:p>
            </p:txBody>
          </p:sp>
          <p:sp>
            <p:nvSpPr>
              <p:cNvPr id="278696" name="Freeform 168"/>
              <p:cNvSpPr>
                <a:spLocks/>
              </p:cNvSpPr>
              <p:nvPr/>
            </p:nvSpPr>
            <p:spPr bwMode="auto">
              <a:xfrm>
                <a:off x="1771" y="1744"/>
                <a:ext cx="3" cy="4"/>
              </a:xfrm>
              <a:custGeom>
                <a:avLst/>
                <a:gdLst/>
                <a:ahLst/>
                <a:cxnLst>
                  <a:cxn ang="0">
                    <a:pos x="0" y="6"/>
                  </a:cxn>
                  <a:cxn ang="0">
                    <a:pos x="7" y="6"/>
                  </a:cxn>
                  <a:cxn ang="0">
                    <a:pos x="7" y="0"/>
                  </a:cxn>
                  <a:cxn ang="0">
                    <a:pos x="6" y="0"/>
                  </a:cxn>
                  <a:cxn ang="0">
                    <a:pos x="6" y="5"/>
                  </a:cxn>
                  <a:cxn ang="0">
                    <a:pos x="0" y="5"/>
                  </a:cxn>
                  <a:cxn ang="0">
                    <a:pos x="0" y="6"/>
                  </a:cxn>
                </a:cxnLst>
                <a:rect l="0" t="0" r="r" b="b"/>
                <a:pathLst>
                  <a:path w="7" h="6">
                    <a:moveTo>
                      <a:pt x="0" y="6"/>
                    </a:moveTo>
                    <a:lnTo>
                      <a:pt x="7" y="6"/>
                    </a:lnTo>
                    <a:lnTo>
                      <a:pt x="7" y="0"/>
                    </a:lnTo>
                    <a:lnTo>
                      <a:pt x="6" y="0"/>
                    </a:lnTo>
                    <a:lnTo>
                      <a:pt x="6" y="5"/>
                    </a:lnTo>
                    <a:lnTo>
                      <a:pt x="0" y="5"/>
                    </a:lnTo>
                    <a:lnTo>
                      <a:pt x="0" y="6"/>
                    </a:lnTo>
                    <a:close/>
                  </a:path>
                </a:pathLst>
              </a:custGeom>
              <a:grpFill/>
              <a:ln w="9525">
                <a:noFill/>
                <a:round/>
                <a:headEnd/>
                <a:tailEnd/>
              </a:ln>
            </p:spPr>
            <p:txBody>
              <a:bodyPr/>
              <a:lstStyle/>
              <a:p>
                <a:endParaRPr lang="en-US"/>
              </a:p>
            </p:txBody>
          </p:sp>
          <p:sp>
            <p:nvSpPr>
              <p:cNvPr id="278697" name="Freeform 169"/>
              <p:cNvSpPr>
                <a:spLocks/>
              </p:cNvSpPr>
              <p:nvPr/>
            </p:nvSpPr>
            <p:spPr bwMode="auto">
              <a:xfrm>
                <a:off x="1771" y="1744"/>
                <a:ext cx="3" cy="3"/>
              </a:xfrm>
              <a:custGeom>
                <a:avLst/>
                <a:gdLst/>
                <a:ahLst/>
                <a:cxnLst>
                  <a:cxn ang="0">
                    <a:pos x="0" y="5"/>
                  </a:cxn>
                  <a:cxn ang="0">
                    <a:pos x="6" y="5"/>
                  </a:cxn>
                  <a:cxn ang="0">
                    <a:pos x="6" y="0"/>
                  </a:cxn>
                  <a:cxn ang="0">
                    <a:pos x="4" y="0"/>
                  </a:cxn>
                  <a:cxn ang="0">
                    <a:pos x="4" y="4"/>
                  </a:cxn>
                  <a:cxn ang="0">
                    <a:pos x="0" y="4"/>
                  </a:cxn>
                  <a:cxn ang="0">
                    <a:pos x="0" y="5"/>
                  </a:cxn>
                </a:cxnLst>
                <a:rect l="0" t="0" r="r" b="b"/>
                <a:pathLst>
                  <a:path w="6" h="5">
                    <a:moveTo>
                      <a:pt x="0" y="5"/>
                    </a:moveTo>
                    <a:lnTo>
                      <a:pt x="6" y="5"/>
                    </a:lnTo>
                    <a:lnTo>
                      <a:pt x="6"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698" name="Freeform 170"/>
              <p:cNvSpPr>
                <a:spLocks/>
              </p:cNvSpPr>
              <p:nvPr/>
            </p:nvSpPr>
            <p:spPr bwMode="auto">
              <a:xfrm>
                <a:off x="1771" y="1744"/>
                <a:ext cx="2" cy="3"/>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699" name="Freeform 171"/>
              <p:cNvSpPr>
                <a:spLocks/>
              </p:cNvSpPr>
              <p:nvPr/>
            </p:nvSpPr>
            <p:spPr bwMode="auto">
              <a:xfrm>
                <a:off x="1771"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00" name="Freeform 172"/>
              <p:cNvSpPr>
                <a:spLocks/>
              </p:cNvSpPr>
              <p:nvPr/>
            </p:nvSpPr>
            <p:spPr bwMode="auto">
              <a:xfrm>
                <a:off x="1771" y="1744"/>
                <a:ext cx="1" cy="2"/>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701" name="Freeform 173"/>
              <p:cNvSpPr>
                <a:spLocks/>
              </p:cNvSpPr>
              <p:nvPr/>
            </p:nvSpPr>
            <p:spPr bwMode="auto">
              <a:xfrm>
                <a:off x="1771" y="1744"/>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702" name="Freeform 174"/>
              <p:cNvSpPr>
                <a:spLocks/>
              </p:cNvSpPr>
              <p:nvPr/>
            </p:nvSpPr>
            <p:spPr bwMode="auto">
              <a:xfrm>
                <a:off x="1771" y="1744"/>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703" name="Freeform 175"/>
              <p:cNvSpPr>
                <a:spLocks/>
              </p:cNvSpPr>
              <p:nvPr/>
            </p:nvSpPr>
            <p:spPr bwMode="auto">
              <a:xfrm>
                <a:off x="1771"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704" name="Freeform 176"/>
              <p:cNvSpPr>
                <a:spLocks/>
              </p:cNvSpPr>
              <p:nvPr/>
            </p:nvSpPr>
            <p:spPr bwMode="auto">
              <a:xfrm>
                <a:off x="1771"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705" name="Freeform 177"/>
              <p:cNvSpPr>
                <a:spLocks/>
              </p:cNvSpPr>
              <p:nvPr/>
            </p:nvSpPr>
            <p:spPr bwMode="auto">
              <a:xfrm>
                <a:off x="1771" y="1732"/>
                <a:ext cx="5"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706" name="Freeform 178"/>
              <p:cNvSpPr>
                <a:spLocks/>
              </p:cNvSpPr>
              <p:nvPr/>
            </p:nvSpPr>
            <p:spPr bwMode="auto">
              <a:xfrm>
                <a:off x="1771"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707" name="Freeform 179"/>
              <p:cNvSpPr>
                <a:spLocks/>
              </p:cNvSpPr>
              <p:nvPr/>
            </p:nvSpPr>
            <p:spPr bwMode="auto">
              <a:xfrm>
                <a:off x="1771" y="1732"/>
                <a:ext cx="4" cy="4"/>
              </a:xfrm>
              <a:custGeom>
                <a:avLst/>
                <a:gdLst/>
                <a:ahLst/>
                <a:cxnLst>
                  <a:cxn ang="0">
                    <a:pos x="0" y="9"/>
                  </a:cxn>
                  <a:cxn ang="0">
                    <a:pos x="9" y="9"/>
                  </a:cxn>
                  <a:cxn ang="0">
                    <a:pos x="9" y="0"/>
                  </a:cxn>
                  <a:cxn ang="0">
                    <a:pos x="8" y="0"/>
                  </a:cxn>
                  <a:cxn ang="0">
                    <a:pos x="8" y="8"/>
                  </a:cxn>
                  <a:cxn ang="0">
                    <a:pos x="0" y="8"/>
                  </a:cxn>
                  <a:cxn ang="0">
                    <a:pos x="0" y="9"/>
                  </a:cxn>
                </a:cxnLst>
                <a:rect l="0" t="0" r="r" b="b"/>
                <a:pathLst>
                  <a:path w="9" h="9">
                    <a:moveTo>
                      <a:pt x="0" y="9"/>
                    </a:moveTo>
                    <a:lnTo>
                      <a:pt x="9" y="9"/>
                    </a:lnTo>
                    <a:lnTo>
                      <a:pt x="9" y="0"/>
                    </a:lnTo>
                    <a:lnTo>
                      <a:pt x="8" y="0"/>
                    </a:lnTo>
                    <a:lnTo>
                      <a:pt x="8" y="8"/>
                    </a:lnTo>
                    <a:lnTo>
                      <a:pt x="0" y="8"/>
                    </a:lnTo>
                    <a:lnTo>
                      <a:pt x="0" y="9"/>
                    </a:lnTo>
                    <a:close/>
                  </a:path>
                </a:pathLst>
              </a:custGeom>
              <a:grpFill/>
              <a:ln w="9525">
                <a:noFill/>
                <a:round/>
                <a:headEnd/>
                <a:tailEnd/>
              </a:ln>
            </p:spPr>
            <p:txBody>
              <a:bodyPr/>
              <a:lstStyle/>
              <a:p>
                <a:endParaRPr lang="en-US"/>
              </a:p>
            </p:txBody>
          </p:sp>
          <p:sp>
            <p:nvSpPr>
              <p:cNvPr id="278708" name="Freeform 180"/>
              <p:cNvSpPr>
                <a:spLocks/>
              </p:cNvSpPr>
              <p:nvPr/>
            </p:nvSpPr>
            <p:spPr bwMode="auto">
              <a:xfrm>
                <a:off x="1771" y="1732"/>
                <a:ext cx="4" cy="3"/>
              </a:xfrm>
              <a:custGeom>
                <a:avLst/>
                <a:gdLst/>
                <a:ahLst/>
                <a:cxnLst>
                  <a:cxn ang="0">
                    <a:pos x="0" y="8"/>
                  </a:cxn>
                  <a:cxn ang="0">
                    <a:pos x="8" y="8"/>
                  </a:cxn>
                  <a:cxn ang="0">
                    <a:pos x="8" y="0"/>
                  </a:cxn>
                  <a:cxn ang="0">
                    <a:pos x="7" y="0"/>
                  </a:cxn>
                  <a:cxn ang="0">
                    <a:pos x="7" y="7"/>
                  </a:cxn>
                  <a:cxn ang="0">
                    <a:pos x="0" y="7"/>
                  </a:cxn>
                  <a:cxn ang="0">
                    <a:pos x="0" y="8"/>
                  </a:cxn>
                </a:cxnLst>
                <a:rect l="0" t="0" r="r" b="b"/>
                <a:pathLst>
                  <a:path w="8" h="8">
                    <a:moveTo>
                      <a:pt x="0" y="8"/>
                    </a:moveTo>
                    <a:lnTo>
                      <a:pt x="8" y="8"/>
                    </a:lnTo>
                    <a:lnTo>
                      <a:pt x="8" y="0"/>
                    </a:lnTo>
                    <a:lnTo>
                      <a:pt x="7" y="0"/>
                    </a:lnTo>
                    <a:lnTo>
                      <a:pt x="7" y="7"/>
                    </a:lnTo>
                    <a:lnTo>
                      <a:pt x="0" y="7"/>
                    </a:lnTo>
                    <a:lnTo>
                      <a:pt x="0" y="8"/>
                    </a:lnTo>
                    <a:close/>
                  </a:path>
                </a:pathLst>
              </a:custGeom>
              <a:grpFill/>
              <a:ln w="9525">
                <a:noFill/>
                <a:round/>
                <a:headEnd/>
                <a:tailEnd/>
              </a:ln>
            </p:spPr>
            <p:txBody>
              <a:bodyPr/>
              <a:lstStyle/>
              <a:p>
                <a:endParaRPr lang="en-US"/>
              </a:p>
            </p:txBody>
          </p:sp>
          <p:sp>
            <p:nvSpPr>
              <p:cNvPr id="278709" name="Freeform 181"/>
              <p:cNvSpPr>
                <a:spLocks/>
              </p:cNvSpPr>
              <p:nvPr/>
            </p:nvSpPr>
            <p:spPr bwMode="auto">
              <a:xfrm>
                <a:off x="1771" y="1732"/>
                <a:ext cx="3" cy="3"/>
              </a:xfrm>
              <a:custGeom>
                <a:avLst/>
                <a:gdLst/>
                <a:ahLst/>
                <a:cxnLst>
                  <a:cxn ang="0">
                    <a:pos x="0" y="7"/>
                  </a:cxn>
                  <a:cxn ang="0">
                    <a:pos x="7" y="7"/>
                  </a:cxn>
                  <a:cxn ang="0">
                    <a:pos x="7" y="0"/>
                  </a:cxn>
                  <a:cxn ang="0">
                    <a:pos x="6" y="0"/>
                  </a:cxn>
                  <a:cxn ang="0">
                    <a:pos x="6" y="5"/>
                  </a:cxn>
                  <a:cxn ang="0">
                    <a:pos x="0" y="5"/>
                  </a:cxn>
                  <a:cxn ang="0">
                    <a:pos x="0" y="7"/>
                  </a:cxn>
                </a:cxnLst>
                <a:rect l="0" t="0" r="r" b="b"/>
                <a:pathLst>
                  <a:path w="7" h="7">
                    <a:moveTo>
                      <a:pt x="0" y="7"/>
                    </a:moveTo>
                    <a:lnTo>
                      <a:pt x="7" y="7"/>
                    </a:lnTo>
                    <a:lnTo>
                      <a:pt x="7" y="0"/>
                    </a:lnTo>
                    <a:lnTo>
                      <a:pt x="6" y="0"/>
                    </a:lnTo>
                    <a:lnTo>
                      <a:pt x="6" y="5"/>
                    </a:lnTo>
                    <a:lnTo>
                      <a:pt x="0" y="5"/>
                    </a:lnTo>
                    <a:lnTo>
                      <a:pt x="0" y="7"/>
                    </a:lnTo>
                    <a:close/>
                  </a:path>
                </a:pathLst>
              </a:custGeom>
              <a:grpFill/>
              <a:ln w="9525">
                <a:noFill/>
                <a:round/>
                <a:headEnd/>
                <a:tailEnd/>
              </a:ln>
            </p:spPr>
            <p:txBody>
              <a:bodyPr/>
              <a:lstStyle/>
              <a:p>
                <a:endParaRPr lang="en-US"/>
              </a:p>
            </p:txBody>
          </p:sp>
          <p:sp>
            <p:nvSpPr>
              <p:cNvPr id="278710" name="Freeform 182"/>
              <p:cNvSpPr>
                <a:spLocks/>
              </p:cNvSpPr>
              <p:nvPr/>
            </p:nvSpPr>
            <p:spPr bwMode="auto">
              <a:xfrm>
                <a:off x="1771" y="1732"/>
                <a:ext cx="3" cy="2"/>
              </a:xfrm>
              <a:custGeom>
                <a:avLst/>
                <a:gdLst/>
                <a:ahLst/>
                <a:cxnLst>
                  <a:cxn ang="0">
                    <a:pos x="0" y="5"/>
                  </a:cxn>
                  <a:cxn ang="0">
                    <a:pos x="6" y="5"/>
                  </a:cxn>
                  <a:cxn ang="0">
                    <a:pos x="6" y="0"/>
                  </a:cxn>
                  <a:cxn ang="0">
                    <a:pos x="4" y="0"/>
                  </a:cxn>
                  <a:cxn ang="0">
                    <a:pos x="4" y="4"/>
                  </a:cxn>
                  <a:cxn ang="0">
                    <a:pos x="0" y="4"/>
                  </a:cxn>
                  <a:cxn ang="0">
                    <a:pos x="0" y="5"/>
                  </a:cxn>
                </a:cxnLst>
                <a:rect l="0" t="0" r="r" b="b"/>
                <a:pathLst>
                  <a:path w="6" h="5">
                    <a:moveTo>
                      <a:pt x="0" y="5"/>
                    </a:moveTo>
                    <a:lnTo>
                      <a:pt x="6" y="5"/>
                    </a:lnTo>
                    <a:lnTo>
                      <a:pt x="6"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711" name="Freeform 183"/>
              <p:cNvSpPr>
                <a:spLocks/>
              </p:cNvSpPr>
              <p:nvPr/>
            </p:nvSpPr>
            <p:spPr bwMode="auto">
              <a:xfrm>
                <a:off x="1771" y="1732"/>
                <a:ext cx="2"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712" name="Freeform 184"/>
              <p:cNvSpPr>
                <a:spLocks/>
              </p:cNvSpPr>
              <p:nvPr/>
            </p:nvSpPr>
            <p:spPr bwMode="auto">
              <a:xfrm>
                <a:off x="1771"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13" name="Freeform 185"/>
              <p:cNvSpPr>
                <a:spLocks/>
              </p:cNvSpPr>
              <p:nvPr/>
            </p:nvSpPr>
            <p:spPr bwMode="auto">
              <a:xfrm>
                <a:off x="1771" y="1731"/>
                <a:ext cx="1"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714" name="Freeform 186"/>
              <p:cNvSpPr>
                <a:spLocks/>
              </p:cNvSpPr>
              <p:nvPr/>
            </p:nvSpPr>
            <p:spPr bwMode="auto">
              <a:xfrm>
                <a:off x="1771" y="1731"/>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715" name="Freeform 187"/>
              <p:cNvSpPr>
                <a:spLocks/>
              </p:cNvSpPr>
              <p:nvPr/>
            </p:nvSpPr>
            <p:spPr bwMode="auto">
              <a:xfrm>
                <a:off x="1771" y="1732"/>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716" name="Freeform 188"/>
              <p:cNvSpPr>
                <a:spLocks/>
              </p:cNvSpPr>
              <p:nvPr/>
            </p:nvSpPr>
            <p:spPr bwMode="auto">
              <a:xfrm>
                <a:off x="1901" y="1744"/>
                <a:ext cx="7"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717" name="Freeform 189"/>
              <p:cNvSpPr>
                <a:spLocks/>
              </p:cNvSpPr>
              <p:nvPr/>
            </p:nvSpPr>
            <p:spPr bwMode="auto">
              <a:xfrm>
                <a:off x="1901"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718" name="Freeform 190"/>
              <p:cNvSpPr>
                <a:spLocks/>
              </p:cNvSpPr>
              <p:nvPr/>
            </p:nvSpPr>
            <p:spPr bwMode="auto">
              <a:xfrm>
                <a:off x="1901" y="1744"/>
                <a:ext cx="6" cy="6"/>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719" name="Freeform 191"/>
              <p:cNvSpPr>
                <a:spLocks/>
              </p:cNvSpPr>
              <p:nvPr/>
            </p:nvSpPr>
            <p:spPr bwMode="auto">
              <a:xfrm>
                <a:off x="1901" y="1744"/>
                <a:ext cx="5" cy="5"/>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720" name="Freeform 192"/>
              <p:cNvSpPr>
                <a:spLocks/>
              </p:cNvSpPr>
              <p:nvPr/>
            </p:nvSpPr>
            <p:spPr bwMode="auto">
              <a:xfrm>
                <a:off x="1901" y="1744"/>
                <a:ext cx="5" cy="5"/>
              </a:xfrm>
              <a:custGeom>
                <a:avLst/>
                <a:gdLst/>
                <a:ahLst/>
                <a:cxnLst>
                  <a:cxn ang="0">
                    <a:pos x="0" y="9"/>
                  </a:cxn>
                  <a:cxn ang="0">
                    <a:pos x="9" y="9"/>
                  </a:cxn>
                  <a:cxn ang="0">
                    <a:pos x="9" y="0"/>
                  </a:cxn>
                  <a:cxn ang="0">
                    <a:pos x="7" y="0"/>
                  </a:cxn>
                  <a:cxn ang="0">
                    <a:pos x="7" y="8"/>
                  </a:cxn>
                  <a:cxn ang="0">
                    <a:pos x="0" y="8"/>
                  </a:cxn>
                  <a:cxn ang="0">
                    <a:pos x="0" y="9"/>
                  </a:cxn>
                </a:cxnLst>
                <a:rect l="0" t="0" r="r" b="b"/>
                <a:pathLst>
                  <a:path w="9" h="9">
                    <a:moveTo>
                      <a:pt x="0" y="9"/>
                    </a:moveTo>
                    <a:lnTo>
                      <a:pt x="9" y="9"/>
                    </a:lnTo>
                    <a:lnTo>
                      <a:pt x="9"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721" name="Freeform 193"/>
              <p:cNvSpPr>
                <a:spLocks/>
              </p:cNvSpPr>
              <p:nvPr/>
            </p:nvSpPr>
            <p:spPr bwMode="auto">
              <a:xfrm>
                <a:off x="1901"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78722" name="Freeform 194"/>
              <p:cNvSpPr>
                <a:spLocks/>
              </p:cNvSpPr>
              <p:nvPr/>
            </p:nvSpPr>
            <p:spPr bwMode="auto">
              <a:xfrm>
                <a:off x="1901" y="1744"/>
                <a:ext cx="4"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78723" name="Freeform 195"/>
              <p:cNvSpPr>
                <a:spLocks/>
              </p:cNvSpPr>
              <p:nvPr/>
            </p:nvSpPr>
            <p:spPr bwMode="auto">
              <a:xfrm>
                <a:off x="1901" y="1744"/>
                <a:ext cx="3"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78724" name="Freeform 196"/>
              <p:cNvSpPr>
                <a:spLocks/>
              </p:cNvSpPr>
              <p:nvPr/>
            </p:nvSpPr>
            <p:spPr bwMode="auto">
              <a:xfrm>
                <a:off x="1901" y="1744"/>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78725" name="Freeform 197"/>
              <p:cNvSpPr>
                <a:spLocks/>
              </p:cNvSpPr>
              <p:nvPr/>
            </p:nvSpPr>
            <p:spPr bwMode="auto">
              <a:xfrm>
                <a:off x="1901" y="1744"/>
                <a:ext cx="2"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26" name="Freeform 198"/>
              <p:cNvSpPr>
                <a:spLocks/>
              </p:cNvSpPr>
              <p:nvPr/>
            </p:nvSpPr>
            <p:spPr bwMode="auto">
              <a:xfrm>
                <a:off x="1901"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727" name="Freeform 199"/>
              <p:cNvSpPr>
                <a:spLocks/>
              </p:cNvSpPr>
              <p:nvPr/>
            </p:nvSpPr>
            <p:spPr bwMode="auto">
              <a:xfrm>
                <a:off x="1901"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728" name="Freeform 200"/>
              <p:cNvSpPr>
                <a:spLocks/>
              </p:cNvSpPr>
              <p:nvPr/>
            </p:nvSpPr>
            <p:spPr bwMode="auto">
              <a:xfrm>
                <a:off x="1901"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729" name="Freeform 201"/>
              <p:cNvSpPr>
                <a:spLocks/>
              </p:cNvSpPr>
              <p:nvPr/>
            </p:nvSpPr>
            <p:spPr bwMode="auto">
              <a:xfrm>
                <a:off x="1901" y="1732"/>
                <a:ext cx="7"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730" name="Freeform 202"/>
              <p:cNvSpPr>
                <a:spLocks/>
              </p:cNvSpPr>
              <p:nvPr/>
            </p:nvSpPr>
            <p:spPr bwMode="auto">
              <a:xfrm>
                <a:off x="1901"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731" name="Freeform 203"/>
              <p:cNvSpPr>
                <a:spLocks/>
              </p:cNvSpPr>
              <p:nvPr/>
            </p:nvSpPr>
            <p:spPr bwMode="auto">
              <a:xfrm>
                <a:off x="1901" y="1732"/>
                <a:ext cx="6" cy="5"/>
              </a:xfrm>
              <a:custGeom>
                <a:avLst/>
                <a:gdLst/>
                <a:ahLst/>
                <a:cxnLst>
                  <a:cxn ang="0">
                    <a:pos x="0" y="11"/>
                  </a:cxn>
                  <a:cxn ang="0">
                    <a:pos x="11" y="11"/>
                  </a:cxn>
                  <a:cxn ang="0">
                    <a:pos x="11" y="0"/>
                  </a:cxn>
                  <a:cxn ang="0">
                    <a:pos x="10" y="0"/>
                  </a:cxn>
                  <a:cxn ang="0">
                    <a:pos x="10" y="10"/>
                  </a:cxn>
                  <a:cxn ang="0">
                    <a:pos x="0" y="10"/>
                  </a:cxn>
                  <a:cxn ang="0">
                    <a:pos x="0" y="11"/>
                  </a:cxn>
                </a:cxnLst>
                <a:rect l="0" t="0" r="r" b="b"/>
                <a:pathLst>
                  <a:path w="11" h="11">
                    <a:moveTo>
                      <a:pt x="0" y="11"/>
                    </a:moveTo>
                    <a:lnTo>
                      <a:pt x="11" y="11"/>
                    </a:lnTo>
                    <a:lnTo>
                      <a:pt x="11" y="0"/>
                    </a:lnTo>
                    <a:lnTo>
                      <a:pt x="10" y="0"/>
                    </a:lnTo>
                    <a:lnTo>
                      <a:pt x="10" y="10"/>
                    </a:lnTo>
                    <a:lnTo>
                      <a:pt x="0" y="10"/>
                    </a:lnTo>
                    <a:lnTo>
                      <a:pt x="0" y="11"/>
                    </a:lnTo>
                    <a:close/>
                  </a:path>
                </a:pathLst>
              </a:custGeom>
              <a:grpFill/>
              <a:ln w="9525">
                <a:noFill/>
                <a:round/>
                <a:headEnd/>
                <a:tailEnd/>
              </a:ln>
            </p:spPr>
            <p:txBody>
              <a:bodyPr/>
              <a:lstStyle/>
              <a:p>
                <a:endParaRPr lang="en-US"/>
              </a:p>
            </p:txBody>
          </p:sp>
          <p:sp>
            <p:nvSpPr>
              <p:cNvPr id="278732" name="Freeform 204"/>
              <p:cNvSpPr>
                <a:spLocks/>
              </p:cNvSpPr>
              <p:nvPr/>
            </p:nvSpPr>
            <p:spPr bwMode="auto">
              <a:xfrm>
                <a:off x="1901" y="1732"/>
                <a:ext cx="5" cy="4"/>
              </a:xfrm>
              <a:custGeom>
                <a:avLst/>
                <a:gdLst/>
                <a:ahLst/>
                <a:cxnLst>
                  <a:cxn ang="0">
                    <a:pos x="0" y="10"/>
                  </a:cxn>
                  <a:cxn ang="0">
                    <a:pos x="10" y="10"/>
                  </a:cxn>
                  <a:cxn ang="0">
                    <a:pos x="10" y="0"/>
                  </a:cxn>
                  <a:cxn ang="0">
                    <a:pos x="9" y="0"/>
                  </a:cxn>
                  <a:cxn ang="0">
                    <a:pos x="9" y="9"/>
                  </a:cxn>
                  <a:cxn ang="0">
                    <a:pos x="0" y="9"/>
                  </a:cxn>
                  <a:cxn ang="0">
                    <a:pos x="0" y="10"/>
                  </a:cxn>
                </a:cxnLst>
                <a:rect l="0" t="0" r="r" b="b"/>
                <a:pathLst>
                  <a:path w="10" h="10">
                    <a:moveTo>
                      <a:pt x="0" y="10"/>
                    </a:moveTo>
                    <a:lnTo>
                      <a:pt x="10" y="10"/>
                    </a:lnTo>
                    <a:lnTo>
                      <a:pt x="10" y="0"/>
                    </a:lnTo>
                    <a:lnTo>
                      <a:pt x="9" y="0"/>
                    </a:lnTo>
                    <a:lnTo>
                      <a:pt x="9" y="9"/>
                    </a:lnTo>
                    <a:lnTo>
                      <a:pt x="0" y="9"/>
                    </a:lnTo>
                    <a:lnTo>
                      <a:pt x="0" y="10"/>
                    </a:lnTo>
                    <a:close/>
                  </a:path>
                </a:pathLst>
              </a:custGeom>
              <a:grpFill/>
              <a:ln w="9525">
                <a:noFill/>
                <a:round/>
                <a:headEnd/>
                <a:tailEnd/>
              </a:ln>
            </p:spPr>
            <p:txBody>
              <a:bodyPr/>
              <a:lstStyle/>
              <a:p>
                <a:endParaRPr lang="en-US"/>
              </a:p>
            </p:txBody>
          </p:sp>
          <p:sp>
            <p:nvSpPr>
              <p:cNvPr id="278733" name="Freeform 205"/>
              <p:cNvSpPr>
                <a:spLocks/>
              </p:cNvSpPr>
              <p:nvPr/>
            </p:nvSpPr>
            <p:spPr bwMode="auto">
              <a:xfrm>
                <a:off x="1901" y="1732"/>
                <a:ext cx="5" cy="4"/>
              </a:xfrm>
              <a:custGeom>
                <a:avLst/>
                <a:gdLst/>
                <a:ahLst/>
                <a:cxnLst>
                  <a:cxn ang="0">
                    <a:pos x="0" y="9"/>
                  </a:cxn>
                  <a:cxn ang="0">
                    <a:pos x="9" y="9"/>
                  </a:cxn>
                  <a:cxn ang="0">
                    <a:pos x="9" y="0"/>
                  </a:cxn>
                  <a:cxn ang="0">
                    <a:pos x="7" y="0"/>
                  </a:cxn>
                  <a:cxn ang="0">
                    <a:pos x="7" y="8"/>
                  </a:cxn>
                  <a:cxn ang="0">
                    <a:pos x="0" y="8"/>
                  </a:cxn>
                  <a:cxn ang="0">
                    <a:pos x="0" y="9"/>
                  </a:cxn>
                </a:cxnLst>
                <a:rect l="0" t="0" r="r" b="b"/>
                <a:pathLst>
                  <a:path w="9" h="9">
                    <a:moveTo>
                      <a:pt x="0" y="9"/>
                    </a:moveTo>
                    <a:lnTo>
                      <a:pt x="9" y="9"/>
                    </a:lnTo>
                    <a:lnTo>
                      <a:pt x="9"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734" name="Freeform 206"/>
              <p:cNvSpPr>
                <a:spLocks/>
              </p:cNvSpPr>
              <p:nvPr/>
            </p:nvSpPr>
            <p:spPr bwMode="auto">
              <a:xfrm>
                <a:off x="1901"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78735" name="Freeform 207"/>
              <p:cNvSpPr>
                <a:spLocks/>
              </p:cNvSpPr>
              <p:nvPr/>
            </p:nvSpPr>
            <p:spPr bwMode="auto">
              <a:xfrm>
                <a:off x="1901" y="1732"/>
                <a:ext cx="4"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78736" name="Freeform 208"/>
              <p:cNvSpPr>
                <a:spLocks/>
              </p:cNvSpPr>
              <p:nvPr/>
            </p:nvSpPr>
            <p:spPr bwMode="auto">
              <a:xfrm>
                <a:off x="1901" y="1732"/>
                <a:ext cx="3" cy="2"/>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737" name="Freeform 209"/>
              <p:cNvSpPr>
                <a:spLocks/>
              </p:cNvSpPr>
              <p:nvPr/>
            </p:nvSpPr>
            <p:spPr bwMode="auto">
              <a:xfrm>
                <a:off x="1901" y="1732"/>
                <a:ext cx="3"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738" name="Freeform 210"/>
              <p:cNvSpPr>
                <a:spLocks/>
              </p:cNvSpPr>
              <p:nvPr/>
            </p:nvSpPr>
            <p:spPr bwMode="auto">
              <a:xfrm>
                <a:off x="1901" y="1732"/>
                <a:ext cx="2"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39" name="Freeform 211"/>
              <p:cNvSpPr>
                <a:spLocks/>
              </p:cNvSpPr>
              <p:nvPr/>
            </p:nvSpPr>
            <p:spPr bwMode="auto">
              <a:xfrm>
                <a:off x="1901" y="1732"/>
                <a:ext cx="2"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740" name="Freeform 212"/>
              <p:cNvSpPr>
                <a:spLocks/>
              </p:cNvSpPr>
              <p:nvPr/>
            </p:nvSpPr>
            <p:spPr bwMode="auto">
              <a:xfrm>
                <a:off x="1901"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741" name="Freeform 213"/>
              <p:cNvSpPr>
                <a:spLocks/>
              </p:cNvSpPr>
              <p:nvPr/>
            </p:nvSpPr>
            <p:spPr bwMode="auto">
              <a:xfrm>
                <a:off x="1901"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742" name="Freeform 214"/>
              <p:cNvSpPr>
                <a:spLocks/>
              </p:cNvSpPr>
              <p:nvPr/>
            </p:nvSpPr>
            <p:spPr bwMode="auto">
              <a:xfrm>
                <a:off x="1928" y="1744"/>
                <a:ext cx="6" cy="7"/>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743" name="Freeform 215"/>
              <p:cNvSpPr>
                <a:spLocks/>
              </p:cNvSpPr>
              <p:nvPr/>
            </p:nvSpPr>
            <p:spPr bwMode="auto">
              <a:xfrm>
                <a:off x="1928" y="1744"/>
                <a:ext cx="6" cy="6"/>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744" name="Freeform 216"/>
              <p:cNvSpPr>
                <a:spLocks/>
              </p:cNvSpPr>
              <p:nvPr/>
            </p:nvSpPr>
            <p:spPr bwMode="auto">
              <a:xfrm>
                <a:off x="1928" y="1744"/>
                <a:ext cx="5" cy="6"/>
              </a:xfrm>
              <a:custGeom>
                <a:avLst/>
                <a:gdLst/>
                <a:ahLst/>
                <a:cxnLst>
                  <a:cxn ang="0">
                    <a:pos x="0" y="11"/>
                  </a:cxn>
                  <a:cxn ang="0">
                    <a:pos x="11" y="11"/>
                  </a:cxn>
                  <a:cxn ang="0">
                    <a:pos x="11" y="0"/>
                  </a:cxn>
                  <a:cxn ang="0">
                    <a:pos x="9" y="0"/>
                  </a:cxn>
                  <a:cxn ang="0">
                    <a:pos x="9" y="10"/>
                  </a:cxn>
                  <a:cxn ang="0">
                    <a:pos x="0" y="10"/>
                  </a:cxn>
                  <a:cxn ang="0">
                    <a:pos x="0" y="11"/>
                  </a:cxn>
                </a:cxnLst>
                <a:rect l="0" t="0" r="r" b="b"/>
                <a:pathLst>
                  <a:path w="11" h="11">
                    <a:moveTo>
                      <a:pt x="0" y="11"/>
                    </a:moveTo>
                    <a:lnTo>
                      <a:pt x="11" y="11"/>
                    </a:lnTo>
                    <a:lnTo>
                      <a:pt x="11"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78745" name="Freeform 217"/>
              <p:cNvSpPr>
                <a:spLocks/>
              </p:cNvSpPr>
              <p:nvPr/>
            </p:nvSpPr>
            <p:spPr bwMode="auto">
              <a:xfrm>
                <a:off x="1928" y="1744"/>
                <a:ext cx="5" cy="5"/>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746" name="Freeform 218"/>
              <p:cNvSpPr>
                <a:spLocks/>
              </p:cNvSpPr>
              <p:nvPr/>
            </p:nvSpPr>
            <p:spPr bwMode="auto">
              <a:xfrm>
                <a:off x="1928" y="1744"/>
                <a:ext cx="4" cy="5"/>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747" name="Freeform 219"/>
              <p:cNvSpPr>
                <a:spLocks/>
              </p:cNvSpPr>
              <p:nvPr/>
            </p:nvSpPr>
            <p:spPr bwMode="auto">
              <a:xfrm>
                <a:off x="1928" y="1744"/>
                <a:ext cx="4" cy="4"/>
              </a:xfrm>
              <a:custGeom>
                <a:avLst/>
                <a:gdLst/>
                <a:ahLst/>
                <a:cxnLst>
                  <a:cxn ang="0">
                    <a:pos x="0" y="8"/>
                  </a:cxn>
                  <a:cxn ang="0">
                    <a:pos x="7" y="8"/>
                  </a:cxn>
                  <a:cxn ang="0">
                    <a:pos x="7" y="0"/>
                  </a:cxn>
                  <a:cxn ang="0">
                    <a:pos x="6" y="0"/>
                  </a:cxn>
                  <a:cxn ang="0">
                    <a:pos x="6" y="6"/>
                  </a:cxn>
                  <a:cxn ang="0">
                    <a:pos x="0" y="6"/>
                  </a:cxn>
                  <a:cxn ang="0">
                    <a:pos x="0" y="8"/>
                  </a:cxn>
                </a:cxnLst>
                <a:rect l="0" t="0" r="r" b="b"/>
                <a:pathLst>
                  <a:path w="7" h="8">
                    <a:moveTo>
                      <a:pt x="0" y="8"/>
                    </a:moveTo>
                    <a:lnTo>
                      <a:pt x="7" y="8"/>
                    </a:lnTo>
                    <a:lnTo>
                      <a:pt x="7" y="0"/>
                    </a:lnTo>
                    <a:lnTo>
                      <a:pt x="6" y="0"/>
                    </a:lnTo>
                    <a:lnTo>
                      <a:pt x="6" y="6"/>
                    </a:lnTo>
                    <a:lnTo>
                      <a:pt x="0" y="6"/>
                    </a:lnTo>
                    <a:lnTo>
                      <a:pt x="0" y="8"/>
                    </a:lnTo>
                    <a:close/>
                  </a:path>
                </a:pathLst>
              </a:custGeom>
              <a:grpFill/>
              <a:ln w="9525">
                <a:noFill/>
                <a:round/>
                <a:headEnd/>
                <a:tailEnd/>
              </a:ln>
            </p:spPr>
            <p:txBody>
              <a:bodyPr/>
              <a:lstStyle/>
              <a:p>
                <a:endParaRPr lang="en-US"/>
              </a:p>
            </p:txBody>
          </p:sp>
          <p:sp>
            <p:nvSpPr>
              <p:cNvPr id="278748" name="Freeform 220"/>
              <p:cNvSpPr>
                <a:spLocks/>
              </p:cNvSpPr>
              <p:nvPr/>
            </p:nvSpPr>
            <p:spPr bwMode="auto">
              <a:xfrm>
                <a:off x="1928" y="1744"/>
                <a:ext cx="3" cy="4"/>
              </a:xfrm>
              <a:custGeom>
                <a:avLst/>
                <a:gdLst/>
                <a:ahLst/>
                <a:cxnLst>
                  <a:cxn ang="0">
                    <a:pos x="0" y="6"/>
                  </a:cxn>
                  <a:cxn ang="0">
                    <a:pos x="6" y="6"/>
                  </a:cxn>
                  <a:cxn ang="0">
                    <a:pos x="6" y="0"/>
                  </a:cxn>
                  <a:cxn ang="0">
                    <a:pos x="5" y="0"/>
                  </a:cxn>
                  <a:cxn ang="0">
                    <a:pos x="5" y="5"/>
                  </a:cxn>
                  <a:cxn ang="0">
                    <a:pos x="0" y="5"/>
                  </a:cxn>
                  <a:cxn ang="0">
                    <a:pos x="0" y="6"/>
                  </a:cxn>
                </a:cxnLst>
                <a:rect l="0" t="0" r="r" b="b"/>
                <a:pathLst>
                  <a:path w="6" h="6">
                    <a:moveTo>
                      <a:pt x="0" y="6"/>
                    </a:moveTo>
                    <a:lnTo>
                      <a:pt x="6" y="6"/>
                    </a:lnTo>
                    <a:lnTo>
                      <a:pt x="6" y="0"/>
                    </a:lnTo>
                    <a:lnTo>
                      <a:pt x="5" y="0"/>
                    </a:lnTo>
                    <a:lnTo>
                      <a:pt x="5" y="5"/>
                    </a:lnTo>
                    <a:lnTo>
                      <a:pt x="0" y="5"/>
                    </a:lnTo>
                    <a:lnTo>
                      <a:pt x="0" y="6"/>
                    </a:lnTo>
                    <a:close/>
                  </a:path>
                </a:pathLst>
              </a:custGeom>
              <a:grpFill/>
              <a:ln w="9525">
                <a:noFill/>
                <a:round/>
                <a:headEnd/>
                <a:tailEnd/>
              </a:ln>
            </p:spPr>
            <p:txBody>
              <a:bodyPr/>
              <a:lstStyle/>
              <a:p>
                <a:endParaRPr lang="en-US"/>
              </a:p>
            </p:txBody>
          </p:sp>
          <p:sp>
            <p:nvSpPr>
              <p:cNvPr id="278749" name="Freeform 221"/>
              <p:cNvSpPr>
                <a:spLocks/>
              </p:cNvSpPr>
              <p:nvPr/>
            </p:nvSpPr>
            <p:spPr bwMode="auto">
              <a:xfrm>
                <a:off x="1927" y="1744"/>
                <a:ext cx="4" cy="3"/>
              </a:xfrm>
              <a:custGeom>
                <a:avLst/>
                <a:gdLst/>
                <a:ahLst/>
                <a:cxnLst>
                  <a:cxn ang="0">
                    <a:pos x="1" y="6"/>
                  </a:cxn>
                  <a:cxn ang="0">
                    <a:pos x="6" y="6"/>
                  </a:cxn>
                  <a:cxn ang="0">
                    <a:pos x="6" y="1"/>
                  </a:cxn>
                  <a:cxn ang="0">
                    <a:pos x="5" y="0"/>
                  </a:cxn>
                  <a:cxn ang="0">
                    <a:pos x="5" y="5"/>
                  </a:cxn>
                  <a:cxn ang="0">
                    <a:pos x="0" y="5"/>
                  </a:cxn>
                  <a:cxn ang="0">
                    <a:pos x="1" y="6"/>
                  </a:cxn>
                </a:cxnLst>
                <a:rect l="0" t="0" r="r" b="b"/>
                <a:pathLst>
                  <a:path w="6" h="6">
                    <a:moveTo>
                      <a:pt x="1" y="6"/>
                    </a:moveTo>
                    <a:lnTo>
                      <a:pt x="6" y="6"/>
                    </a:lnTo>
                    <a:lnTo>
                      <a:pt x="6" y="1"/>
                    </a:lnTo>
                    <a:lnTo>
                      <a:pt x="5" y="0"/>
                    </a:lnTo>
                    <a:lnTo>
                      <a:pt x="5" y="5"/>
                    </a:lnTo>
                    <a:lnTo>
                      <a:pt x="0" y="5"/>
                    </a:lnTo>
                    <a:lnTo>
                      <a:pt x="1" y="6"/>
                    </a:lnTo>
                    <a:close/>
                  </a:path>
                </a:pathLst>
              </a:custGeom>
              <a:grpFill/>
              <a:ln w="9525">
                <a:noFill/>
                <a:round/>
                <a:headEnd/>
                <a:tailEnd/>
              </a:ln>
            </p:spPr>
            <p:txBody>
              <a:bodyPr/>
              <a:lstStyle/>
              <a:p>
                <a:endParaRPr lang="en-US"/>
              </a:p>
            </p:txBody>
          </p:sp>
          <p:sp>
            <p:nvSpPr>
              <p:cNvPr id="278750" name="Freeform 222"/>
              <p:cNvSpPr>
                <a:spLocks/>
              </p:cNvSpPr>
              <p:nvPr/>
            </p:nvSpPr>
            <p:spPr bwMode="auto">
              <a:xfrm>
                <a:off x="1927" y="1744"/>
                <a:ext cx="3" cy="3"/>
              </a:xfrm>
              <a:custGeom>
                <a:avLst/>
                <a:gdLst/>
                <a:ahLst/>
                <a:cxnLst>
                  <a:cxn ang="0">
                    <a:pos x="0" y="5"/>
                  </a:cxn>
                  <a:cxn ang="0">
                    <a:pos x="5" y="5"/>
                  </a:cxn>
                  <a:cxn ang="0">
                    <a:pos x="5" y="0"/>
                  </a:cxn>
                  <a:cxn ang="0">
                    <a:pos x="4" y="1"/>
                  </a:cxn>
                  <a:cxn ang="0">
                    <a:pos x="4" y="4"/>
                  </a:cxn>
                  <a:cxn ang="0">
                    <a:pos x="1" y="4"/>
                  </a:cxn>
                  <a:cxn ang="0">
                    <a:pos x="0" y="5"/>
                  </a:cxn>
                </a:cxnLst>
                <a:rect l="0" t="0" r="r" b="b"/>
                <a:pathLst>
                  <a:path w="5" h="5">
                    <a:moveTo>
                      <a:pt x="0" y="5"/>
                    </a:moveTo>
                    <a:lnTo>
                      <a:pt x="5" y="5"/>
                    </a:lnTo>
                    <a:lnTo>
                      <a:pt x="5" y="0"/>
                    </a:lnTo>
                    <a:lnTo>
                      <a:pt x="4" y="1"/>
                    </a:lnTo>
                    <a:lnTo>
                      <a:pt x="4" y="4"/>
                    </a:lnTo>
                    <a:lnTo>
                      <a:pt x="1" y="4"/>
                    </a:lnTo>
                    <a:lnTo>
                      <a:pt x="0" y="5"/>
                    </a:lnTo>
                    <a:close/>
                  </a:path>
                </a:pathLst>
              </a:custGeom>
              <a:grpFill/>
              <a:ln w="9525">
                <a:noFill/>
                <a:round/>
                <a:headEnd/>
                <a:tailEnd/>
              </a:ln>
            </p:spPr>
            <p:txBody>
              <a:bodyPr/>
              <a:lstStyle/>
              <a:p>
                <a:endParaRPr lang="en-US"/>
              </a:p>
            </p:txBody>
          </p:sp>
          <p:sp>
            <p:nvSpPr>
              <p:cNvPr id="278751" name="Freeform 223"/>
              <p:cNvSpPr>
                <a:spLocks/>
              </p:cNvSpPr>
              <p:nvPr/>
            </p:nvSpPr>
            <p:spPr bwMode="auto">
              <a:xfrm>
                <a:off x="1928" y="1744"/>
                <a:ext cx="1" cy="2"/>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52" name="Freeform 224"/>
              <p:cNvSpPr>
                <a:spLocks/>
              </p:cNvSpPr>
              <p:nvPr/>
            </p:nvSpPr>
            <p:spPr bwMode="auto">
              <a:xfrm>
                <a:off x="1927" y="1744"/>
                <a:ext cx="2" cy="2"/>
              </a:xfrm>
              <a:custGeom>
                <a:avLst/>
                <a:gdLst/>
                <a:ahLst/>
                <a:cxnLst>
                  <a:cxn ang="0">
                    <a:pos x="1" y="3"/>
                  </a:cxn>
                  <a:cxn ang="0">
                    <a:pos x="3" y="3"/>
                  </a:cxn>
                  <a:cxn ang="0">
                    <a:pos x="3" y="1"/>
                  </a:cxn>
                  <a:cxn ang="0">
                    <a:pos x="2" y="0"/>
                  </a:cxn>
                  <a:cxn ang="0">
                    <a:pos x="2" y="2"/>
                  </a:cxn>
                  <a:cxn ang="0">
                    <a:pos x="0" y="2"/>
                  </a:cxn>
                  <a:cxn ang="0">
                    <a:pos x="1" y="3"/>
                  </a:cxn>
                </a:cxnLst>
                <a:rect l="0" t="0" r="r" b="b"/>
                <a:pathLst>
                  <a:path w="3" h="3">
                    <a:moveTo>
                      <a:pt x="1" y="3"/>
                    </a:moveTo>
                    <a:lnTo>
                      <a:pt x="3" y="3"/>
                    </a:lnTo>
                    <a:lnTo>
                      <a:pt x="3" y="1"/>
                    </a:lnTo>
                    <a:lnTo>
                      <a:pt x="2" y="0"/>
                    </a:lnTo>
                    <a:lnTo>
                      <a:pt x="2" y="2"/>
                    </a:lnTo>
                    <a:lnTo>
                      <a:pt x="0" y="2"/>
                    </a:lnTo>
                    <a:lnTo>
                      <a:pt x="1" y="3"/>
                    </a:lnTo>
                    <a:close/>
                  </a:path>
                </a:pathLst>
              </a:custGeom>
              <a:grpFill/>
              <a:ln w="9525">
                <a:noFill/>
                <a:round/>
                <a:headEnd/>
                <a:tailEnd/>
              </a:ln>
            </p:spPr>
            <p:txBody>
              <a:bodyPr/>
              <a:lstStyle/>
              <a:p>
                <a:endParaRPr lang="en-US"/>
              </a:p>
            </p:txBody>
          </p:sp>
          <p:sp>
            <p:nvSpPr>
              <p:cNvPr id="278753" name="Freeform 225"/>
              <p:cNvSpPr>
                <a:spLocks/>
              </p:cNvSpPr>
              <p:nvPr/>
            </p:nvSpPr>
            <p:spPr bwMode="auto">
              <a:xfrm>
                <a:off x="1927" y="1744"/>
                <a:ext cx="1" cy="1"/>
              </a:xfrm>
              <a:custGeom>
                <a:avLst/>
                <a:gdLst/>
                <a:ahLst/>
                <a:cxnLst>
                  <a:cxn ang="0">
                    <a:pos x="0" y="2"/>
                  </a:cxn>
                  <a:cxn ang="0">
                    <a:pos x="2" y="2"/>
                  </a:cxn>
                  <a:cxn ang="0">
                    <a:pos x="2" y="0"/>
                  </a:cxn>
                  <a:cxn ang="0">
                    <a:pos x="1" y="1"/>
                  </a:cxn>
                  <a:cxn ang="0">
                    <a:pos x="1" y="1"/>
                  </a:cxn>
                  <a:cxn ang="0">
                    <a:pos x="1" y="1"/>
                  </a:cxn>
                  <a:cxn ang="0">
                    <a:pos x="0" y="2"/>
                  </a:cxn>
                </a:cxnLst>
                <a:rect l="0" t="0" r="r" b="b"/>
                <a:pathLst>
                  <a:path w="2" h="2">
                    <a:moveTo>
                      <a:pt x="0" y="2"/>
                    </a:moveTo>
                    <a:lnTo>
                      <a:pt x="2" y="2"/>
                    </a:lnTo>
                    <a:lnTo>
                      <a:pt x="2" y="0"/>
                    </a:lnTo>
                    <a:lnTo>
                      <a:pt x="1" y="1"/>
                    </a:lnTo>
                    <a:lnTo>
                      <a:pt x="1" y="1"/>
                    </a:lnTo>
                    <a:lnTo>
                      <a:pt x="1" y="1"/>
                    </a:lnTo>
                    <a:lnTo>
                      <a:pt x="0" y="2"/>
                    </a:lnTo>
                    <a:close/>
                  </a:path>
                </a:pathLst>
              </a:custGeom>
              <a:grpFill/>
              <a:ln w="9525">
                <a:noFill/>
                <a:round/>
                <a:headEnd/>
                <a:tailEnd/>
              </a:ln>
            </p:spPr>
            <p:txBody>
              <a:bodyPr/>
              <a:lstStyle/>
              <a:p>
                <a:endParaRPr lang="en-US"/>
              </a:p>
            </p:txBody>
          </p:sp>
          <p:sp>
            <p:nvSpPr>
              <p:cNvPr id="278754" name="Freeform 226"/>
              <p:cNvSpPr>
                <a:spLocks/>
              </p:cNvSpPr>
              <p:nvPr/>
            </p:nvSpPr>
            <p:spPr bwMode="auto">
              <a:xfrm>
                <a:off x="1928" y="1744"/>
                <a:ext cx="1" cy="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p:spPr>
            <p:txBody>
              <a:bodyPr/>
              <a:lstStyle/>
              <a:p>
                <a:endParaRPr lang="en-US"/>
              </a:p>
            </p:txBody>
          </p:sp>
          <p:sp>
            <p:nvSpPr>
              <p:cNvPr id="278755" name="Freeform 227"/>
              <p:cNvSpPr>
                <a:spLocks/>
              </p:cNvSpPr>
              <p:nvPr/>
            </p:nvSpPr>
            <p:spPr bwMode="auto">
              <a:xfrm>
                <a:off x="1928" y="1732"/>
                <a:ext cx="6" cy="6"/>
              </a:xfrm>
              <a:custGeom>
                <a:avLst/>
                <a:gdLst/>
                <a:ahLst/>
                <a:cxnLst>
                  <a:cxn ang="0">
                    <a:pos x="0" y="13"/>
                  </a:cxn>
                  <a:cxn ang="0">
                    <a:pos x="13" y="13"/>
                  </a:cxn>
                  <a:cxn ang="0">
                    <a:pos x="13" y="0"/>
                  </a:cxn>
                  <a:cxn ang="0">
                    <a:pos x="12" y="0"/>
                  </a:cxn>
                  <a:cxn ang="0">
                    <a:pos x="12" y="12"/>
                  </a:cxn>
                  <a:cxn ang="0">
                    <a:pos x="0" y="12"/>
                  </a:cxn>
                  <a:cxn ang="0">
                    <a:pos x="0" y="13"/>
                  </a:cxn>
                </a:cxnLst>
                <a:rect l="0" t="0" r="r" b="b"/>
                <a:pathLst>
                  <a:path w="13" h="13">
                    <a:moveTo>
                      <a:pt x="0" y="13"/>
                    </a:moveTo>
                    <a:lnTo>
                      <a:pt x="13" y="13"/>
                    </a:lnTo>
                    <a:lnTo>
                      <a:pt x="13" y="0"/>
                    </a:lnTo>
                    <a:lnTo>
                      <a:pt x="12" y="0"/>
                    </a:lnTo>
                    <a:lnTo>
                      <a:pt x="12" y="12"/>
                    </a:lnTo>
                    <a:lnTo>
                      <a:pt x="0" y="12"/>
                    </a:lnTo>
                    <a:lnTo>
                      <a:pt x="0" y="13"/>
                    </a:lnTo>
                    <a:close/>
                  </a:path>
                </a:pathLst>
              </a:custGeom>
              <a:grpFill/>
              <a:ln w="9525">
                <a:noFill/>
                <a:round/>
                <a:headEnd/>
                <a:tailEnd/>
              </a:ln>
            </p:spPr>
            <p:txBody>
              <a:bodyPr/>
              <a:lstStyle/>
              <a:p>
                <a:endParaRPr lang="en-US"/>
              </a:p>
            </p:txBody>
          </p:sp>
          <p:sp>
            <p:nvSpPr>
              <p:cNvPr id="278756" name="Freeform 228"/>
              <p:cNvSpPr>
                <a:spLocks/>
              </p:cNvSpPr>
              <p:nvPr/>
            </p:nvSpPr>
            <p:spPr bwMode="auto">
              <a:xfrm>
                <a:off x="1928" y="1732"/>
                <a:ext cx="6" cy="5"/>
              </a:xfrm>
              <a:custGeom>
                <a:avLst/>
                <a:gdLst/>
                <a:ahLst/>
                <a:cxnLst>
                  <a:cxn ang="0">
                    <a:pos x="0" y="12"/>
                  </a:cxn>
                  <a:cxn ang="0">
                    <a:pos x="12" y="12"/>
                  </a:cxn>
                  <a:cxn ang="0">
                    <a:pos x="12" y="0"/>
                  </a:cxn>
                  <a:cxn ang="0">
                    <a:pos x="11" y="0"/>
                  </a:cxn>
                  <a:cxn ang="0">
                    <a:pos x="11" y="11"/>
                  </a:cxn>
                  <a:cxn ang="0">
                    <a:pos x="0" y="11"/>
                  </a:cxn>
                  <a:cxn ang="0">
                    <a:pos x="0" y="12"/>
                  </a:cxn>
                </a:cxnLst>
                <a:rect l="0" t="0" r="r" b="b"/>
                <a:pathLst>
                  <a:path w="12" h="12">
                    <a:moveTo>
                      <a:pt x="0" y="12"/>
                    </a:moveTo>
                    <a:lnTo>
                      <a:pt x="12" y="12"/>
                    </a:lnTo>
                    <a:lnTo>
                      <a:pt x="12" y="0"/>
                    </a:lnTo>
                    <a:lnTo>
                      <a:pt x="11" y="0"/>
                    </a:lnTo>
                    <a:lnTo>
                      <a:pt x="11" y="11"/>
                    </a:lnTo>
                    <a:lnTo>
                      <a:pt x="0" y="11"/>
                    </a:lnTo>
                    <a:lnTo>
                      <a:pt x="0" y="12"/>
                    </a:lnTo>
                    <a:close/>
                  </a:path>
                </a:pathLst>
              </a:custGeom>
              <a:grpFill/>
              <a:ln w="9525">
                <a:noFill/>
                <a:round/>
                <a:headEnd/>
                <a:tailEnd/>
              </a:ln>
            </p:spPr>
            <p:txBody>
              <a:bodyPr/>
              <a:lstStyle/>
              <a:p>
                <a:endParaRPr lang="en-US"/>
              </a:p>
            </p:txBody>
          </p:sp>
          <p:sp>
            <p:nvSpPr>
              <p:cNvPr id="278757" name="Freeform 229"/>
              <p:cNvSpPr>
                <a:spLocks/>
              </p:cNvSpPr>
              <p:nvPr/>
            </p:nvSpPr>
            <p:spPr bwMode="auto">
              <a:xfrm>
                <a:off x="1928" y="1732"/>
                <a:ext cx="5" cy="5"/>
              </a:xfrm>
              <a:custGeom>
                <a:avLst/>
                <a:gdLst/>
                <a:ahLst/>
                <a:cxnLst>
                  <a:cxn ang="0">
                    <a:pos x="0" y="11"/>
                  </a:cxn>
                  <a:cxn ang="0">
                    <a:pos x="11" y="11"/>
                  </a:cxn>
                  <a:cxn ang="0">
                    <a:pos x="11" y="0"/>
                  </a:cxn>
                  <a:cxn ang="0">
                    <a:pos x="9" y="0"/>
                  </a:cxn>
                  <a:cxn ang="0">
                    <a:pos x="9" y="10"/>
                  </a:cxn>
                  <a:cxn ang="0">
                    <a:pos x="0" y="10"/>
                  </a:cxn>
                  <a:cxn ang="0">
                    <a:pos x="0" y="11"/>
                  </a:cxn>
                </a:cxnLst>
                <a:rect l="0" t="0" r="r" b="b"/>
                <a:pathLst>
                  <a:path w="11" h="11">
                    <a:moveTo>
                      <a:pt x="0" y="11"/>
                    </a:moveTo>
                    <a:lnTo>
                      <a:pt x="11" y="11"/>
                    </a:lnTo>
                    <a:lnTo>
                      <a:pt x="11" y="0"/>
                    </a:lnTo>
                    <a:lnTo>
                      <a:pt x="9" y="0"/>
                    </a:lnTo>
                    <a:lnTo>
                      <a:pt x="9" y="10"/>
                    </a:lnTo>
                    <a:lnTo>
                      <a:pt x="0" y="10"/>
                    </a:lnTo>
                    <a:lnTo>
                      <a:pt x="0" y="11"/>
                    </a:lnTo>
                    <a:close/>
                  </a:path>
                </a:pathLst>
              </a:custGeom>
              <a:grpFill/>
              <a:ln w="9525">
                <a:noFill/>
                <a:round/>
                <a:headEnd/>
                <a:tailEnd/>
              </a:ln>
            </p:spPr>
            <p:txBody>
              <a:bodyPr/>
              <a:lstStyle/>
              <a:p>
                <a:endParaRPr lang="en-US"/>
              </a:p>
            </p:txBody>
          </p:sp>
          <p:sp>
            <p:nvSpPr>
              <p:cNvPr id="278758" name="Freeform 230"/>
              <p:cNvSpPr>
                <a:spLocks/>
              </p:cNvSpPr>
              <p:nvPr/>
            </p:nvSpPr>
            <p:spPr bwMode="auto">
              <a:xfrm>
                <a:off x="1928" y="1732"/>
                <a:ext cx="5" cy="4"/>
              </a:xfrm>
              <a:custGeom>
                <a:avLst/>
                <a:gdLst/>
                <a:ahLst/>
                <a:cxnLst>
                  <a:cxn ang="0">
                    <a:pos x="0" y="10"/>
                  </a:cxn>
                  <a:cxn ang="0">
                    <a:pos x="9" y="10"/>
                  </a:cxn>
                  <a:cxn ang="0">
                    <a:pos x="9" y="0"/>
                  </a:cxn>
                  <a:cxn ang="0">
                    <a:pos x="8" y="0"/>
                  </a:cxn>
                  <a:cxn ang="0">
                    <a:pos x="8" y="9"/>
                  </a:cxn>
                  <a:cxn ang="0">
                    <a:pos x="0" y="9"/>
                  </a:cxn>
                  <a:cxn ang="0">
                    <a:pos x="0" y="10"/>
                  </a:cxn>
                </a:cxnLst>
                <a:rect l="0" t="0" r="r" b="b"/>
                <a:pathLst>
                  <a:path w="9" h="10">
                    <a:moveTo>
                      <a:pt x="0" y="10"/>
                    </a:moveTo>
                    <a:lnTo>
                      <a:pt x="9" y="10"/>
                    </a:lnTo>
                    <a:lnTo>
                      <a:pt x="9" y="0"/>
                    </a:lnTo>
                    <a:lnTo>
                      <a:pt x="8" y="0"/>
                    </a:lnTo>
                    <a:lnTo>
                      <a:pt x="8" y="9"/>
                    </a:lnTo>
                    <a:lnTo>
                      <a:pt x="0" y="9"/>
                    </a:lnTo>
                    <a:lnTo>
                      <a:pt x="0" y="10"/>
                    </a:lnTo>
                    <a:close/>
                  </a:path>
                </a:pathLst>
              </a:custGeom>
              <a:grpFill/>
              <a:ln w="9525">
                <a:noFill/>
                <a:round/>
                <a:headEnd/>
                <a:tailEnd/>
              </a:ln>
            </p:spPr>
            <p:txBody>
              <a:bodyPr/>
              <a:lstStyle/>
              <a:p>
                <a:endParaRPr lang="en-US"/>
              </a:p>
            </p:txBody>
          </p:sp>
          <p:sp>
            <p:nvSpPr>
              <p:cNvPr id="278759" name="Freeform 231"/>
              <p:cNvSpPr>
                <a:spLocks/>
              </p:cNvSpPr>
              <p:nvPr/>
            </p:nvSpPr>
            <p:spPr bwMode="auto">
              <a:xfrm>
                <a:off x="1928" y="1732"/>
                <a:ext cx="4" cy="4"/>
              </a:xfrm>
              <a:custGeom>
                <a:avLst/>
                <a:gdLst/>
                <a:ahLst/>
                <a:cxnLst>
                  <a:cxn ang="0">
                    <a:pos x="0" y="9"/>
                  </a:cxn>
                  <a:cxn ang="0">
                    <a:pos x="8" y="9"/>
                  </a:cxn>
                  <a:cxn ang="0">
                    <a:pos x="8" y="0"/>
                  </a:cxn>
                  <a:cxn ang="0">
                    <a:pos x="7" y="0"/>
                  </a:cxn>
                  <a:cxn ang="0">
                    <a:pos x="7" y="8"/>
                  </a:cxn>
                  <a:cxn ang="0">
                    <a:pos x="0" y="8"/>
                  </a:cxn>
                  <a:cxn ang="0">
                    <a:pos x="0" y="9"/>
                  </a:cxn>
                </a:cxnLst>
                <a:rect l="0" t="0" r="r" b="b"/>
                <a:pathLst>
                  <a:path w="8" h="9">
                    <a:moveTo>
                      <a:pt x="0" y="9"/>
                    </a:moveTo>
                    <a:lnTo>
                      <a:pt x="8" y="9"/>
                    </a:lnTo>
                    <a:lnTo>
                      <a:pt x="8" y="0"/>
                    </a:lnTo>
                    <a:lnTo>
                      <a:pt x="7" y="0"/>
                    </a:lnTo>
                    <a:lnTo>
                      <a:pt x="7" y="8"/>
                    </a:lnTo>
                    <a:lnTo>
                      <a:pt x="0" y="8"/>
                    </a:lnTo>
                    <a:lnTo>
                      <a:pt x="0" y="9"/>
                    </a:lnTo>
                    <a:close/>
                  </a:path>
                </a:pathLst>
              </a:custGeom>
              <a:grpFill/>
              <a:ln w="9525">
                <a:noFill/>
                <a:round/>
                <a:headEnd/>
                <a:tailEnd/>
              </a:ln>
            </p:spPr>
            <p:txBody>
              <a:bodyPr/>
              <a:lstStyle/>
              <a:p>
                <a:endParaRPr lang="en-US"/>
              </a:p>
            </p:txBody>
          </p:sp>
          <p:sp>
            <p:nvSpPr>
              <p:cNvPr id="278760" name="Freeform 232"/>
              <p:cNvSpPr>
                <a:spLocks/>
              </p:cNvSpPr>
              <p:nvPr/>
            </p:nvSpPr>
            <p:spPr bwMode="auto">
              <a:xfrm>
                <a:off x="1928" y="1732"/>
                <a:ext cx="4" cy="3"/>
              </a:xfrm>
              <a:custGeom>
                <a:avLst/>
                <a:gdLst/>
                <a:ahLst/>
                <a:cxnLst>
                  <a:cxn ang="0">
                    <a:pos x="0" y="8"/>
                  </a:cxn>
                  <a:cxn ang="0">
                    <a:pos x="7" y="8"/>
                  </a:cxn>
                  <a:cxn ang="0">
                    <a:pos x="7" y="0"/>
                  </a:cxn>
                  <a:cxn ang="0">
                    <a:pos x="6" y="0"/>
                  </a:cxn>
                  <a:cxn ang="0">
                    <a:pos x="6" y="7"/>
                  </a:cxn>
                  <a:cxn ang="0">
                    <a:pos x="0" y="7"/>
                  </a:cxn>
                  <a:cxn ang="0">
                    <a:pos x="0" y="8"/>
                  </a:cxn>
                </a:cxnLst>
                <a:rect l="0" t="0" r="r" b="b"/>
                <a:pathLst>
                  <a:path w="7" h="8">
                    <a:moveTo>
                      <a:pt x="0" y="8"/>
                    </a:moveTo>
                    <a:lnTo>
                      <a:pt x="7" y="8"/>
                    </a:lnTo>
                    <a:lnTo>
                      <a:pt x="7" y="0"/>
                    </a:lnTo>
                    <a:lnTo>
                      <a:pt x="6" y="0"/>
                    </a:lnTo>
                    <a:lnTo>
                      <a:pt x="6" y="7"/>
                    </a:lnTo>
                    <a:lnTo>
                      <a:pt x="0" y="7"/>
                    </a:lnTo>
                    <a:lnTo>
                      <a:pt x="0" y="8"/>
                    </a:lnTo>
                    <a:close/>
                  </a:path>
                </a:pathLst>
              </a:custGeom>
              <a:grpFill/>
              <a:ln w="9525">
                <a:noFill/>
                <a:round/>
                <a:headEnd/>
                <a:tailEnd/>
              </a:ln>
            </p:spPr>
            <p:txBody>
              <a:bodyPr/>
              <a:lstStyle/>
              <a:p>
                <a:endParaRPr lang="en-US"/>
              </a:p>
            </p:txBody>
          </p:sp>
          <p:sp>
            <p:nvSpPr>
              <p:cNvPr id="278761" name="Freeform 233"/>
              <p:cNvSpPr>
                <a:spLocks/>
              </p:cNvSpPr>
              <p:nvPr/>
            </p:nvSpPr>
            <p:spPr bwMode="auto">
              <a:xfrm>
                <a:off x="1928" y="1732"/>
                <a:ext cx="3" cy="3"/>
              </a:xfrm>
              <a:custGeom>
                <a:avLst/>
                <a:gdLst/>
                <a:ahLst/>
                <a:cxnLst>
                  <a:cxn ang="0">
                    <a:pos x="0" y="7"/>
                  </a:cxn>
                  <a:cxn ang="0">
                    <a:pos x="6" y="7"/>
                  </a:cxn>
                  <a:cxn ang="0">
                    <a:pos x="6" y="0"/>
                  </a:cxn>
                  <a:cxn ang="0">
                    <a:pos x="5" y="0"/>
                  </a:cxn>
                  <a:cxn ang="0">
                    <a:pos x="5" y="5"/>
                  </a:cxn>
                  <a:cxn ang="0">
                    <a:pos x="0" y="5"/>
                  </a:cxn>
                  <a:cxn ang="0">
                    <a:pos x="0" y="7"/>
                  </a:cxn>
                </a:cxnLst>
                <a:rect l="0" t="0" r="r" b="b"/>
                <a:pathLst>
                  <a:path w="6" h="7">
                    <a:moveTo>
                      <a:pt x="0" y="7"/>
                    </a:moveTo>
                    <a:lnTo>
                      <a:pt x="6" y="7"/>
                    </a:lnTo>
                    <a:lnTo>
                      <a:pt x="6" y="0"/>
                    </a:lnTo>
                    <a:lnTo>
                      <a:pt x="5" y="0"/>
                    </a:lnTo>
                    <a:lnTo>
                      <a:pt x="5" y="5"/>
                    </a:lnTo>
                    <a:lnTo>
                      <a:pt x="0" y="5"/>
                    </a:lnTo>
                    <a:lnTo>
                      <a:pt x="0" y="7"/>
                    </a:lnTo>
                    <a:close/>
                  </a:path>
                </a:pathLst>
              </a:custGeom>
              <a:grpFill/>
              <a:ln w="9525">
                <a:noFill/>
                <a:round/>
                <a:headEnd/>
                <a:tailEnd/>
              </a:ln>
            </p:spPr>
            <p:txBody>
              <a:bodyPr/>
              <a:lstStyle/>
              <a:p>
                <a:endParaRPr lang="en-US"/>
              </a:p>
            </p:txBody>
          </p:sp>
          <p:sp>
            <p:nvSpPr>
              <p:cNvPr id="278762" name="Freeform 234"/>
              <p:cNvSpPr>
                <a:spLocks/>
              </p:cNvSpPr>
              <p:nvPr/>
            </p:nvSpPr>
            <p:spPr bwMode="auto">
              <a:xfrm>
                <a:off x="1928" y="1732"/>
                <a:ext cx="3" cy="2"/>
              </a:xfrm>
              <a:custGeom>
                <a:avLst/>
                <a:gdLst/>
                <a:ahLst/>
                <a:cxnLst>
                  <a:cxn ang="0">
                    <a:pos x="0" y="5"/>
                  </a:cxn>
                  <a:cxn ang="0">
                    <a:pos x="5" y="5"/>
                  </a:cxn>
                  <a:cxn ang="0">
                    <a:pos x="5" y="0"/>
                  </a:cxn>
                  <a:cxn ang="0">
                    <a:pos x="4" y="0"/>
                  </a:cxn>
                  <a:cxn ang="0">
                    <a:pos x="4" y="4"/>
                  </a:cxn>
                  <a:cxn ang="0">
                    <a:pos x="0" y="4"/>
                  </a:cxn>
                  <a:cxn ang="0">
                    <a:pos x="0" y="5"/>
                  </a:cxn>
                </a:cxnLst>
                <a:rect l="0" t="0" r="r" b="b"/>
                <a:pathLst>
                  <a:path w="5" h="5">
                    <a:moveTo>
                      <a:pt x="0" y="5"/>
                    </a:moveTo>
                    <a:lnTo>
                      <a:pt x="5" y="5"/>
                    </a:lnTo>
                    <a:lnTo>
                      <a:pt x="5" y="0"/>
                    </a:lnTo>
                    <a:lnTo>
                      <a:pt x="4" y="0"/>
                    </a:lnTo>
                    <a:lnTo>
                      <a:pt x="4" y="4"/>
                    </a:lnTo>
                    <a:lnTo>
                      <a:pt x="0" y="4"/>
                    </a:lnTo>
                    <a:lnTo>
                      <a:pt x="0" y="5"/>
                    </a:lnTo>
                    <a:close/>
                  </a:path>
                </a:pathLst>
              </a:custGeom>
              <a:grpFill/>
              <a:ln w="9525">
                <a:noFill/>
                <a:round/>
                <a:headEnd/>
                <a:tailEnd/>
              </a:ln>
            </p:spPr>
            <p:txBody>
              <a:bodyPr/>
              <a:lstStyle/>
              <a:p>
                <a:endParaRPr lang="en-US"/>
              </a:p>
            </p:txBody>
          </p:sp>
          <p:sp>
            <p:nvSpPr>
              <p:cNvPr id="278763" name="Freeform 235"/>
              <p:cNvSpPr>
                <a:spLocks/>
              </p:cNvSpPr>
              <p:nvPr/>
            </p:nvSpPr>
            <p:spPr bwMode="auto">
              <a:xfrm>
                <a:off x="1928" y="1732"/>
                <a:ext cx="2" cy="2"/>
              </a:xfrm>
              <a:custGeom>
                <a:avLst/>
                <a:gdLst/>
                <a:ahLst/>
                <a:cxnLst>
                  <a:cxn ang="0">
                    <a:pos x="0" y="4"/>
                  </a:cxn>
                  <a:cxn ang="0">
                    <a:pos x="4" y="4"/>
                  </a:cxn>
                  <a:cxn ang="0">
                    <a:pos x="4" y="0"/>
                  </a:cxn>
                  <a:cxn ang="0">
                    <a:pos x="3" y="0"/>
                  </a:cxn>
                  <a:cxn ang="0">
                    <a:pos x="3" y="3"/>
                  </a:cxn>
                  <a:cxn ang="0">
                    <a:pos x="0" y="3"/>
                  </a:cxn>
                  <a:cxn ang="0">
                    <a:pos x="0" y="4"/>
                  </a:cxn>
                </a:cxnLst>
                <a:rect l="0" t="0" r="r" b="b"/>
                <a:pathLst>
                  <a:path w="4" h="4">
                    <a:moveTo>
                      <a:pt x="0" y="4"/>
                    </a:moveTo>
                    <a:lnTo>
                      <a:pt x="4" y="4"/>
                    </a:lnTo>
                    <a:lnTo>
                      <a:pt x="4" y="0"/>
                    </a:lnTo>
                    <a:lnTo>
                      <a:pt x="3" y="0"/>
                    </a:lnTo>
                    <a:lnTo>
                      <a:pt x="3" y="3"/>
                    </a:lnTo>
                    <a:lnTo>
                      <a:pt x="0" y="3"/>
                    </a:lnTo>
                    <a:lnTo>
                      <a:pt x="0" y="4"/>
                    </a:lnTo>
                    <a:close/>
                  </a:path>
                </a:pathLst>
              </a:custGeom>
              <a:grpFill/>
              <a:ln w="9525">
                <a:noFill/>
                <a:round/>
                <a:headEnd/>
                <a:tailEnd/>
              </a:ln>
            </p:spPr>
            <p:txBody>
              <a:bodyPr/>
              <a:lstStyle/>
              <a:p>
                <a:endParaRPr lang="en-US"/>
              </a:p>
            </p:txBody>
          </p:sp>
          <p:sp>
            <p:nvSpPr>
              <p:cNvPr id="278764" name="Freeform 236"/>
              <p:cNvSpPr>
                <a:spLocks/>
              </p:cNvSpPr>
              <p:nvPr/>
            </p:nvSpPr>
            <p:spPr bwMode="auto">
              <a:xfrm>
                <a:off x="1928" y="1732"/>
                <a:ext cx="1" cy="1"/>
              </a:xfrm>
              <a:custGeom>
                <a:avLst/>
                <a:gdLst/>
                <a:ahLst/>
                <a:cxnLst>
                  <a:cxn ang="0">
                    <a:pos x="0" y="3"/>
                  </a:cxn>
                  <a:cxn ang="0">
                    <a:pos x="3" y="3"/>
                  </a:cxn>
                  <a:cxn ang="0">
                    <a:pos x="3" y="0"/>
                  </a:cxn>
                  <a:cxn ang="0">
                    <a:pos x="2" y="0"/>
                  </a:cxn>
                  <a:cxn ang="0">
                    <a:pos x="2" y="2"/>
                  </a:cxn>
                  <a:cxn ang="0">
                    <a:pos x="0" y="2"/>
                  </a:cxn>
                  <a:cxn ang="0">
                    <a:pos x="0" y="3"/>
                  </a:cxn>
                </a:cxnLst>
                <a:rect l="0" t="0" r="r" b="b"/>
                <a:pathLst>
                  <a:path w="3" h="3">
                    <a:moveTo>
                      <a:pt x="0" y="3"/>
                    </a:moveTo>
                    <a:lnTo>
                      <a:pt x="3" y="3"/>
                    </a:lnTo>
                    <a:lnTo>
                      <a:pt x="3" y="0"/>
                    </a:lnTo>
                    <a:lnTo>
                      <a:pt x="2" y="0"/>
                    </a:lnTo>
                    <a:lnTo>
                      <a:pt x="2" y="2"/>
                    </a:lnTo>
                    <a:lnTo>
                      <a:pt x="0" y="2"/>
                    </a:lnTo>
                    <a:lnTo>
                      <a:pt x="0" y="3"/>
                    </a:lnTo>
                    <a:close/>
                  </a:path>
                </a:pathLst>
              </a:custGeom>
              <a:grpFill/>
              <a:ln w="9525">
                <a:noFill/>
                <a:round/>
                <a:headEnd/>
                <a:tailEnd/>
              </a:ln>
            </p:spPr>
            <p:txBody>
              <a:bodyPr/>
              <a:lstStyle/>
              <a:p>
                <a:endParaRPr lang="en-US"/>
              </a:p>
            </p:txBody>
          </p:sp>
          <p:sp>
            <p:nvSpPr>
              <p:cNvPr id="278765" name="Freeform 237"/>
              <p:cNvSpPr>
                <a:spLocks/>
              </p:cNvSpPr>
              <p:nvPr/>
            </p:nvSpPr>
            <p:spPr bwMode="auto">
              <a:xfrm>
                <a:off x="1928" y="1732"/>
                <a:ext cx="1" cy="1"/>
              </a:xfrm>
              <a:custGeom>
                <a:avLst/>
                <a:gdLst/>
                <a:ahLst/>
                <a:cxnLst>
                  <a:cxn ang="0">
                    <a:pos x="0" y="2"/>
                  </a:cxn>
                  <a:cxn ang="0">
                    <a:pos x="2" y="2"/>
                  </a:cxn>
                  <a:cxn ang="0">
                    <a:pos x="2" y="0"/>
                  </a:cxn>
                  <a:cxn ang="0">
                    <a:pos x="1" y="0"/>
                  </a:cxn>
                  <a:cxn ang="0">
                    <a:pos x="1" y="1"/>
                  </a:cxn>
                  <a:cxn ang="0">
                    <a:pos x="0" y="1"/>
                  </a:cxn>
                  <a:cxn ang="0">
                    <a:pos x="0" y="2"/>
                  </a:cxn>
                </a:cxnLst>
                <a:rect l="0" t="0" r="r" b="b"/>
                <a:pathLst>
                  <a:path w="2" h="2">
                    <a:moveTo>
                      <a:pt x="0" y="2"/>
                    </a:moveTo>
                    <a:lnTo>
                      <a:pt x="2" y="2"/>
                    </a:lnTo>
                    <a:lnTo>
                      <a:pt x="2" y="0"/>
                    </a:lnTo>
                    <a:lnTo>
                      <a:pt x="1" y="0"/>
                    </a:lnTo>
                    <a:lnTo>
                      <a:pt x="1" y="1"/>
                    </a:lnTo>
                    <a:lnTo>
                      <a:pt x="0" y="1"/>
                    </a:lnTo>
                    <a:lnTo>
                      <a:pt x="0" y="2"/>
                    </a:lnTo>
                    <a:close/>
                  </a:path>
                </a:pathLst>
              </a:custGeom>
              <a:grpFill/>
              <a:ln w="9525">
                <a:noFill/>
                <a:round/>
                <a:headEnd/>
                <a:tailEnd/>
              </a:ln>
            </p:spPr>
            <p:txBody>
              <a:bodyPr/>
              <a:lstStyle/>
              <a:p>
                <a:endParaRPr lang="en-US"/>
              </a:p>
            </p:txBody>
          </p:sp>
          <p:sp>
            <p:nvSpPr>
              <p:cNvPr id="278766" name="Freeform 238"/>
              <p:cNvSpPr>
                <a:spLocks/>
              </p:cNvSpPr>
              <p:nvPr/>
            </p:nvSpPr>
            <p:spPr bwMode="auto">
              <a:xfrm>
                <a:off x="1927" y="1731"/>
                <a:ext cx="1" cy="1"/>
              </a:xfrm>
              <a:custGeom>
                <a:avLst/>
                <a:gdLst/>
                <a:ahLst/>
                <a:cxnLst>
                  <a:cxn ang="0">
                    <a:pos x="1" y="2"/>
                  </a:cxn>
                  <a:cxn ang="0">
                    <a:pos x="2" y="2"/>
                  </a:cxn>
                  <a:cxn ang="0">
                    <a:pos x="2" y="1"/>
                  </a:cxn>
                  <a:cxn ang="0">
                    <a:pos x="1" y="0"/>
                  </a:cxn>
                  <a:cxn ang="0">
                    <a:pos x="1" y="1"/>
                  </a:cxn>
                  <a:cxn ang="0">
                    <a:pos x="0" y="1"/>
                  </a:cxn>
                  <a:cxn ang="0">
                    <a:pos x="1" y="2"/>
                  </a:cxn>
                </a:cxnLst>
                <a:rect l="0" t="0" r="r" b="b"/>
                <a:pathLst>
                  <a:path w="2" h="2">
                    <a:moveTo>
                      <a:pt x="1" y="2"/>
                    </a:moveTo>
                    <a:lnTo>
                      <a:pt x="2" y="2"/>
                    </a:lnTo>
                    <a:lnTo>
                      <a:pt x="2" y="1"/>
                    </a:lnTo>
                    <a:lnTo>
                      <a:pt x="1" y="0"/>
                    </a:lnTo>
                    <a:lnTo>
                      <a:pt x="1" y="1"/>
                    </a:lnTo>
                    <a:lnTo>
                      <a:pt x="0" y="1"/>
                    </a:lnTo>
                    <a:lnTo>
                      <a:pt x="1" y="2"/>
                    </a:lnTo>
                    <a:close/>
                  </a:path>
                </a:pathLst>
              </a:custGeom>
              <a:grpFill/>
              <a:ln w="9525">
                <a:noFill/>
                <a:round/>
                <a:headEnd/>
                <a:tailEnd/>
              </a:ln>
            </p:spPr>
            <p:txBody>
              <a:bodyPr/>
              <a:lstStyle/>
              <a:p>
                <a:endParaRPr lang="en-US"/>
              </a:p>
            </p:txBody>
          </p:sp>
          <p:sp>
            <p:nvSpPr>
              <p:cNvPr id="278767" name="Freeform 239"/>
              <p:cNvSpPr>
                <a:spLocks/>
              </p:cNvSpPr>
              <p:nvPr/>
            </p:nvSpPr>
            <p:spPr bwMode="auto">
              <a:xfrm>
                <a:off x="1927" y="1731"/>
                <a:ext cx="1" cy="1"/>
              </a:xfrm>
              <a:custGeom>
                <a:avLst/>
                <a:gdLst/>
                <a:ahLst/>
                <a:cxnLst>
                  <a:cxn ang="0">
                    <a:pos x="0" y="1"/>
                  </a:cxn>
                  <a:cxn ang="0">
                    <a:pos x="1" y="1"/>
                  </a:cxn>
                  <a:cxn ang="0">
                    <a:pos x="1" y="0"/>
                  </a:cxn>
                  <a:cxn ang="0">
                    <a:pos x="1" y="1"/>
                  </a:cxn>
                  <a:cxn ang="0">
                    <a:pos x="1" y="1"/>
                  </a:cxn>
                  <a:cxn ang="0">
                    <a:pos x="1" y="1"/>
                  </a:cxn>
                  <a:cxn ang="0">
                    <a:pos x="0" y="1"/>
                  </a:cxn>
                </a:cxnLst>
                <a:rect l="0" t="0" r="r" b="b"/>
                <a:pathLst>
                  <a:path w="1" h="1">
                    <a:moveTo>
                      <a:pt x="0" y="1"/>
                    </a:moveTo>
                    <a:lnTo>
                      <a:pt x="1" y="1"/>
                    </a:lnTo>
                    <a:lnTo>
                      <a:pt x="1" y="0"/>
                    </a:lnTo>
                    <a:lnTo>
                      <a:pt x="1" y="1"/>
                    </a:lnTo>
                    <a:lnTo>
                      <a:pt x="1" y="1"/>
                    </a:lnTo>
                    <a:lnTo>
                      <a:pt x="1" y="1"/>
                    </a:lnTo>
                    <a:lnTo>
                      <a:pt x="0" y="1"/>
                    </a:lnTo>
                    <a:close/>
                  </a:path>
                </a:pathLst>
              </a:custGeom>
              <a:grpFill/>
              <a:ln w="9525">
                <a:noFill/>
                <a:round/>
                <a:headEnd/>
                <a:tailEnd/>
              </a:ln>
            </p:spPr>
            <p:txBody>
              <a:bodyPr/>
              <a:lstStyle/>
              <a:p>
                <a:endParaRPr lang="en-US"/>
              </a:p>
            </p:txBody>
          </p:sp>
          <p:sp>
            <p:nvSpPr>
              <p:cNvPr id="278768" name="Freeform 240"/>
              <p:cNvSpPr>
                <a:spLocks noEditPoints="1"/>
              </p:cNvSpPr>
              <p:nvPr/>
            </p:nvSpPr>
            <p:spPr bwMode="auto">
              <a:xfrm>
                <a:off x="1742" y="1764"/>
                <a:ext cx="307" cy="20"/>
              </a:xfrm>
              <a:custGeom>
                <a:avLst/>
                <a:gdLst/>
                <a:ahLst/>
                <a:cxnLst>
                  <a:cxn ang="0">
                    <a:pos x="0" y="41"/>
                  </a:cxn>
                  <a:cxn ang="0">
                    <a:pos x="614" y="41"/>
                  </a:cxn>
                  <a:cxn ang="0">
                    <a:pos x="614" y="39"/>
                  </a:cxn>
                  <a:cxn ang="0">
                    <a:pos x="0" y="39"/>
                  </a:cxn>
                  <a:cxn ang="0">
                    <a:pos x="0" y="41"/>
                  </a:cxn>
                  <a:cxn ang="0">
                    <a:pos x="614" y="0"/>
                  </a:cxn>
                  <a:cxn ang="0">
                    <a:pos x="0" y="0"/>
                  </a:cxn>
                  <a:cxn ang="0">
                    <a:pos x="0" y="1"/>
                  </a:cxn>
                  <a:cxn ang="0">
                    <a:pos x="614" y="1"/>
                  </a:cxn>
                  <a:cxn ang="0">
                    <a:pos x="614" y="0"/>
                  </a:cxn>
                </a:cxnLst>
                <a:rect l="0" t="0" r="r" b="b"/>
                <a:pathLst>
                  <a:path w="614" h="41">
                    <a:moveTo>
                      <a:pt x="0" y="41"/>
                    </a:moveTo>
                    <a:lnTo>
                      <a:pt x="614" y="41"/>
                    </a:lnTo>
                    <a:lnTo>
                      <a:pt x="614" y="39"/>
                    </a:lnTo>
                    <a:lnTo>
                      <a:pt x="0" y="39"/>
                    </a:lnTo>
                    <a:lnTo>
                      <a:pt x="0" y="41"/>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69" name="Freeform 241"/>
              <p:cNvSpPr>
                <a:spLocks noEditPoints="1"/>
              </p:cNvSpPr>
              <p:nvPr/>
            </p:nvSpPr>
            <p:spPr bwMode="auto">
              <a:xfrm>
                <a:off x="1742" y="1764"/>
                <a:ext cx="307" cy="19"/>
              </a:xfrm>
              <a:custGeom>
                <a:avLst/>
                <a:gdLst/>
                <a:ahLst/>
                <a:cxnLst>
                  <a:cxn ang="0">
                    <a:pos x="0" y="38"/>
                  </a:cxn>
                  <a:cxn ang="0">
                    <a:pos x="614" y="38"/>
                  </a:cxn>
                  <a:cxn ang="0">
                    <a:pos x="614" y="37"/>
                  </a:cxn>
                  <a:cxn ang="0">
                    <a:pos x="0" y="37"/>
                  </a:cxn>
                  <a:cxn ang="0">
                    <a:pos x="0" y="38"/>
                  </a:cxn>
                  <a:cxn ang="0">
                    <a:pos x="614" y="0"/>
                  </a:cxn>
                  <a:cxn ang="0">
                    <a:pos x="0" y="0"/>
                  </a:cxn>
                  <a:cxn ang="0">
                    <a:pos x="0" y="1"/>
                  </a:cxn>
                  <a:cxn ang="0">
                    <a:pos x="614" y="1"/>
                  </a:cxn>
                  <a:cxn ang="0">
                    <a:pos x="614" y="0"/>
                  </a:cxn>
                </a:cxnLst>
                <a:rect l="0" t="0" r="r" b="b"/>
                <a:pathLst>
                  <a:path w="614" h="38">
                    <a:moveTo>
                      <a:pt x="0" y="38"/>
                    </a:moveTo>
                    <a:lnTo>
                      <a:pt x="614" y="38"/>
                    </a:lnTo>
                    <a:lnTo>
                      <a:pt x="614" y="37"/>
                    </a:lnTo>
                    <a:lnTo>
                      <a:pt x="0" y="37"/>
                    </a:lnTo>
                    <a:lnTo>
                      <a:pt x="0" y="38"/>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0" name="Freeform 242"/>
              <p:cNvSpPr>
                <a:spLocks noEditPoints="1"/>
              </p:cNvSpPr>
              <p:nvPr/>
            </p:nvSpPr>
            <p:spPr bwMode="auto">
              <a:xfrm>
                <a:off x="1742" y="1765"/>
                <a:ext cx="307" cy="18"/>
              </a:xfrm>
              <a:custGeom>
                <a:avLst/>
                <a:gdLst/>
                <a:ahLst/>
                <a:cxnLst>
                  <a:cxn ang="0">
                    <a:pos x="0" y="36"/>
                  </a:cxn>
                  <a:cxn ang="0">
                    <a:pos x="614" y="36"/>
                  </a:cxn>
                  <a:cxn ang="0">
                    <a:pos x="614" y="35"/>
                  </a:cxn>
                  <a:cxn ang="0">
                    <a:pos x="0" y="35"/>
                  </a:cxn>
                  <a:cxn ang="0">
                    <a:pos x="0" y="36"/>
                  </a:cxn>
                  <a:cxn ang="0">
                    <a:pos x="614" y="0"/>
                  </a:cxn>
                  <a:cxn ang="0">
                    <a:pos x="0" y="0"/>
                  </a:cxn>
                  <a:cxn ang="0">
                    <a:pos x="0" y="1"/>
                  </a:cxn>
                  <a:cxn ang="0">
                    <a:pos x="614" y="1"/>
                  </a:cxn>
                  <a:cxn ang="0">
                    <a:pos x="614" y="0"/>
                  </a:cxn>
                </a:cxnLst>
                <a:rect l="0" t="0" r="r" b="b"/>
                <a:pathLst>
                  <a:path w="614" h="36">
                    <a:moveTo>
                      <a:pt x="0" y="36"/>
                    </a:moveTo>
                    <a:lnTo>
                      <a:pt x="614" y="36"/>
                    </a:lnTo>
                    <a:lnTo>
                      <a:pt x="614" y="35"/>
                    </a:lnTo>
                    <a:lnTo>
                      <a:pt x="0" y="35"/>
                    </a:lnTo>
                    <a:lnTo>
                      <a:pt x="0" y="3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1" name="Freeform 243"/>
              <p:cNvSpPr>
                <a:spLocks noEditPoints="1"/>
              </p:cNvSpPr>
              <p:nvPr/>
            </p:nvSpPr>
            <p:spPr bwMode="auto">
              <a:xfrm>
                <a:off x="1742" y="1766"/>
                <a:ext cx="307" cy="16"/>
              </a:xfrm>
              <a:custGeom>
                <a:avLst/>
                <a:gdLst/>
                <a:ahLst/>
                <a:cxnLst>
                  <a:cxn ang="0">
                    <a:pos x="0" y="34"/>
                  </a:cxn>
                  <a:cxn ang="0">
                    <a:pos x="614" y="34"/>
                  </a:cxn>
                  <a:cxn ang="0">
                    <a:pos x="614" y="33"/>
                  </a:cxn>
                  <a:cxn ang="0">
                    <a:pos x="0" y="33"/>
                  </a:cxn>
                  <a:cxn ang="0">
                    <a:pos x="0" y="34"/>
                  </a:cxn>
                  <a:cxn ang="0">
                    <a:pos x="614" y="0"/>
                  </a:cxn>
                  <a:cxn ang="0">
                    <a:pos x="0" y="0"/>
                  </a:cxn>
                  <a:cxn ang="0">
                    <a:pos x="0" y="1"/>
                  </a:cxn>
                  <a:cxn ang="0">
                    <a:pos x="614" y="1"/>
                  </a:cxn>
                  <a:cxn ang="0">
                    <a:pos x="614" y="0"/>
                  </a:cxn>
                </a:cxnLst>
                <a:rect l="0" t="0" r="r" b="b"/>
                <a:pathLst>
                  <a:path w="614" h="34">
                    <a:moveTo>
                      <a:pt x="0" y="34"/>
                    </a:moveTo>
                    <a:lnTo>
                      <a:pt x="614" y="34"/>
                    </a:lnTo>
                    <a:lnTo>
                      <a:pt x="614" y="33"/>
                    </a:lnTo>
                    <a:lnTo>
                      <a:pt x="0" y="33"/>
                    </a:lnTo>
                    <a:lnTo>
                      <a:pt x="0" y="34"/>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2" name="Freeform 244"/>
              <p:cNvSpPr>
                <a:spLocks noEditPoints="1"/>
              </p:cNvSpPr>
              <p:nvPr/>
            </p:nvSpPr>
            <p:spPr bwMode="auto">
              <a:xfrm>
                <a:off x="1742" y="1766"/>
                <a:ext cx="307" cy="16"/>
              </a:xfrm>
              <a:custGeom>
                <a:avLst/>
                <a:gdLst/>
                <a:ahLst/>
                <a:cxnLst>
                  <a:cxn ang="0">
                    <a:pos x="0" y="32"/>
                  </a:cxn>
                  <a:cxn ang="0">
                    <a:pos x="614" y="32"/>
                  </a:cxn>
                  <a:cxn ang="0">
                    <a:pos x="614" y="30"/>
                  </a:cxn>
                  <a:cxn ang="0">
                    <a:pos x="0" y="30"/>
                  </a:cxn>
                  <a:cxn ang="0">
                    <a:pos x="0" y="32"/>
                  </a:cxn>
                  <a:cxn ang="0">
                    <a:pos x="614" y="0"/>
                  </a:cxn>
                  <a:cxn ang="0">
                    <a:pos x="0" y="0"/>
                  </a:cxn>
                  <a:cxn ang="0">
                    <a:pos x="0" y="1"/>
                  </a:cxn>
                  <a:cxn ang="0">
                    <a:pos x="614" y="1"/>
                  </a:cxn>
                  <a:cxn ang="0">
                    <a:pos x="614" y="0"/>
                  </a:cxn>
                </a:cxnLst>
                <a:rect l="0" t="0" r="r" b="b"/>
                <a:pathLst>
                  <a:path w="614" h="32">
                    <a:moveTo>
                      <a:pt x="0" y="32"/>
                    </a:moveTo>
                    <a:lnTo>
                      <a:pt x="614" y="32"/>
                    </a:lnTo>
                    <a:lnTo>
                      <a:pt x="614" y="30"/>
                    </a:lnTo>
                    <a:lnTo>
                      <a:pt x="0" y="30"/>
                    </a:lnTo>
                    <a:lnTo>
                      <a:pt x="0" y="3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3" name="Freeform 245"/>
              <p:cNvSpPr>
                <a:spLocks noEditPoints="1"/>
              </p:cNvSpPr>
              <p:nvPr/>
            </p:nvSpPr>
            <p:spPr bwMode="auto">
              <a:xfrm>
                <a:off x="1742" y="1767"/>
                <a:ext cx="307" cy="14"/>
              </a:xfrm>
              <a:custGeom>
                <a:avLst/>
                <a:gdLst/>
                <a:ahLst/>
                <a:cxnLst>
                  <a:cxn ang="0">
                    <a:pos x="0" y="29"/>
                  </a:cxn>
                  <a:cxn ang="0">
                    <a:pos x="614" y="29"/>
                  </a:cxn>
                  <a:cxn ang="0">
                    <a:pos x="614" y="28"/>
                  </a:cxn>
                  <a:cxn ang="0">
                    <a:pos x="0" y="28"/>
                  </a:cxn>
                  <a:cxn ang="0">
                    <a:pos x="0" y="29"/>
                  </a:cxn>
                  <a:cxn ang="0">
                    <a:pos x="614" y="0"/>
                  </a:cxn>
                  <a:cxn ang="0">
                    <a:pos x="0" y="0"/>
                  </a:cxn>
                  <a:cxn ang="0">
                    <a:pos x="0" y="1"/>
                  </a:cxn>
                  <a:cxn ang="0">
                    <a:pos x="614" y="1"/>
                  </a:cxn>
                  <a:cxn ang="0">
                    <a:pos x="614" y="0"/>
                  </a:cxn>
                </a:cxnLst>
                <a:rect l="0" t="0" r="r" b="b"/>
                <a:pathLst>
                  <a:path w="614" h="29">
                    <a:moveTo>
                      <a:pt x="0" y="29"/>
                    </a:moveTo>
                    <a:lnTo>
                      <a:pt x="614" y="29"/>
                    </a:lnTo>
                    <a:lnTo>
                      <a:pt x="614" y="28"/>
                    </a:lnTo>
                    <a:lnTo>
                      <a:pt x="0" y="28"/>
                    </a:lnTo>
                    <a:lnTo>
                      <a:pt x="0" y="29"/>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4" name="Freeform 246"/>
              <p:cNvSpPr>
                <a:spLocks noEditPoints="1"/>
              </p:cNvSpPr>
              <p:nvPr/>
            </p:nvSpPr>
            <p:spPr bwMode="auto">
              <a:xfrm>
                <a:off x="1742" y="1767"/>
                <a:ext cx="307" cy="14"/>
              </a:xfrm>
              <a:custGeom>
                <a:avLst/>
                <a:gdLst/>
                <a:ahLst/>
                <a:cxnLst>
                  <a:cxn ang="0">
                    <a:pos x="0" y="27"/>
                  </a:cxn>
                  <a:cxn ang="0">
                    <a:pos x="614" y="27"/>
                  </a:cxn>
                  <a:cxn ang="0">
                    <a:pos x="614" y="26"/>
                  </a:cxn>
                  <a:cxn ang="0">
                    <a:pos x="0" y="26"/>
                  </a:cxn>
                  <a:cxn ang="0">
                    <a:pos x="0" y="27"/>
                  </a:cxn>
                  <a:cxn ang="0">
                    <a:pos x="614" y="0"/>
                  </a:cxn>
                  <a:cxn ang="0">
                    <a:pos x="0" y="0"/>
                  </a:cxn>
                  <a:cxn ang="0">
                    <a:pos x="0" y="1"/>
                  </a:cxn>
                  <a:cxn ang="0">
                    <a:pos x="614" y="1"/>
                  </a:cxn>
                  <a:cxn ang="0">
                    <a:pos x="614" y="0"/>
                  </a:cxn>
                </a:cxnLst>
                <a:rect l="0" t="0" r="r" b="b"/>
                <a:pathLst>
                  <a:path w="614" h="27">
                    <a:moveTo>
                      <a:pt x="0" y="27"/>
                    </a:moveTo>
                    <a:lnTo>
                      <a:pt x="614" y="27"/>
                    </a:lnTo>
                    <a:lnTo>
                      <a:pt x="614" y="26"/>
                    </a:lnTo>
                    <a:lnTo>
                      <a:pt x="0" y="26"/>
                    </a:lnTo>
                    <a:lnTo>
                      <a:pt x="0" y="27"/>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5" name="Freeform 247"/>
              <p:cNvSpPr>
                <a:spLocks noEditPoints="1"/>
              </p:cNvSpPr>
              <p:nvPr/>
            </p:nvSpPr>
            <p:spPr bwMode="auto">
              <a:xfrm>
                <a:off x="1742" y="1768"/>
                <a:ext cx="307" cy="12"/>
              </a:xfrm>
              <a:custGeom>
                <a:avLst/>
                <a:gdLst/>
                <a:ahLst/>
                <a:cxnLst>
                  <a:cxn ang="0">
                    <a:pos x="0" y="25"/>
                  </a:cxn>
                  <a:cxn ang="0">
                    <a:pos x="614" y="25"/>
                  </a:cxn>
                  <a:cxn ang="0">
                    <a:pos x="614" y="24"/>
                  </a:cxn>
                  <a:cxn ang="0">
                    <a:pos x="0" y="24"/>
                  </a:cxn>
                  <a:cxn ang="0">
                    <a:pos x="0" y="25"/>
                  </a:cxn>
                  <a:cxn ang="0">
                    <a:pos x="614" y="0"/>
                  </a:cxn>
                  <a:cxn ang="0">
                    <a:pos x="0" y="0"/>
                  </a:cxn>
                  <a:cxn ang="0">
                    <a:pos x="0" y="2"/>
                  </a:cxn>
                  <a:cxn ang="0">
                    <a:pos x="614" y="2"/>
                  </a:cxn>
                  <a:cxn ang="0">
                    <a:pos x="614" y="0"/>
                  </a:cxn>
                </a:cxnLst>
                <a:rect l="0" t="0" r="r" b="b"/>
                <a:pathLst>
                  <a:path w="614" h="25">
                    <a:moveTo>
                      <a:pt x="0" y="25"/>
                    </a:moveTo>
                    <a:lnTo>
                      <a:pt x="614" y="25"/>
                    </a:lnTo>
                    <a:lnTo>
                      <a:pt x="614" y="24"/>
                    </a:lnTo>
                    <a:lnTo>
                      <a:pt x="0" y="24"/>
                    </a:lnTo>
                    <a:lnTo>
                      <a:pt x="0" y="25"/>
                    </a:lnTo>
                    <a:close/>
                    <a:moveTo>
                      <a:pt x="614" y="0"/>
                    </a:moveTo>
                    <a:lnTo>
                      <a:pt x="0" y="0"/>
                    </a:lnTo>
                    <a:lnTo>
                      <a:pt x="0" y="2"/>
                    </a:lnTo>
                    <a:lnTo>
                      <a:pt x="614" y="2"/>
                    </a:lnTo>
                    <a:lnTo>
                      <a:pt x="614" y="0"/>
                    </a:lnTo>
                    <a:close/>
                  </a:path>
                </a:pathLst>
              </a:custGeom>
              <a:grpFill/>
              <a:ln w="9525">
                <a:noFill/>
                <a:round/>
                <a:headEnd/>
                <a:tailEnd/>
              </a:ln>
            </p:spPr>
            <p:txBody>
              <a:bodyPr/>
              <a:lstStyle/>
              <a:p>
                <a:endParaRPr lang="en-US"/>
              </a:p>
            </p:txBody>
          </p:sp>
          <p:sp>
            <p:nvSpPr>
              <p:cNvPr id="278776" name="Freeform 248"/>
              <p:cNvSpPr>
                <a:spLocks noEditPoints="1"/>
              </p:cNvSpPr>
              <p:nvPr/>
            </p:nvSpPr>
            <p:spPr bwMode="auto">
              <a:xfrm>
                <a:off x="1742" y="1768"/>
                <a:ext cx="307" cy="12"/>
              </a:xfrm>
              <a:custGeom>
                <a:avLst/>
                <a:gdLst/>
                <a:ahLst/>
                <a:cxnLst>
                  <a:cxn ang="0">
                    <a:pos x="0" y="22"/>
                  </a:cxn>
                  <a:cxn ang="0">
                    <a:pos x="614" y="22"/>
                  </a:cxn>
                  <a:cxn ang="0">
                    <a:pos x="614" y="21"/>
                  </a:cxn>
                  <a:cxn ang="0">
                    <a:pos x="0" y="21"/>
                  </a:cxn>
                  <a:cxn ang="0">
                    <a:pos x="0" y="22"/>
                  </a:cxn>
                  <a:cxn ang="0">
                    <a:pos x="614" y="0"/>
                  </a:cxn>
                  <a:cxn ang="0">
                    <a:pos x="0" y="0"/>
                  </a:cxn>
                  <a:cxn ang="0">
                    <a:pos x="0" y="1"/>
                  </a:cxn>
                  <a:cxn ang="0">
                    <a:pos x="614" y="1"/>
                  </a:cxn>
                  <a:cxn ang="0">
                    <a:pos x="614" y="0"/>
                  </a:cxn>
                </a:cxnLst>
                <a:rect l="0" t="0" r="r" b="b"/>
                <a:pathLst>
                  <a:path w="614" h="22">
                    <a:moveTo>
                      <a:pt x="0" y="22"/>
                    </a:moveTo>
                    <a:lnTo>
                      <a:pt x="614" y="22"/>
                    </a:lnTo>
                    <a:lnTo>
                      <a:pt x="614" y="21"/>
                    </a:lnTo>
                    <a:lnTo>
                      <a:pt x="0" y="21"/>
                    </a:lnTo>
                    <a:lnTo>
                      <a:pt x="0" y="2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77" name="Freeform 249"/>
              <p:cNvSpPr>
                <a:spLocks noEditPoints="1"/>
              </p:cNvSpPr>
              <p:nvPr/>
            </p:nvSpPr>
            <p:spPr bwMode="auto">
              <a:xfrm>
                <a:off x="1741" y="1769"/>
                <a:ext cx="308" cy="10"/>
              </a:xfrm>
              <a:custGeom>
                <a:avLst/>
                <a:gdLst/>
                <a:ahLst/>
                <a:cxnLst>
                  <a:cxn ang="0">
                    <a:pos x="1" y="20"/>
                  </a:cxn>
                  <a:cxn ang="0">
                    <a:pos x="615" y="20"/>
                  </a:cxn>
                  <a:cxn ang="0">
                    <a:pos x="614" y="19"/>
                  </a:cxn>
                  <a:cxn ang="0">
                    <a:pos x="0" y="19"/>
                  </a:cxn>
                  <a:cxn ang="0">
                    <a:pos x="1" y="20"/>
                  </a:cxn>
                  <a:cxn ang="0">
                    <a:pos x="615" y="0"/>
                  </a:cxn>
                  <a:cxn ang="0">
                    <a:pos x="1" y="0"/>
                  </a:cxn>
                  <a:cxn ang="0">
                    <a:pos x="0" y="1"/>
                  </a:cxn>
                  <a:cxn ang="0">
                    <a:pos x="614" y="1"/>
                  </a:cxn>
                  <a:cxn ang="0">
                    <a:pos x="615" y="0"/>
                  </a:cxn>
                </a:cxnLst>
                <a:rect l="0" t="0" r="r" b="b"/>
                <a:pathLst>
                  <a:path w="615" h="20">
                    <a:moveTo>
                      <a:pt x="1" y="20"/>
                    </a:moveTo>
                    <a:lnTo>
                      <a:pt x="615" y="20"/>
                    </a:lnTo>
                    <a:lnTo>
                      <a:pt x="614" y="19"/>
                    </a:lnTo>
                    <a:lnTo>
                      <a:pt x="0" y="19"/>
                    </a:lnTo>
                    <a:lnTo>
                      <a:pt x="1" y="20"/>
                    </a:lnTo>
                    <a:close/>
                    <a:moveTo>
                      <a:pt x="615" y="0"/>
                    </a:moveTo>
                    <a:lnTo>
                      <a:pt x="1" y="0"/>
                    </a:lnTo>
                    <a:lnTo>
                      <a:pt x="0" y="1"/>
                    </a:lnTo>
                    <a:lnTo>
                      <a:pt x="614" y="1"/>
                    </a:lnTo>
                    <a:lnTo>
                      <a:pt x="615" y="0"/>
                    </a:lnTo>
                    <a:close/>
                  </a:path>
                </a:pathLst>
              </a:custGeom>
              <a:grpFill/>
              <a:ln w="9525">
                <a:noFill/>
                <a:round/>
                <a:headEnd/>
                <a:tailEnd/>
              </a:ln>
            </p:spPr>
            <p:txBody>
              <a:bodyPr/>
              <a:lstStyle/>
              <a:p>
                <a:endParaRPr lang="en-US"/>
              </a:p>
            </p:txBody>
          </p:sp>
          <p:sp>
            <p:nvSpPr>
              <p:cNvPr id="278778" name="Freeform 250"/>
              <p:cNvSpPr>
                <a:spLocks noEditPoints="1"/>
              </p:cNvSpPr>
              <p:nvPr/>
            </p:nvSpPr>
            <p:spPr bwMode="auto">
              <a:xfrm>
                <a:off x="1741" y="1769"/>
                <a:ext cx="308" cy="10"/>
              </a:xfrm>
              <a:custGeom>
                <a:avLst/>
                <a:gdLst/>
                <a:ahLst/>
                <a:cxnLst>
                  <a:cxn ang="0">
                    <a:pos x="0" y="18"/>
                  </a:cxn>
                  <a:cxn ang="0">
                    <a:pos x="614" y="18"/>
                  </a:cxn>
                  <a:cxn ang="0">
                    <a:pos x="615" y="17"/>
                  </a:cxn>
                  <a:cxn ang="0">
                    <a:pos x="1" y="17"/>
                  </a:cxn>
                  <a:cxn ang="0">
                    <a:pos x="0" y="18"/>
                  </a:cxn>
                  <a:cxn ang="0">
                    <a:pos x="614" y="0"/>
                  </a:cxn>
                  <a:cxn ang="0">
                    <a:pos x="0" y="0"/>
                  </a:cxn>
                  <a:cxn ang="0">
                    <a:pos x="1" y="1"/>
                  </a:cxn>
                  <a:cxn ang="0">
                    <a:pos x="615" y="1"/>
                  </a:cxn>
                  <a:cxn ang="0">
                    <a:pos x="614" y="0"/>
                  </a:cxn>
                </a:cxnLst>
                <a:rect l="0" t="0" r="r" b="b"/>
                <a:pathLst>
                  <a:path w="615" h="18">
                    <a:moveTo>
                      <a:pt x="0" y="18"/>
                    </a:moveTo>
                    <a:lnTo>
                      <a:pt x="614" y="18"/>
                    </a:lnTo>
                    <a:lnTo>
                      <a:pt x="615" y="17"/>
                    </a:lnTo>
                    <a:lnTo>
                      <a:pt x="1" y="17"/>
                    </a:lnTo>
                    <a:lnTo>
                      <a:pt x="0" y="18"/>
                    </a:lnTo>
                    <a:close/>
                    <a:moveTo>
                      <a:pt x="614" y="0"/>
                    </a:moveTo>
                    <a:lnTo>
                      <a:pt x="0" y="0"/>
                    </a:lnTo>
                    <a:lnTo>
                      <a:pt x="1" y="1"/>
                    </a:lnTo>
                    <a:lnTo>
                      <a:pt x="615" y="1"/>
                    </a:lnTo>
                    <a:lnTo>
                      <a:pt x="614" y="0"/>
                    </a:lnTo>
                    <a:close/>
                  </a:path>
                </a:pathLst>
              </a:custGeom>
              <a:grpFill/>
              <a:ln w="9525">
                <a:noFill/>
                <a:round/>
                <a:headEnd/>
                <a:tailEnd/>
              </a:ln>
            </p:spPr>
            <p:txBody>
              <a:bodyPr/>
              <a:lstStyle/>
              <a:p>
                <a:endParaRPr lang="en-US"/>
              </a:p>
            </p:txBody>
          </p:sp>
          <p:sp>
            <p:nvSpPr>
              <p:cNvPr id="278779" name="Freeform 251"/>
              <p:cNvSpPr>
                <a:spLocks noEditPoints="1"/>
              </p:cNvSpPr>
              <p:nvPr/>
            </p:nvSpPr>
            <p:spPr bwMode="auto">
              <a:xfrm>
                <a:off x="1742" y="1770"/>
                <a:ext cx="307" cy="8"/>
              </a:xfrm>
              <a:custGeom>
                <a:avLst/>
                <a:gdLst/>
                <a:ahLst/>
                <a:cxnLst>
                  <a:cxn ang="0">
                    <a:pos x="0" y="16"/>
                  </a:cxn>
                  <a:cxn ang="0">
                    <a:pos x="614" y="16"/>
                  </a:cxn>
                  <a:cxn ang="0">
                    <a:pos x="614" y="15"/>
                  </a:cxn>
                  <a:cxn ang="0">
                    <a:pos x="0" y="15"/>
                  </a:cxn>
                  <a:cxn ang="0">
                    <a:pos x="0" y="16"/>
                  </a:cxn>
                  <a:cxn ang="0">
                    <a:pos x="614" y="0"/>
                  </a:cxn>
                  <a:cxn ang="0">
                    <a:pos x="0" y="0"/>
                  </a:cxn>
                  <a:cxn ang="0">
                    <a:pos x="0" y="1"/>
                  </a:cxn>
                  <a:cxn ang="0">
                    <a:pos x="614" y="1"/>
                  </a:cxn>
                  <a:cxn ang="0">
                    <a:pos x="614" y="0"/>
                  </a:cxn>
                </a:cxnLst>
                <a:rect l="0" t="0" r="r" b="b"/>
                <a:pathLst>
                  <a:path w="614" h="16">
                    <a:moveTo>
                      <a:pt x="0" y="16"/>
                    </a:moveTo>
                    <a:lnTo>
                      <a:pt x="614" y="16"/>
                    </a:lnTo>
                    <a:lnTo>
                      <a:pt x="614" y="15"/>
                    </a:lnTo>
                    <a:lnTo>
                      <a:pt x="0" y="15"/>
                    </a:lnTo>
                    <a:lnTo>
                      <a:pt x="0" y="1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0" name="Freeform 252"/>
              <p:cNvSpPr>
                <a:spLocks noEditPoints="1"/>
              </p:cNvSpPr>
              <p:nvPr/>
            </p:nvSpPr>
            <p:spPr bwMode="auto">
              <a:xfrm>
                <a:off x="1742" y="1770"/>
                <a:ext cx="307" cy="7"/>
              </a:xfrm>
              <a:custGeom>
                <a:avLst/>
                <a:gdLst/>
                <a:ahLst/>
                <a:cxnLst>
                  <a:cxn ang="0">
                    <a:pos x="0" y="14"/>
                  </a:cxn>
                  <a:cxn ang="0">
                    <a:pos x="614" y="14"/>
                  </a:cxn>
                  <a:cxn ang="0">
                    <a:pos x="614" y="13"/>
                  </a:cxn>
                  <a:cxn ang="0">
                    <a:pos x="0" y="13"/>
                  </a:cxn>
                  <a:cxn ang="0">
                    <a:pos x="0" y="14"/>
                  </a:cxn>
                  <a:cxn ang="0">
                    <a:pos x="614" y="0"/>
                  </a:cxn>
                  <a:cxn ang="0">
                    <a:pos x="0" y="0"/>
                  </a:cxn>
                  <a:cxn ang="0">
                    <a:pos x="0" y="1"/>
                  </a:cxn>
                  <a:cxn ang="0">
                    <a:pos x="614" y="1"/>
                  </a:cxn>
                  <a:cxn ang="0">
                    <a:pos x="614" y="0"/>
                  </a:cxn>
                </a:cxnLst>
                <a:rect l="0" t="0" r="r" b="b"/>
                <a:pathLst>
                  <a:path w="614" h="14">
                    <a:moveTo>
                      <a:pt x="0" y="14"/>
                    </a:moveTo>
                    <a:lnTo>
                      <a:pt x="614" y="14"/>
                    </a:lnTo>
                    <a:lnTo>
                      <a:pt x="614" y="13"/>
                    </a:lnTo>
                    <a:lnTo>
                      <a:pt x="0" y="13"/>
                    </a:lnTo>
                    <a:lnTo>
                      <a:pt x="0" y="14"/>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1" name="Freeform 253"/>
              <p:cNvSpPr>
                <a:spLocks noEditPoints="1"/>
              </p:cNvSpPr>
              <p:nvPr/>
            </p:nvSpPr>
            <p:spPr bwMode="auto">
              <a:xfrm>
                <a:off x="1742" y="1771"/>
                <a:ext cx="307" cy="6"/>
              </a:xfrm>
              <a:custGeom>
                <a:avLst/>
                <a:gdLst/>
                <a:ahLst/>
                <a:cxnLst>
                  <a:cxn ang="0">
                    <a:pos x="0" y="12"/>
                  </a:cxn>
                  <a:cxn ang="0">
                    <a:pos x="614" y="12"/>
                  </a:cxn>
                  <a:cxn ang="0">
                    <a:pos x="614" y="11"/>
                  </a:cxn>
                  <a:cxn ang="0">
                    <a:pos x="0" y="11"/>
                  </a:cxn>
                  <a:cxn ang="0">
                    <a:pos x="0" y="12"/>
                  </a:cxn>
                  <a:cxn ang="0">
                    <a:pos x="614" y="0"/>
                  </a:cxn>
                  <a:cxn ang="0">
                    <a:pos x="0" y="0"/>
                  </a:cxn>
                  <a:cxn ang="0">
                    <a:pos x="0" y="1"/>
                  </a:cxn>
                  <a:cxn ang="0">
                    <a:pos x="614" y="1"/>
                  </a:cxn>
                  <a:cxn ang="0">
                    <a:pos x="614" y="0"/>
                  </a:cxn>
                </a:cxnLst>
                <a:rect l="0" t="0" r="r" b="b"/>
                <a:pathLst>
                  <a:path w="614" h="12">
                    <a:moveTo>
                      <a:pt x="0" y="12"/>
                    </a:moveTo>
                    <a:lnTo>
                      <a:pt x="614" y="12"/>
                    </a:lnTo>
                    <a:lnTo>
                      <a:pt x="614" y="11"/>
                    </a:lnTo>
                    <a:lnTo>
                      <a:pt x="0" y="11"/>
                    </a:lnTo>
                    <a:lnTo>
                      <a:pt x="0" y="12"/>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2" name="Freeform 254"/>
              <p:cNvSpPr>
                <a:spLocks noEditPoints="1"/>
              </p:cNvSpPr>
              <p:nvPr/>
            </p:nvSpPr>
            <p:spPr bwMode="auto">
              <a:xfrm>
                <a:off x="1742" y="1771"/>
                <a:ext cx="307" cy="5"/>
              </a:xfrm>
              <a:custGeom>
                <a:avLst/>
                <a:gdLst/>
                <a:ahLst/>
                <a:cxnLst>
                  <a:cxn ang="0">
                    <a:pos x="0" y="10"/>
                  </a:cxn>
                  <a:cxn ang="0">
                    <a:pos x="614" y="10"/>
                  </a:cxn>
                  <a:cxn ang="0">
                    <a:pos x="614" y="9"/>
                  </a:cxn>
                  <a:cxn ang="0">
                    <a:pos x="0" y="9"/>
                  </a:cxn>
                  <a:cxn ang="0">
                    <a:pos x="0" y="10"/>
                  </a:cxn>
                  <a:cxn ang="0">
                    <a:pos x="614" y="0"/>
                  </a:cxn>
                  <a:cxn ang="0">
                    <a:pos x="0" y="0"/>
                  </a:cxn>
                  <a:cxn ang="0">
                    <a:pos x="0" y="1"/>
                  </a:cxn>
                  <a:cxn ang="0">
                    <a:pos x="614" y="1"/>
                  </a:cxn>
                  <a:cxn ang="0">
                    <a:pos x="614" y="0"/>
                  </a:cxn>
                </a:cxnLst>
                <a:rect l="0" t="0" r="r" b="b"/>
                <a:pathLst>
                  <a:path w="614" h="10">
                    <a:moveTo>
                      <a:pt x="0" y="10"/>
                    </a:moveTo>
                    <a:lnTo>
                      <a:pt x="614" y="10"/>
                    </a:lnTo>
                    <a:lnTo>
                      <a:pt x="614" y="9"/>
                    </a:lnTo>
                    <a:lnTo>
                      <a:pt x="0" y="9"/>
                    </a:lnTo>
                    <a:lnTo>
                      <a:pt x="0" y="10"/>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3" name="Freeform 255"/>
              <p:cNvSpPr>
                <a:spLocks noEditPoints="1"/>
              </p:cNvSpPr>
              <p:nvPr/>
            </p:nvSpPr>
            <p:spPr bwMode="auto">
              <a:xfrm>
                <a:off x="1742" y="1772"/>
                <a:ext cx="307" cy="4"/>
              </a:xfrm>
              <a:custGeom>
                <a:avLst/>
                <a:gdLst/>
                <a:ahLst/>
                <a:cxnLst>
                  <a:cxn ang="0">
                    <a:pos x="0" y="8"/>
                  </a:cxn>
                  <a:cxn ang="0">
                    <a:pos x="614" y="8"/>
                  </a:cxn>
                  <a:cxn ang="0">
                    <a:pos x="614" y="7"/>
                  </a:cxn>
                  <a:cxn ang="0">
                    <a:pos x="0" y="7"/>
                  </a:cxn>
                  <a:cxn ang="0">
                    <a:pos x="0" y="8"/>
                  </a:cxn>
                  <a:cxn ang="0">
                    <a:pos x="614" y="0"/>
                  </a:cxn>
                  <a:cxn ang="0">
                    <a:pos x="0" y="0"/>
                  </a:cxn>
                  <a:cxn ang="0">
                    <a:pos x="0" y="1"/>
                  </a:cxn>
                  <a:cxn ang="0">
                    <a:pos x="614" y="1"/>
                  </a:cxn>
                  <a:cxn ang="0">
                    <a:pos x="614" y="0"/>
                  </a:cxn>
                </a:cxnLst>
                <a:rect l="0" t="0" r="r" b="b"/>
                <a:pathLst>
                  <a:path w="614" h="8">
                    <a:moveTo>
                      <a:pt x="0" y="8"/>
                    </a:moveTo>
                    <a:lnTo>
                      <a:pt x="614" y="8"/>
                    </a:lnTo>
                    <a:lnTo>
                      <a:pt x="614" y="7"/>
                    </a:lnTo>
                    <a:lnTo>
                      <a:pt x="0" y="7"/>
                    </a:lnTo>
                    <a:lnTo>
                      <a:pt x="0" y="8"/>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4" name="Freeform 256"/>
              <p:cNvSpPr>
                <a:spLocks noEditPoints="1"/>
              </p:cNvSpPr>
              <p:nvPr/>
            </p:nvSpPr>
            <p:spPr bwMode="auto">
              <a:xfrm>
                <a:off x="1742" y="1773"/>
                <a:ext cx="307" cy="2"/>
              </a:xfrm>
              <a:custGeom>
                <a:avLst/>
                <a:gdLst/>
                <a:ahLst/>
                <a:cxnLst>
                  <a:cxn ang="0">
                    <a:pos x="0" y="6"/>
                  </a:cxn>
                  <a:cxn ang="0">
                    <a:pos x="614" y="6"/>
                  </a:cxn>
                  <a:cxn ang="0">
                    <a:pos x="614" y="4"/>
                  </a:cxn>
                  <a:cxn ang="0">
                    <a:pos x="0" y="4"/>
                  </a:cxn>
                  <a:cxn ang="0">
                    <a:pos x="0" y="6"/>
                  </a:cxn>
                  <a:cxn ang="0">
                    <a:pos x="614" y="0"/>
                  </a:cxn>
                  <a:cxn ang="0">
                    <a:pos x="0" y="0"/>
                  </a:cxn>
                  <a:cxn ang="0">
                    <a:pos x="0" y="1"/>
                  </a:cxn>
                  <a:cxn ang="0">
                    <a:pos x="614" y="1"/>
                  </a:cxn>
                  <a:cxn ang="0">
                    <a:pos x="614" y="0"/>
                  </a:cxn>
                </a:cxnLst>
                <a:rect l="0" t="0" r="r" b="b"/>
                <a:pathLst>
                  <a:path w="614" h="6">
                    <a:moveTo>
                      <a:pt x="0" y="6"/>
                    </a:moveTo>
                    <a:lnTo>
                      <a:pt x="614" y="6"/>
                    </a:lnTo>
                    <a:lnTo>
                      <a:pt x="614" y="4"/>
                    </a:lnTo>
                    <a:lnTo>
                      <a:pt x="0" y="4"/>
                    </a:lnTo>
                    <a:lnTo>
                      <a:pt x="0" y="6"/>
                    </a:lnTo>
                    <a:close/>
                    <a:moveTo>
                      <a:pt x="614" y="0"/>
                    </a:moveTo>
                    <a:lnTo>
                      <a:pt x="0" y="0"/>
                    </a:lnTo>
                    <a:lnTo>
                      <a:pt x="0" y="1"/>
                    </a:lnTo>
                    <a:lnTo>
                      <a:pt x="614" y="1"/>
                    </a:lnTo>
                    <a:lnTo>
                      <a:pt x="614" y="0"/>
                    </a:lnTo>
                    <a:close/>
                  </a:path>
                </a:pathLst>
              </a:custGeom>
              <a:grpFill/>
              <a:ln w="9525">
                <a:noFill/>
                <a:round/>
                <a:headEnd/>
                <a:tailEnd/>
              </a:ln>
            </p:spPr>
            <p:txBody>
              <a:bodyPr/>
              <a:lstStyle/>
              <a:p>
                <a:endParaRPr lang="en-US"/>
              </a:p>
            </p:txBody>
          </p:sp>
          <p:sp>
            <p:nvSpPr>
              <p:cNvPr id="278785" name="Freeform 257"/>
              <p:cNvSpPr>
                <a:spLocks noEditPoints="1"/>
              </p:cNvSpPr>
              <p:nvPr/>
            </p:nvSpPr>
            <p:spPr bwMode="auto">
              <a:xfrm>
                <a:off x="1741" y="1773"/>
                <a:ext cx="308" cy="2"/>
              </a:xfrm>
              <a:custGeom>
                <a:avLst/>
                <a:gdLst/>
                <a:ahLst/>
                <a:cxnLst>
                  <a:cxn ang="0">
                    <a:pos x="1" y="3"/>
                  </a:cxn>
                  <a:cxn ang="0">
                    <a:pos x="615" y="3"/>
                  </a:cxn>
                  <a:cxn ang="0">
                    <a:pos x="614" y="2"/>
                  </a:cxn>
                  <a:cxn ang="0">
                    <a:pos x="0" y="2"/>
                  </a:cxn>
                  <a:cxn ang="0">
                    <a:pos x="1" y="3"/>
                  </a:cxn>
                  <a:cxn ang="0">
                    <a:pos x="615" y="0"/>
                  </a:cxn>
                  <a:cxn ang="0">
                    <a:pos x="1" y="0"/>
                  </a:cxn>
                  <a:cxn ang="0">
                    <a:pos x="0" y="1"/>
                  </a:cxn>
                  <a:cxn ang="0">
                    <a:pos x="614" y="1"/>
                  </a:cxn>
                  <a:cxn ang="0">
                    <a:pos x="615" y="0"/>
                  </a:cxn>
                </a:cxnLst>
                <a:rect l="0" t="0" r="r" b="b"/>
                <a:pathLst>
                  <a:path w="615" h="3">
                    <a:moveTo>
                      <a:pt x="1" y="3"/>
                    </a:moveTo>
                    <a:lnTo>
                      <a:pt x="615" y="3"/>
                    </a:lnTo>
                    <a:lnTo>
                      <a:pt x="614" y="2"/>
                    </a:lnTo>
                    <a:lnTo>
                      <a:pt x="0" y="2"/>
                    </a:lnTo>
                    <a:lnTo>
                      <a:pt x="1" y="3"/>
                    </a:lnTo>
                    <a:close/>
                    <a:moveTo>
                      <a:pt x="615" y="0"/>
                    </a:moveTo>
                    <a:lnTo>
                      <a:pt x="1" y="0"/>
                    </a:lnTo>
                    <a:lnTo>
                      <a:pt x="0" y="1"/>
                    </a:lnTo>
                    <a:lnTo>
                      <a:pt x="614" y="1"/>
                    </a:lnTo>
                    <a:lnTo>
                      <a:pt x="615" y="0"/>
                    </a:lnTo>
                    <a:close/>
                  </a:path>
                </a:pathLst>
              </a:custGeom>
              <a:grpFill/>
              <a:ln w="9525">
                <a:noFill/>
                <a:round/>
                <a:headEnd/>
                <a:tailEnd/>
              </a:ln>
            </p:spPr>
            <p:txBody>
              <a:bodyPr/>
              <a:lstStyle/>
              <a:p>
                <a:endParaRPr lang="en-US"/>
              </a:p>
            </p:txBody>
          </p:sp>
          <p:sp>
            <p:nvSpPr>
              <p:cNvPr id="278786" name="Freeform 258"/>
              <p:cNvSpPr>
                <a:spLocks noEditPoints="1"/>
              </p:cNvSpPr>
              <p:nvPr/>
            </p:nvSpPr>
            <p:spPr bwMode="auto">
              <a:xfrm>
                <a:off x="1741" y="1774"/>
                <a:ext cx="308" cy="1"/>
              </a:xfrm>
              <a:custGeom>
                <a:avLst/>
                <a:gdLst/>
                <a:ahLst/>
                <a:cxnLst>
                  <a:cxn ang="0">
                    <a:pos x="0" y="1"/>
                  </a:cxn>
                  <a:cxn ang="0">
                    <a:pos x="614" y="1"/>
                  </a:cxn>
                  <a:cxn ang="0">
                    <a:pos x="615" y="1"/>
                  </a:cxn>
                  <a:cxn ang="0">
                    <a:pos x="1" y="1"/>
                  </a:cxn>
                  <a:cxn ang="0">
                    <a:pos x="0" y="1"/>
                  </a:cxn>
                  <a:cxn ang="0">
                    <a:pos x="614" y="0"/>
                  </a:cxn>
                  <a:cxn ang="0">
                    <a:pos x="0" y="0"/>
                  </a:cxn>
                  <a:cxn ang="0">
                    <a:pos x="1" y="1"/>
                  </a:cxn>
                  <a:cxn ang="0">
                    <a:pos x="615" y="1"/>
                  </a:cxn>
                  <a:cxn ang="0">
                    <a:pos x="614" y="0"/>
                  </a:cxn>
                </a:cxnLst>
                <a:rect l="0" t="0" r="r" b="b"/>
                <a:pathLst>
                  <a:path w="615" h="1">
                    <a:moveTo>
                      <a:pt x="0" y="1"/>
                    </a:moveTo>
                    <a:lnTo>
                      <a:pt x="614" y="1"/>
                    </a:lnTo>
                    <a:lnTo>
                      <a:pt x="615" y="1"/>
                    </a:lnTo>
                    <a:lnTo>
                      <a:pt x="1" y="1"/>
                    </a:lnTo>
                    <a:lnTo>
                      <a:pt x="0" y="1"/>
                    </a:lnTo>
                    <a:close/>
                    <a:moveTo>
                      <a:pt x="614" y="0"/>
                    </a:moveTo>
                    <a:lnTo>
                      <a:pt x="0" y="0"/>
                    </a:lnTo>
                    <a:lnTo>
                      <a:pt x="1" y="1"/>
                    </a:lnTo>
                    <a:lnTo>
                      <a:pt x="615" y="1"/>
                    </a:lnTo>
                    <a:lnTo>
                      <a:pt x="614" y="0"/>
                    </a:lnTo>
                    <a:close/>
                  </a:path>
                </a:pathLst>
              </a:custGeom>
              <a:grpFill/>
              <a:ln w="9525">
                <a:noFill/>
                <a:round/>
                <a:headEnd/>
                <a:tailEnd/>
              </a:ln>
            </p:spPr>
            <p:txBody>
              <a:bodyPr/>
              <a:lstStyle/>
              <a:p>
                <a:endParaRPr lang="en-US"/>
              </a:p>
            </p:txBody>
          </p:sp>
          <p:sp>
            <p:nvSpPr>
              <p:cNvPr id="278787" name="Freeform 259"/>
              <p:cNvSpPr>
                <a:spLocks/>
              </p:cNvSpPr>
              <p:nvPr/>
            </p:nvSpPr>
            <p:spPr bwMode="auto">
              <a:xfrm>
                <a:off x="2003" y="1764"/>
                <a:ext cx="46" cy="20"/>
              </a:xfrm>
              <a:custGeom>
                <a:avLst/>
                <a:gdLst/>
                <a:ahLst/>
                <a:cxnLst>
                  <a:cxn ang="0">
                    <a:pos x="9" y="41"/>
                  </a:cxn>
                  <a:cxn ang="0">
                    <a:pos x="80" y="41"/>
                  </a:cxn>
                  <a:cxn ang="0">
                    <a:pos x="91" y="0"/>
                  </a:cxn>
                  <a:cxn ang="0">
                    <a:pos x="0" y="0"/>
                  </a:cxn>
                  <a:cxn ang="0">
                    <a:pos x="9" y="41"/>
                  </a:cxn>
                </a:cxnLst>
                <a:rect l="0" t="0" r="r" b="b"/>
                <a:pathLst>
                  <a:path w="91" h="41">
                    <a:moveTo>
                      <a:pt x="9" y="41"/>
                    </a:moveTo>
                    <a:lnTo>
                      <a:pt x="80" y="41"/>
                    </a:lnTo>
                    <a:lnTo>
                      <a:pt x="91" y="0"/>
                    </a:lnTo>
                    <a:lnTo>
                      <a:pt x="0" y="0"/>
                    </a:lnTo>
                    <a:lnTo>
                      <a:pt x="9" y="41"/>
                    </a:lnTo>
                  </a:path>
                </a:pathLst>
              </a:custGeom>
              <a:grpFill/>
              <a:ln w="1588">
                <a:solidFill>
                  <a:srgbClr val="000000"/>
                </a:solidFill>
                <a:prstDash val="solid"/>
                <a:round/>
                <a:headEnd/>
                <a:tailEnd/>
              </a:ln>
            </p:spPr>
            <p:txBody>
              <a:bodyPr/>
              <a:lstStyle/>
              <a:p>
                <a:endParaRPr lang="en-US"/>
              </a:p>
            </p:txBody>
          </p:sp>
          <p:sp>
            <p:nvSpPr>
              <p:cNvPr id="278788" name="Freeform 260"/>
              <p:cNvSpPr>
                <a:spLocks/>
              </p:cNvSpPr>
              <p:nvPr/>
            </p:nvSpPr>
            <p:spPr bwMode="auto">
              <a:xfrm>
                <a:off x="1977" y="1764"/>
                <a:ext cx="13" cy="19"/>
              </a:xfrm>
              <a:custGeom>
                <a:avLst/>
                <a:gdLst/>
                <a:ahLst/>
                <a:cxnLst>
                  <a:cxn ang="0">
                    <a:pos x="5" y="27"/>
                  </a:cxn>
                  <a:cxn ang="0">
                    <a:pos x="5" y="37"/>
                  </a:cxn>
                  <a:cxn ang="0">
                    <a:pos x="21" y="37"/>
                  </a:cxn>
                  <a:cxn ang="0">
                    <a:pos x="21" y="27"/>
                  </a:cxn>
                  <a:cxn ang="0">
                    <a:pos x="27" y="27"/>
                  </a:cxn>
                  <a:cxn ang="0">
                    <a:pos x="27" y="0"/>
                  </a:cxn>
                  <a:cxn ang="0">
                    <a:pos x="0" y="0"/>
                  </a:cxn>
                  <a:cxn ang="0">
                    <a:pos x="0" y="27"/>
                  </a:cxn>
                  <a:cxn ang="0">
                    <a:pos x="5" y="27"/>
                  </a:cxn>
                </a:cxnLst>
                <a:rect l="0" t="0" r="r" b="b"/>
                <a:pathLst>
                  <a:path w="27" h="37">
                    <a:moveTo>
                      <a:pt x="5" y="27"/>
                    </a:moveTo>
                    <a:lnTo>
                      <a:pt x="5" y="37"/>
                    </a:lnTo>
                    <a:lnTo>
                      <a:pt x="21" y="37"/>
                    </a:lnTo>
                    <a:lnTo>
                      <a:pt x="21" y="27"/>
                    </a:lnTo>
                    <a:lnTo>
                      <a:pt x="27" y="27"/>
                    </a:lnTo>
                    <a:lnTo>
                      <a:pt x="27"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89" name="Freeform 261"/>
              <p:cNvSpPr>
                <a:spLocks/>
              </p:cNvSpPr>
              <p:nvPr/>
            </p:nvSpPr>
            <p:spPr bwMode="auto">
              <a:xfrm>
                <a:off x="1951"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0" name="Freeform 262"/>
              <p:cNvSpPr>
                <a:spLocks/>
              </p:cNvSpPr>
              <p:nvPr/>
            </p:nvSpPr>
            <p:spPr bwMode="auto">
              <a:xfrm>
                <a:off x="1925" y="1764"/>
                <a:ext cx="13" cy="19"/>
              </a:xfrm>
              <a:custGeom>
                <a:avLst/>
                <a:gdLst/>
                <a:ahLst/>
                <a:cxnLst>
                  <a:cxn ang="0">
                    <a:pos x="6" y="27"/>
                  </a:cxn>
                  <a:cxn ang="0">
                    <a:pos x="6" y="37"/>
                  </a:cxn>
                  <a:cxn ang="0">
                    <a:pos x="22" y="37"/>
                  </a:cxn>
                  <a:cxn ang="0">
                    <a:pos x="22" y="27"/>
                  </a:cxn>
                  <a:cxn ang="0">
                    <a:pos x="27" y="27"/>
                  </a:cxn>
                  <a:cxn ang="0">
                    <a:pos x="27" y="0"/>
                  </a:cxn>
                  <a:cxn ang="0">
                    <a:pos x="0" y="0"/>
                  </a:cxn>
                  <a:cxn ang="0">
                    <a:pos x="0" y="27"/>
                  </a:cxn>
                  <a:cxn ang="0">
                    <a:pos x="6" y="27"/>
                  </a:cxn>
                </a:cxnLst>
                <a:rect l="0" t="0" r="r" b="b"/>
                <a:pathLst>
                  <a:path w="27" h="37">
                    <a:moveTo>
                      <a:pt x="6" y="27"/>
                    </a:moveTo>
                    <a:lnTo>
                      <a:pt x="6" y="37"/>
                    </a:lnTo>
                    <a:lnTo>
                      <a:pt x="22" y="37"/>
                    </a:lnTo>
                    <a:lnTo>
                      <a:pt x="22" y="27"/>
                    </a:lnTo>
                    <a:lnTo>
                      <a:pt x="27" y="27"/>
                    </a:lnTo>
                    <a:lnTo>
                      <a:pt x="27" y="0"/>
                    </a:lnTo>
                    <a:lnTo>
                      <a:pt x="0" y="0"/>
                    </a:lnTo>
                    <a:lnTo>
                      <a:pt x="0" y="27"/>
                    </a:lnTo>
                    <a:lnTo>
                      <a:pt x="6" y="27"/>
                    </a:lnTo>
                  </a:path>
                </a:pathLst>
              </a:custGeom>
              <a:grpFill/>
              <a:ln w="1588">
                <a:solidFill>
                  <a:srgbClr val="000000"/>
                </a:solidFill>
                <a:prstDash val="solid"/>
                <a:round/>
                <a:headEnd/>
                <a:tailEnd/>
              </a:ln>
            </p:spPr>
            <p:txBody>
              <a:bodyPr/>
              <a:lstStyle/>
              <a:p>
                <a:endParaRPr lang="en-US"/>
              </a:p>
            </p:txBody>
          </p:sp>
          <p:sp>
            <p:nvSpPr>
              <p:cNvPr id="278791" name="Freeform 263"/>
              <p:cNvSpPr>
                <a:spLocks/>
              </p:cNvSpPr>
              <p:nvPr/>
            </p:nvSpPr>
            <p:spPr bwMode="auto">
              <a:xfrm>
                <a:off x="1899" y="1764"/>
                <a:ext cx="13" cy="19"/>
              </a:xfrm>
              <a:custGeom>
                <a:avLst/>
                <a:gdLst/>
                <a:ahLst/>
                <a:cxnLst>
                  <a:cxn ang="0">
                    <a:pos x="5" y="27"/>
                  </a:cxn>
                  <a:cxn ang="0">
                    <a:pos x="5" y="37"/>
                  </a:cxn>
                  <a:cxn ang="0">
                    <a:pos x="20" y="37"/>
                  </a:cxn>
                  <a:cxn ang="0">
                    <a:pos x="20" y="27"/>
                  </a:cxn>
                  <a:cxn ang="0">
                    <a:pos x="25" y="27"/>
                  </a:cxn>
                  <a:cxn ang="0">
                    <a:pos x="25" y="0"/>
                  </a:cxn>
                  <a:cxn ang="0">
                    <a:pos x="0" y="0"/>
                  </a:cxn>
                  <a:cxn ang="0">
                    <a:pos x="0" y="27"/>
                  </a:cxn>
                  <a:cxn ang="0">
                    <a:pos x="5" y="27"/>
                  </a:cxn>
                </a:cxnLst>
                <a:rect l="0" t="0" r="r" b="b"/>
                <a:pathLst>
                  <a:path w="25" h="37">
                    <a:moveTo>
                      <a:pt x="5" y="27"/>
                    </a:moveTo>
                    <a:lnTo>
                      <a:pt x="5" y="37"/>
                    </a:lnTo>
                    <a:lnTo>
                      <a:pt x="20" y="37"/>
                    </a:lnTo>
                    <a:lnTo>
                      <a:pt x="20" y="27"/>
                    </a:lnTo>
                    <a:lnTo>
                      <a:pt x="25" y="27"/>
                    </a:lnTo>
                    <a:lnTo>
                      <a:pt x="25"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2" name="Freeform 264"/>
              <p:cNvSpPr>
                <a:spLocks/>
              </p:cNvSpPr>
              <p:nvPr/>
            </p:nvSpPr>
            <p:spPr bwMode="auto">
              <a:xfrm>
                <a:off x="1872" y="1764"/>
                <a:ext cx="14" cy="19"/>
              </a:xfrm>
              <a:custGeom>
                <a:avLst/>
                <a:gdLst/>
                <a:ahLst/>
                <a:cxnLst>
                  <a:cxn ang="0">
                    <a:pos x="5" y="27"/>
                  </a:cxn>
                  <a:cxn ang="0">
                    <a:pos x="5" y="37"/>
                  </a:cxn>
                  <a:cxn ang="0">
                    <a:pos x="21" y="37"/>
                  </a:cxn>
                  <a:cxn ang="0">
                    <a:pos x="21" y="27"/>
                  </a:cxn>
                  <a:cxn ang="0">
                    <a:pos x="27" y="27"/>
                  </a:cxn>
                  <a:cxn ang="0">
                    <a:pos x="27" y="0"/>
                  </a:cxn>
                  <a:cxn ang="0">
                    <a:pos x="0" y="0"/>
                  </a:cxn>
                  <a:cxn ang="0">
                    <a:pos x="0" y="27"/>
                  </a:cxn>
                  <a:cxn ang="0">
                    <a:pos x="5" y="27"/>
                  </a:cxn>
                </a:cxnLst>
                <a:rect l="0" t="0" r="r" b="b"/>
                <a:pathLst>
                  <a:path w="27" h="37">
                    <a:moveTo>
                      <a:pt x="5" y="27"/>
                    </a:moveTo>
                    <a:lnTo>
                      <a:pt x="5" y="37"/>
                    </a:lnTo>
                    <a:lnTo>
                      <a:pt x="21" y="37"/>
                    </a:lnTo>
                    <a:lnTo>
                      <a:pt x="21" y="27"/>
                    </a:lnTo>
                    <a:lnTo>
                      <a:pt x="27" y="27"/>
                    </a:lnTo>
                    <a:lnTo>
                      <a:pt x="27"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3" name="Freeform 265"/>
              <p:cNvSpPr>
                <a:spLocks/>
              </p:cNvSpPr>
              <p:nvPr/>
            </p:nvSpPr>
            <p:spPr bwMode="auto">
              <a:xfrm>
                <a:off x="1847" y="1764"/>
                <a:ext cx="12" cy="19"/>
              </a:xfrm>
              <a:custGeom>
                <a:avLst/>
                <a:gdLst/>
                <a:ahLst/>
                <a:cxnLst>
                  <a:cxn ang="0">
                    <a:pos x="5" y="27"/>
                  </a:cxn>
                  <a:cxn ang="0">
                    <a:pos x="5" y="37"/>
                  </a:cxn>
                  <a:cxn ang="0">
                    <a:pos x="20" y="37"/>
                  </a:cxn>
                  <a:cxn ang="0">
                    <a:pos x="20" y="27"/>
                  </a:cxn>
                  <a:cxn ang="0">
                    <a:pos x="26" y="27"/>
                  </a:cxn>
                  <a:cxn ang="0">
                    <a:pos x="26" y="0"/>
                  </a:cxn>
                  <a:cxn ang="0">
                    <a:pos x="0" y="0"/>
                  </a:cxn>
                  <a:cxn ang="0">
                    <a:pos x="0" y="27"/>
                  </a:cxn>
                  <a:cxn ang="0">
                    <a:pos x="5" y="27"/>
                  </a:cxn>
                </a:cxnLst>
                <a:rect l="0" t="0" r="r" b="b"/>
                <a:pathLst>
                  <a:path w="26" h="37">
                    <a:moveTo>
                      <a:pt x="5" y="27"/>
                    </a:moveTo>
                    <a:lnTo>
                      <a:pt x="5" y="37"/>
                    </a:lnTo>
                    <a:lnTo>
                      <a:pt x="20" y="37"/>
                    </a:lnTo>
                    <a:lnTo>
                      <a:pt x="20"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4" name="Freeform 266"/>
              <p:cNvSpPr>
                <a:spLocks/>
              </p:cNvSpPr>
              <p:nvPr/>
            </p:nvSpPr>
            <p:spPr bwMode="auto">
              <a:xfrm>
                <a:off x="1821"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5" name="Freeform 267"/>
              <p:cNvSpPr>
                <a:spLocks/>
              </p:cNvSpPr>
              <p:nvPr/>
            </p:nvSpPr>
            <p:spPr bwMode="auto">
              <a:xfrm>
                <a:off x="1794" y="1764"/>
                <a:ext cx="13" cy="19"/>
              </a:xfrm>
              <a:custGeom>
                <a:avLst/>
                <a:gdLst/>
                <a:ahLst/>
                <a:cxnLst>
                  <a:cxn ang="0">
                    <a:pos x="6" y="27"/>
                  </a:cxn>
                  <a:cxn ang="0">
                    <a:pos x="6" y="37"/>
                  </a:cxn>
                  <a:cxn ang="0">
                    <a:pos x="21" y="37"/>
                  </a:cxn>
                  <a:cxn ang="0">
                    <a:pos x="21" y="27"/>
                  </a:cxn>
                  <a:cxn ang="0">
                    <a:pos x="26" y="27"/>
                  </a:cxn>
                  <a:cxn ang="0">
                    <a:pos x="26" y="0"/>
                  </a:cxn>
                  <a:cxn ang="0">
                    <a:pos x="0" y="0"/>
                  </a:cxn>
                  <a:cxn ang="0">
                    <a:pos x="0" y="27"/>
                  </a:cxn>
                  <a:cxn ang="0">
                    <a:pos x="6" y="27"/>
                  </a:cxn>
                </a:cxnLst>
                <a:rect l="0" t="0" r="r" b="b"/>
                <a:pathLst>
                  <a:path w="26" h="37">
                    <a:moveTo>
                      <a:pt x="6" y="27"/>
                    </a:moveTo>
                    <a:lnTo>
                      <a:pt x="6" y="37"/>
                    </a:lnTo>
                    <a:lnTo>
                      <a:pt x="21" y="37"/>
                    </a:lnTo>
                    <a:lnTo>
                      <a:pt x="21" y="27"/>
                    </a:lnTo>
                    <a:lnTo>
                      <a:pt x="26" y="27"/>
                    </a:lnTo>
                    <a:lnTo>
                      <a:pt x="26" y="0"/>
                    </a:lnTo>
                    <a:lnTo>
                      <a:pt x="0" y="0"/>
                    </a:lnTo>
                    <a:lnTo>
                      <a:pt x="0" y="27"/>
                    </a:lnTo>
                    <a:lnTo>
                      <a:pt x="6" y="27"/>
                    </a:lnTo>
                  </a:path>
                </a:pathLst>
              </a:custGeom>
              <a:grpFill/>
              <a:ln w="1588">
                <a:solidFill>
                  <a:srgbClr val="000000"/>
                </a:solidFill>
                <a:prstDash val="solid"/>
                <a:round/>
                <a:headEnd/>
                <a:tailEnd/>
              </a:ln>
            </p:spPr>
            <p:txBody>
              <a:bodyPr/>
              <a:lstStyle/>
              <a:p>
                <a:endParaRPr lang="en-US"/>
              </a:p>
            </p:txBody>
          </p:sp>
          <p:sp>
            <p:nvSpPr>
              <p:cNvPr id="278796" name="Freeform 268"/>
              <p:cNvSpPr>
                <a:spLocks/>
              </p:cNvSpPr>
              <p:nvPr/>
            </p:nvSpPr>
            <p:spPr bwMode="auto">
              <a:xfrm>
                <a:off x="1768" y="1764"/>
                <a:ext cx="13" cy="19"/>
              </a:xfrm>
              <a:custGeom>
                <a:avLst/>
                <a:gdLst/>
                <a:ahLst/>
                <a:cxnLst>
                  <a:cxn ang="0">
                    <a:pos x="4" y="27"/>
                  </a:cxn>
                  <a:cxn ang="0">
                    <a:pos x="4" y="37"/>
                  </a:cxn>
                  <a:cxn ang="0">
                    <a:pos x="20" y="37"/>
                  </a:cxn>
                  <a:cxn ang="0">
                    <a:pos x="20" y="27"/>
                  </a:cxn>
                  <a:cxn ang="0">
                    <a:pos x="26" y="27"/>
                  </a:cxn>
                  <a:cxn ang="0">
                    <a:pos x="26" y="0"/>
                  </a:cxn>
                  <a:cxn ang="0">
                    <a:pos x="0" y="0"/>
                  </a:cxn>
                  <a:cxn ang="0">
                    <a:pos x="0" y="27"/>
                  </a:cxn>
                  <a:cxn ang="0">
                    <a:pos x="4" y="27"/>
                  </a:cxn>
                </a:cxnLst>
                <a:rect l="0" t="0" r="r" b="b"/>
                <a:pathLst>
                  <a:path w="26" h="37">
                    <a:moveTo>
                      <a:pt x="4" y="27"/>
                    </a:moveTo>
                    <a:lnTo>
                      <a:pt x="4" y="37"/>
                    </a:lnTo>
                    <a:lnTo>
                      <a:pt x="20" y="37"/>
                    </a:lnTo>
                    <a:lnTo>
                      <a:pt x="20" y="27"/>
                    </a:lnTo>
                    <a:lnTo>
                      <a:pt x="26" y="27"/>
                    </a:lnTo>
                    <a:lnTo>
                      <a:pt x="26" y="0"/>
                    </a:lnTo>
                    <a:lnTo>
                      <a:pt x="0" y="0"/>
                    </a:lnTo>
                    <a:lnTo>
                      <a:pt x="0" y="27"/>
                    </a:lnTo>
                    <a:lnTo>
                      <a:pt x="4" y="27"/>
                    </a:lnTo>
                  </a:path>
                </a:pathLst>
              </a:custGeom>
              <a:grpFill/>
              <a:ln w="1588">
                <a:solidFill>
                  <a:srgbClr val="000000"/>
                </a:solidFill>
                <a:prstDash val="solid"/>
                <a:round/>
                <a:headEnd/>
                <a:tailEnd/>
              </a:ln>
            </p:spPr>
            <p:txBody>
              <a:bodyPr/>
              <a:lstStyle/>
              <a:p>
                <a:endParaRPr lang="en-US"/>
              </a:p>
            </p:txBody>
          </p:sp>
          <p:sp>
            <p:nvSpPr>
              <p:cNvPr id="278797" name="Freeform 269"/>
              <p:cNvSpPr>
                <a:spLocks/>
              </p:cNvSpPr>
              <p:nvPr/>
            </p:nvSpPr>
            <p:spPr bwMode="auto">
              <a:xfrm>
                <a:off x="1742" y="1764"/>
                <a:ext cx="13" cy="19"/>
              </a:xfrm>
              <a:custGeom>
                <a:avLst/>
                <a:gdLst/>
                <a:ahLst/>
                <a:cxnLst>
                  <a:cxn ang="0">
                    <a:pos x="5" y="27"/>
                  </a:cxn>
                  <a:cxn ang="0">
                    <a:pos x="5" y="37"/>
                  </a:cxn>
                  <a:cxn ang="0">
                    <a:pos x="21" y="37"/>
                  </a:cxn>
                  <a:cxn ang="0">
                    <a:pos x="21" y="27"/>
                  </a:cxn>
                  <a:cxn ang="0">
                    <a:pos x="26" y="27"/>
                  </a:cxn>
                  <a:cxn ang="0">
                    <a:pos x="26" y="0"/>
                  </a:cxn>
                  <a:cxn ang="0">
                    <a:pos x="0" y="0"/>
                  </a:cxn>
                  <a:cxn ang="0">
                    <a:pos x="0" y="27"/>
                  </a:cxn>
                  <a:cxn ang="0">
                    <a:pos x="5" y="27"/>
                  </a:cxn>
                </a:cxnLst>
                <a:rect l="0" t="0" r="r" b="b"/>
                <a:pathLst>
                  <a:path w="26" h="37">
                    <a:moveTo>
                      <a:pt x="5" y="27"/>
                    </a:moveTo>
                    <a:lnTo>
                      <a:pt x="5" y="37"/>
                    </a:lnTo>
                    <a:lnTo>
                      <a:pt x="21" y="37"/>
                    </a:lnTo>
                    <a:lnTo>
                      <a:pt x="21" y="27"/>
                    </a:lnTo>
                    <a:lnTo>
                      <a:pt x="26" y="27"/>
                    </a:lnTo>
                    <a:lnTo>
                      <a:pt x="26" y="0"/>
                    </a:lnTo>
                    <a:lnTo>
                      <a:pt x="0" y="0"/>
                    </a:lnTo>
                    <a:lnTo>
                      <a:pt x="0" y="27"/>
                    </a:lnTo>
                    <a:lnTo>
                      <a:pt x="5" y="27"/>
                    </a:lnTo>
                  </a:path>
                </a:pathLst>
              </a:custGeom>
              <a:grpFill/>
              <a:ln w="1588">
                <a:solidFill>
                  <a:srgbClr val="000000"/>
                </a:solidFill>
                <a:prstDash val="solid"/>
                <a:round/>
                <a:headEnd/>
                <a:tailEnd/>
              </a:ln>
            </p:spPr>
            <p:txBody>
              <a:bodyPr/>
              <a:lstStyle/>
              <a:p>
                <a:endParaRPr lang="en-US"/>
              </a:p>
            </p:txBody>
          </p:sp>
          <p:sp>
            <p:nvSpPr>
              <p:cNvPr id="278798" name="Freeform 270"/>
              <p:cNvSpPr>
                <a:spLocks/>
              </p:cNvSpPr>
              <p:nvPr/>
            </p:nvSpPr>
            <p:spPr bwMode="auto">
              <a:xfrm>
                <a:off x="1723" y="1675"/>
                <a:ext cx="382" cy="128"/>
              </a:xfrm>
              <a:custGeom>
                <a:avLst/>
                <a:gdLst/>
                <a:ahLst/>
                <a:cxnLst>
                  <a:cxn ang="0">
                    <a:pos x="22" y="256"/>
                  </a:cxn>
                  <a:cxn ang="0">
                    <a:pos x="22" y="234"/>
                  </a:cxn>
                  <a:cxn ang="0">
                    <a:pos x="0" y="234"/>
                  </a:cxn>
                  <a:cxn ang="0">
                    <a:pos x="0" y="85"/>
                  </a:cxn>
                  <a:cxn ang="0">
                    <a:pos x="85" y="0"/>
                  </a:cxn>
                  <a:cxn ang="0">
                    <a:pos x="764" y="0"/>
                  </a:cxn>
                  <a:cxn ang="0">
                    <a:pos x="764" y="149"/>
                  </a:cxn>
                  <a:cxn ang="0">
                    <a:pos x="658" y="256"/>
                  </a:cxn>
                  <a:cxn ang="0">
                    <a:pos x="22" y="256"/>
                  </a:cxn>
                </a:cxnLst>
                <a:rect l="0" t="0" r="r" b="b"/>
                <a:pathLst>
                  <a:path w="764" h="256">
                    <a:moveTo>
                      <a:pt x="22" y="256"/>
                    </a:moveTo>
                    <a:lnTo>
                      <a:pt x="22" y="234"/>
                    </a:lnTo>
                    <a:lnTo>
                      <a:pt x="0" y="234"/>
                    </a:lnTo>
                    <a:lnTo>
                      <a:pt x="0" y="85"/>
                    </a:lnTo>
                    <a:lnTo>
                      <a:pt x="85" y="0"/>
                    </a:lnTo>
                    <a:lnTo>
                      <a:pt x="764" y="0"/>
                    </a:lnTo>
                    <a:lnTo>
                      <a:pt x="764" y="149"/>
                    </a:lnTo>
                    <a:lnTo>
                      <a:pt x="658" y="256"/>
                    </a:lnTo>
                    <a:lnTo>
                      <a:pt x="22" y="256"/>
                    </a:lnTo>
                  </a:path>
                </a:pathLst>
              </a:custGeom>
              <a:grpFill/>
              <a:ln w="4763">
                <a:solidFill>
                  <a:srgbClr val="000000"/>
                </a:solidFill>
                <a:prstDash val="solid"/>
                <a:round/>
                <a:headEnd/>
                <a:tailEnd/>
              </a:ln>
            </p:spPr>
            <p:txBody>
              <a:bodyPr/>
              <a:lstStyle/>
              <a:p>
                <a:endParaRPr lang="en-US"/>
              </a:p>
            </p:txBody>
          </p:sp>
        </p:grpSp>
        <p:sp>
          <p:nvSpPr>
            <p:cNvPr id="278799" name="Text Box 271"/>
            <p:cNvSpPr txBox="1">
              <a:spLocks noChangeArrowheads="1"/>
            </p:cNvSpPr>
            <p:nvPr/>
          </p:nvSpPr>
          <p:spPr bwMode="auto">
            <a:xfrm>
              <a:off x="4052" y="2160"/>
              <a:ext cx="808" cy="212"/>
            </a:xfrm>
            <a:prstGeom prst="rect">
              <a:avLst/>
            </a:prstGeom>
            <a:grpFill/>
            <a:ln w="9525">
              <a:noFill/>
              <a:miter lim="800000"/>
              <a:headEnd/>
              <a:tailEnd/>
            </a:ln>
            <a:effectLst/>
          </p:spPr>
          <p:txBody>
            <a:bodyPr>
              <a:spAutoFit/>
            </a:bodyPr>
            <a:lstStyle/>
            <a:p>
              <a:pPr algn="ctr">
                <a:spcBef>
                  <a:spcPct val="0"/>
                </a:spcBef>
                <a:buClrTx/>
                <a:buSzTx/>
                <a:buFontTx/>
                <a:buNone/>
              </a:pPr>
              <a:r>
                <a:rPr lang="en-US" sz="1600" b="1">
                  <a:solidFill>
                    <a:srgbClr val="000000"/>
                  </a:solidFill>
                  <a:latin typeface="Arial" charset="0"/>
                </a:rPr>
                <a:t>Switch</a:t>
              </a:r>
            </a:p>
          </p:txBody>
        </p:sp>
        <p:cxnSp>
          <p:nvCxnSpPr>
            <p:cNvPr id="278800" name="AutoShape 272"/>
            <p:cNvCxnSpPr>
              <a:cxnSpLocks noChangeShapeType="1"/>
              <a:stCxn id="0" idx="3"/>
              <a:endCxn id="278798" idx="6"/>
            </p:cNvCxnSpPr>
            <p:nvPr/>
          </p:nvCxnSpPr>
          <p:spPr bwMode="auto">
            <a:xfrm flipH="1" flipV="1">
              <a:off x="4384" y="2036"/>
              <a:ext cx="902" cy="815"/>
            </a:xfrm>
            <a:prstGeom prst="curvedConnector3">
              <a:avLst>
                <a:gd name="adj1" fmla="val -16236"/>
              </a:avLst>
            </a:prstGeom>
            <a:grpFill/>
            <a:ln w="9525">
              <a:solidFill>
                <a:schemeClr val="bg2"/>
              </a:solidFill>
              <a:round/>
              <a:headEnd/>
              <a:tailEnd/>
            </a:ln>
            <a:effectLst/>
          </p:spPr>
        </p:cxnSp>
        <p:cxnSp>
          <p:nvCxnSpPr>
            <p:cNvPr id="278801" name="AutoShape 273"/>
            <p:cNvCxnSpPr>
              <a:cxnSpLocks noChangeShapeType="1"/>
              <a:stCxn id="0" idx="0"/>
              <a:endCxn id="278798" idx="1"/>
            </p:cNvCxnSpPr>
            <p:nvPr/>
          </p:nvCxnSpPr>
          <p:spPr bwMode="auto">
            <a:xfrm rot="5400000" flipH="1">
              <a:off x="3905" y="2326"/>
              <a:ext cx="613" cy="111"/>
            </a:xfrm>
            <a:prstGeom prst="curvedConnector4">
              <a:avLst>
                <a:gd name="adj1" fmla="val 49102"/>
                <a:gd name="adj2" fmla="val 236037"/>
              </a:avLst>
            </a:prstGeom>
            <a:grpFill/>
            <a:ln w="9525">
              <a:solidFill>
                <a:schemeClr val="bg2"/>
              </a:solidFill>
              <a:round/>
              <a:headEnd/>
              <a:tailEnd/>
            </a:ln>
            <a:effectLst/>
          </p:spPr>
        </p:cxnSp>
        <p:cxnSp>
          <p:nvCxnSpPr>
            <p:cNvPr id="278802" name="AutoShape 274"/>
            <p:cNvCxnSpPr>
              <a:cxnSpLocks noChangeShapeType="1"/>
              <a:stCxn id="0" idx="3"/>
              <a:endCxn id="278798" idx="5"/>
            </p:cNvCxnSpPr>
            <p:nvPr/>
          </p:nvCxnSpPr>
          <p:spPr bwMode="auto">
            <a:xfrm flipH="1">
              <a:off x="4384" y="1507"/>
              <a:ext cx="756" cy="461"/>
            </a:xfrm>
            <a:prstGeom prst="curvedConnector3">
              <a:avLst>
                <a:gd name="adj1" fmla="val -19380"/>
              </a:avLst>
            </a:prstGeom>
            <a:grpFill/>
            <a:ln w="9525">
              <a:solidFill>
                <a:schemeClr val="bg2"/>
              </a:solidFill>
              <a:round/>
              <a:headEnd/>
              <a:tailEnd/>
            </a:ln>
            <a:effectLst/>
          </p:spPr>
        </p:cxnSp>
        <p:sp>
          <p:nvSpPr>
            <p:cNvPr id="272354" name="Text Box 994"/>
            <p:cNvSpPr txBox="1">
              <a:spLocks noChangeArrowheads="1"/>
            </p:cNvSpPr>
            <p:nvPr/>
          </p:nvSpPr>
          <p:spPr bwMode="auto">
            <a:xfrm>
              <a:off x="3997" y="933"/>
              <a:ext cx="116" cy="252"/>
            </a:xfrm>
            <a:prstGeom prst="rect">
              <a:avLst/>
            </a:prstGeom>
            <a:grpFill/>
            <a:ln w="9525">
              <a:noFill/>
              <a:prstDash val="dash"/>
              <a:miter lim="800000"/>
              <a:headEnd/>
              <a:tailEnd/>
            </a:ln>
            <a:effectLst/>
          </p:spPr>
          <p:txBody>
            <a:bodyPr wrap="none">
              <a:spAutoFit/>
            </a:bodyPr>
            <a:lstStyle/>
            <a:p>
              <a:pPr algn="ctr">
                <a:spcBef>
                  <a:spcPct val="0"/>
                </a:spcBef>
                <a:buClrTx/>
                <a:buSzTx/>
                <a:buFontTx/>
                <a:buNone/>
              </a:pPr>
              <a:endParaRPr lang="en-US" sz="2000" b="1" dirty="0">
                <a:solidFill>
                  <a:srgbClr val="000000"/>
                </a:solidFill>
                <a:latin typeface="Arial" charset="0"/>
              </a:endParaRPr>
            </a:p>
          </p:txBody>
        </p:sp>
        <p:sp>
          <p:nvSpPr>
            <p:cNvPr id="272355" name="Text Box 995"/>
            <p:cNvSpPr txBox="1">
              <a:spLocks noChangeArrowheads="1"/>
            </p:cNvSpPr>
            <p:nvPr/>
          </p:nvSpPr>
          <p:spPr bwMode="auto">
            <a:xfrm>
              <a:off x="4032" y="1296"/>
              <a:ext cx="580" cy="231"/>
            </a:xfrm>
            <a:prstGeom prst="rect">
              <a:avLst/>
            </a:prstGeom>
            <a:grpFill/>
            <a:ln w="9525">
              <a:noFill/>
              <a:miter lim="800000"/>
              <a:headEnd/>
              <a:tailEnd/>
            </a:ln>
            <a:effectLst/>
          </p:spPr>
          <p:txBody>
            <a:bodyPr wrap="square">
              <a:spAutoFit/>
            </a:bodyPr>
            <a:lstStyle/>
            <a:p>
              <a:pPr algn="ctr">
                <a:spcBef>
                  <a:spcPct val="0"/>
                </a:spcBef>
                <a:buClrTx/>
                <a:buSzTx/>
                <a:buFontTx/>
                <a:buNone/>
              </a:pPr>
              <a:r>
                <a:rPr lang="en-US" sz="1800" b="1" dirty="0">
                  <a:solidFill>
                    <a:srgbClr val="000000"/>
                  </a:solidFill>
                  <a:latin typeface="Arial" charset="0"/>
                </a:rPr>
                <a:t>LAN</a:t>
              </a:r>
              <a:endParaRPr lang="en-US" sz="2000" dirty="0">
                <a:solidFill>
                  <a:srgbClr val="000000"/>
                </a:solidFill>
              </a:endParaRPr>
            </a:p>
          </p:txBody>
        </p:sp>
        <p:grpSp>
          <p:nvGrpSpPr>
            <p:cNvPr id="10" name="Group 275"/>
            <p:cNvGrpSpPr>
              <a:grpSpLocks/>
            </p:cNvGrpSpPr>
            <p:nvPr/>
          </p:nvGrpSpPr>
          <p:grpSpPr bwMode="auto">
            <a:xfrm>
              <a:off x="3456" y="1248"/>
              <a:ext cx="398" cy="984"/>
              <a:chOff x="1776" y="1488"/>
              <a:chExt cx="391" cy="984"/>
            </a:xfrm>
            <a:grpFill/>
          </p:grpSpPr>
          <p:sp>
            <p:nvSpPr>
              <p:cNvPr id="278804" name="Freeform 276"/>
              <p:cNvSpPr>
                <a:spLocks/>
              </p:cNvSpPr>
              <p:nvPr/>
            </p:nvSpPr>
            <p:spPr bwMode="auto">
              <a:xfrm>
                <a:off x="1966" y="2369"/>
                <a:ext cx="66" cy="103"/>
              </a:xfrm>
              <a:custGeom>
                <a:avLst/>
                <a:gdLst/>
                <a:ahLst/>
                <a:cxnLst>
                  <a:cxn ang="0">
                    <a:pos x="0" y="103"/>
                  </a:cxn>
                  <a:cxn ang="0">
                    <a:pos x="116" y="15"/>
                  </a:cxn>
                  <a:cxn ang="0">
                    <a:pos x="116" y="0"/>
                  </a:cxn>
                  <a:cxn ang="0">
                    <a:pos x="0" y="88"/>
                  </a:cxn>
                  <a:cxn ang="0">
                    <a:pos x="0" y="103"/>
                  </a:cxn>
                </a:cxnLst>
                <a:rect l="0" t="0" r="r" b="b"/>
                <a:pathLst>
                  <a:path w="116" h="103">
                    <a:moveTo>
                      <a:pt x="0" y="103"/>
                    </a:moveTo>
                    <a:lnTo>
                      <a:pt x="116" y="15"/>
                    </a:lnTo>
                    <a:lnTo>
                      <a:pt x="116" y="0"/>
                    </a:lnTo>
                    <a:lnTo>
                      <a:pt x="0" y="88"/>
                    </a:lnTo>
                    <a:lnTo>
                      <a:pt x="0" y="103"/>
                    </a:lnTo>
                    <a:close/>
                  </a:path>
                </a:pathLst>
              </a:custGeom>
              <a:grpFill/>
              <a:ln w="9525">
                <a:noFill/>
                <a:round/>
                <a:headEnd/>
                <a:tailEnd/>
              </a:ln>
            </p:spPr>
            <p:txBody>
              <a:bodyPr/>
              <a:lstStyle/>
              <a:p>
                <a:endParaRPr lang="en-US"/>
              </a:p>
            </p:txBody>
          </p:sp>
          <p:sp>
            <p:nvSpPr>
              <p:cNvPr id="278805" name="Freeform 277"/>
              <p:cNvSpPr>
                <a:spLocks/>
              </p:cNvSpPr>
              <p:nvPr/>
            </p:nvSpPr>
            <p:spPr bwMode="auto">
              <a:xfrm>
                <a:off x="1790" y="1728"/>
                <a:ext cx="246" cy="82"/>
              </a:xfrm>
              <a:custGeom>
                <a:avLst/>
                <a:gdLst/>
                <a:ahLst/>
                <a:cxnLst>
                  <a:cxn ang="0">
                    <a:pos x="0" y="82"/>
                  </a:cxn>
                  <a:cxn ang="0">
                    <a:pos x="108" y="0"/>
                  </a:cxn>
                  <a:cxn ang="0">
                    <a:pos x="431" y="0"/>
                  </a:cxn>
                  <a:cxn ang="0">
                    <a:pos x="323" y="82"/>
                  </a:cxn>
                  <a:cxn ang="0">
                    <a:pos x="0" y="82"/>
                  </a:cxn>
                </a:cxnLst>
                <a:rect l="0" t="0" r="r" b="b"/>
                <a:pathLst>
                  <a:path w="431" h="82">
                    <a:moveTo>
                      <a:pt x="0" y="82"/>
                    </a:moveTo>
                    <a:lnTo>
                      <a:pt x="108" y="0"/>
                    </a:lnTo>
                    <a:lnTo>
                      <a:pt x="431" y="0"/>
                    </a:lnTo>
                    <a:lnTo>
                      <a:pt x="323" y="82"/>
                    </a:lnTo>
                    <a:lnTo>
                      <a:pt x="0" y="82"/>
                    </a:lnTo>
                    <a:close/>
                  </a:path>
                </a:pathLst>
              </a:custGeom>
              <a:grpFill/>
              <a:ln w="9525">
                <a:noFill/>
                <a:round/>
                <a:headEnd/>
                <a:tailEnd/>
              </a:ln>
            </p:spPr>
            <p:txBody>
              <a:bodyPr/>
              <a:lstStyle/>
              <a:p>
                <a:endParaRPr lang="en-US"/>
              </a:p>
            </p:txBody>
          </p:sp>
          <p:sp>
            <p:nvSpPr>
              <p:cNvPr id="278806" name="Freeform 278"/>
              <p:cNvSpPr>
                <a:spLocks/>
              </p:cNvSpPr>
              <p:nvPr/>
            </p:nvSpPr>
            <p:spPr bwMode="auto">
              <a:xfrm>
                <a:off x="1974" y="1728"/>
                <a:ext cx="62" cy="728"/>
              </a:xfrm>
              <a:custGeom>
                <a:avLst/>
                <a:gdLst/>
                <a:ahLst/>
                <a:cxnLst>
                  <a:cxn ang="0">
                    <a:pos x="0" y="82"/>
                  </a:cxn>
                  <a:cxn ang="0">
                    <a:pos x="108" y="0"/>
                  </a:cxn>
                  <a:cxn ang="0">
                    <a:pos x="108" y="644"/>
                  </a:cxn>
                  <a:cxn ang="0">
                    <a:pos x="0" y="726"/>
                  </a:cxn>
                  <a:cxn ang="0">
                    <a:pos x="0" y="82"/>
                  </a:cxn>
                </a:cxnLst>
                <a:rect l="0" t="0" r="r" b="b"/>
                <a:pathLst>
                  <a:path w="108" h="726">
                    <a:moveTo>
                      <a:pt x="0" y="82"/>
                    </a:moveTo>
                    <a:lnTo>
                      <a:pt x="108" y="0"/>
                    </a:lnTo>
                    <a:lnTo>
                      <a:pt x="108" y="644"/>
                    </a:lnTo>
                    <a:lnTo>
                      <a:pt x="0" y="726"/>
                    </a:lnTo>
                    <a:lnTo>
                      <a:pt x="0" y="82"/>
                    </a:lnTo>
                    <a:close/>
                  </a:path>
                </a:pathLst>
              </a:custGeom>
              <a:grpFill/>
              <a:ln w="9525">
                <a:noFill/>
                <a:round/>
                <a:headEnd/>
                <a:tailEnd/>
              </a:ln>
            </p:spPr>
            <p:txBody>
              <a:bodyPr/>
              <a:lstStyle/>
              <a:p>
                <a:endParaRPr lang="en-US"/>
              </a:p>
            </p:txBody>
          </p:sp>
          <p:sp>
            <p:nvSpPr>
              <p:cNvPr id="278807" name="Rectangle 279"/>
              <p:cNvSpPr>
                <a:spLocks noChangeArrowheads="1"/>
              </p:cNvSpPr>
              <p:nvPr/>
            </p:nvSpPr>
            <p:spPr bwMode="auto">
              <a:xfrm>
                <a:off x="1790" y="1810"/>
                <a:ext cx="184" cy="646"/>
              </a:xfrm>
              <a:prstGeom prst="rect">
                <a:avLst/>
              </a:prstGeom>
              <a:grpFill/>
              <a:ln w="1588">
                <a:solidFill>
                  <a:srgbClr val="000000"/>
                </a:solidFill>
                <a:miter lim="800000"/>
                <a:headEnd/>
                <a:tailEnd/>
              </a:ln>
            </p:spPr>
            <p:txBody>
              <a:bodyPr/>
              <a:lstStyle/>
              <a:p>
                <a:endParaRPr lang="en-US"/>
              </a:p>
            </p:txBody>
          </p:sp>
          <p:sp>
            <p:nvSpPr>
              <p:cNvPr id="278808" name="Freeform 280"/>
              <p:cNvSpPr>
                <a:spLocks/>
              </p:cNvSpPr>
              <p:nvPr/>
            </p:nvSpPr>
            <p:spPr bwMode="auto">
              <a:xfrm>
                <a:off x="1813" y="1841"/>
                <a:ext cx="138" cy="394"/>
              </a:xfrm>
              <a:custGeom>
                <a:avLst/>
                <a:gdLst/>
                <a:ahLst/>
                <a:cxnLst>
                  <a:cxn ang="0">
                    <a:pos x="243" y="0"/>
                  </a:cxn>
                  <a:cxn ang="0">
                    <a:pos x="0" y="0"/>
                  </a:cxn>
                  <a:cxn ang="0">
                    <a:pos x="0" y="391"/>
                  </a:cxn>
                  <a:cxn ang="0">
                    <a:pos x="4" y="391"/>
                  </a:cxn>
                  <a:cxn ang="0">
                    <a:pos x="4" y="8"/>
                  </a:cxn>
                  <a:cxn ang="0">
                    <a:pos x="243" y="8"/>
                  </a:cxn>
                  <a:cxn ang="0">
                    <a:pos x="243" y="0"/>
                  </a:cxn>
                </a:cxnLst>
                <a:rect l="0" t="0" r="r" b="b"/>
                <a:pathLst>
                  <a:path w="243" h="391">
                    <a:moveTo>
                      <a:pt x="243" y="0"/>
                    </a:moveTo>
                    <a:lnTo>
                      <a:pt x="0" y="0"/>
                    </a:lnTo>
                    <a:lnTo>
                      <a:pt x="0" y="391"/>
                    </a:lnTo>
                    <a:lnTo>
                      <a:pt x="4" y="391"/>
                    </a:lnTo>
                    <a:lnTo>
                      <a:pt x="4" y="8"/>
                    </a:lnTo>
                    <a:lnTo>
                      <a:pt x="243" y="8"/>
                    </a:lnTo>
                    <a:lnTo>
                      <a:pt x="243" y="0"/>
                    </a:lnTo>
                    <a:close/>
                  </a:path>
                </a:pathLst>
              </a:custGeom>
              <a:grpFill/>
              <a:ln w="9525">
                <a:noFill/>
                <a:round/>
                <a:headEnd/>
                <a:tailEnd/>
              </a:ln>
            </p:spPr>
            <p:txBody>
              <a:bodyPr/>
              <a:lstStyle/>
              <a:p>
                <a:endParaRPr lang="en-US"/>
              </a:p>
            </p:txBody>
          </p:sp>
          <p:sp>
            <p:nvSpPr>
              <p:cNvPr id="278809" name="Freeform 281"/>
              <p:cNvSpPr>
                <a:spLocks/>
              </p:cNvSpPr>
              <p:nvPr/>
            </p:nvSpPr>
            <p:spPr bwMode="auto">
              <a:xfrm>
                <a:off x="1815" y="1849"/>
                <a:ext cx="136" cy="386"/>
              </a:xfrm>
              <a:custGeom>
                <a:avLst/>
                <a:gdLst/>
                <a:ahLst/>
                <a:cxnLst>
                  <a:cxn ang="0">
                    <a:pos x="239" y="0"/>
                  </a:cxn>
                  <a:cxn ang="0">
                    <a:pos x="0" y="0"/>
                  </a:cxn>
                  <a:cxn ang="0">
                    <a:pos x="0" y="383"/>
                  </a:cxn>
                  <a:cxn ang="0">
                    <a:pos x="5" y="383"/>
                  </a:cxn>
                  <a:cxn ang="0">
                    <a:pos x="5" y="8"/>
                  </a:cxn>
                  <a:cxn ang="0">
                    <a:pos x="239" y="8"/>
                  </a:cxn>
                  <a:cxn ang="0">
                    <a:pos x="239" y="0"/>
                  </a:cxn>
                </a:cxnLst>
                <a:rect l="0" t="0" r="r" b="b"/>
                <a:pathLst>
                  <a:path w="239" h="383">
                    <a:moveTo>
                      <a:pt x="239" y="0"/>
                    </a:moveTo>
                    <a:lnTo>
                      <a:pt x="0" y="0"/>
                    </a:lnTo>
                    <a:lnTo>
                      <a:pt x="0" y="383"/>
                    </a:lnTo>
                    <a:lnTo>
                      <a:pt x="5" y="383"/>
                    </a:lnTo>
                    <a:lnTo>
                      <a:pt x="5" y="8"/>
                    </a:lnTo>
                    <a:lnTo>
                      <a:pt x="239" y="8"/>
                    </a:lnTo>
                    <a:lnTo>
                      <a:pt x="239" y="0"/>
                    </a:lnTo>
                    <a:close/>
                  </a:path>
                </a:pathLst>
              </a:custGeom>
              <a:grpFill/>
              <a:ln w="9525">
                <a:noFill/>
                <a:round/>
                <a:headEnd/>
                <a:tailEnd/>
              </a:ln>
            </p:spPr>
            <p:txBody>
              <a:bodyPr/>
              <a:lstStyle/>
              <a:p>
                <a:endParaRPr lang="en-US"/>
              </a:p>
            </p:txBody>
          </p:sp>
          <p:sp>
            <p:nvSpPr>
              <p:cNvPr id="278810" name="Freeform 282"/>
              <p:cNvSpPr>
                <a:spLocks/>
              </p:cNvSpPr>
              <p:nvPr/>
            </p:nvSpPr>
            <p:spPr bwMode="auto">
              <a:xfrm>
                <a:off x="1817" y="1857"/>
                <a:ext cx="134" cy="378"/>
              </a:xfrm>
              <a:custGeom>
                <a:avLst/>
                <a:gdLst/>
                <a:ahLst/>
                <a:cxnLst>
                  <a:cxn ang="0">
                    <a:pos x="234" y="0"/>
                  </a:cxn>
                  <a:cxn ang="0">
                    <a:pos x="0" y="0"/>
                  </a:cxn>
                  <a:cxn ang="0">
                    <a:pos x="0" y="375"/>
                  </a:cxn>
                  <a:cxn ang="0">
                    <a:pos x="5" y="375"/>
                  </a:cxn>
                  <a:cxn ang="0">
                    <a:pos x="5" y="7"/>
                  </a:cxn>
                  <a:cxn ang="0">
                    <a:pos x="234" y="7"/>
                  </a:cxn>
                  <a:cxn ang="0">
                    <a:pos x="234" y="0"/>
                  </a:cxn>
                </a:cxnLst>
                <a:rect l="0" t="0" r="r" b="b"/>
                <a:pathLst>
                  <a:path w="234" h="375">
                    <a:moveTo>
                      <a:pt x="234" y="0"/>
                    </a:moveTo>
                    <a:lnTo>
                      <a:pt x="0" y="0"/>
                    </a:lnTo>
                    <a:lnTo>
                      <a:pt x="0" y="375"/>
                    </a:lnTo>
                    <a:lnTo>
                      <a:pt x="5" y="375"/>
                    </a:lnTo>
                    <a:lnTo>
                      <a:pt x="5" y="7"/>
                    </a:lnTo>
                    <a:lnTo>
                      <a:pt x="234" y="7"/>
                    </a:lnTo>
                    <a:lnTo>
                      <a:pt x="234" y="0"/>
                    </a:lnTo>
                    <a:close/>
                  </a:path>
                </a:pathLst>
              </a:custGeom>
              <a:grpFill/>
              <a:ln w="9525">
                <a:noFill/>
                <a:round/>
                <a:headEnd/>
                <a:tailEnd/>
              </a:ln>
            </p:spPr>
            <p:txBody>
              <a:bodyPr/>
              <a:lstStyle/>
              <a:p>
                <a:endParaRPr lang="en-US"/>
              </a:p>
            </p:txBody>
          </p:sp>
          <p:sp>
            <p:nvSpPr>
              <p:cNvPr id="278811" name="Freeform 283"/>
              <p:cNvSpPr>
                <a:spLocks/>
              </p:cNvSpPr>
              <p:nvPr/>
            </p:nvSpPr>
            <p:spPr bwMode="auto">
              <a:xfrm>
                <a:off x="1821" y="1865"/>
                <a:ext cx="130" cy="370"/>
              </a:xfrm>
              <a:custGeom>
                <a:avLst/>
                <a:gdLst/>
                <a:ahLst/>
                <a:cxnLst>
                  <a:cxn ang="0">
                    <a:pos x="229" y="0"/>
                  </a:cxn>
                  <a:cxn ang="0">
                    <a:pos x="0" y="0"/>
                  </a:cxn>
                  <a:cxn ang="0">
                    <a:pos x="0" y="368"/>
                  </a:cxn>
                  <a:cxn ang="0">
                    <a:pos x="4" y="368"/>
                  </a:cxn>
                  <a:cxn ang="0">
                    <a:pos x="4" y="8"/>
                  </a:cxn>
                  <a:cxn ang="0">
                    <a:pos x="229" y="8"/>
                  </a:cxn>
                  <a:cxn ang="0">
                    <a:pos x="229" y="0"/>
                  </a:cxn>
                </a:cxnLst>
                <a:rect l="0" t="0" r="r" b="b"/>
                <a:pathLst>
                  <a:path w="229" h="368">
                    <a:moveTo>
                      <a:pt x="229" y="0"/>
                    </a:moveTo>
                    <a:lnTo>
                      <a:pt x="0" y="0"/>
                    </a:lnTo>
                    <a:lnTo>
                      <a:pt x="0" y="368"/>
                    </a:lnTo>
                    <a:lnTo>
                      <a:pt x="4" y="368"/>
                    </a:lnTo>
                    <a:lnTo>
                      <a:pt x="4" y="8"/>
                    </a:lnTo>
                    <a:lnTo>
                      <a:pt x="229" y="8"/>
                    </a:lnTo>
                    <a:lnTo>
                      <a:pt x="229" y="0"/>
                    </a:lnTo>
                    <a:close/>
                  </a:path>
                </a:pathLst>
              </a:custGeom>
              <a:grpFill/>
              <a:ln w="9525">
                <a:noFill/>
                <a:round/>
                <a:headEnd/>
                <a:tailEnd/>
              </a:ln>
            </p:spPr>
            <p:txBody>
              <a:bodyPr/>
              <a:lstStyle/>
              <a:p>
                <a:endParaRPr lang="en-US"/>
              </a:p>
            </p:txBody>
          </p:sp>
          <p:sp>
            <p:nvSpPr>
              <p:cNvPr id="278812" name="Freeform 284"/>
              <p:cNvSpPr>
                <a:spLocks/>
              </p:cNvSpPr>
              <p:nvPr/>
            </p:nvSpPr>
            <p:spPr bwMode="auto">
              <a:xfrm>
                <a:off x="1823" y="1871"/>
                <a:ext cx="128" cy="364"/>
              </a:xfrm>
              <a:custGeom>
                <a:avLst/>
                <a:gdLst/>
                <a:ahLst/>
                <a:cxnLst>
                  <a:cxn ang="0">
                    <a:pos x="225" y="0"/>
                  </a:cxn>
                  <a:cxn ang="0">
                    <a:pos x="0" y="0"/>
                  </a:cxn>
                  <a:cxn ang="0">
                    <a:pos x="0" y="360"/>
                  </a:cxn>
                  <a:cxn ang="0">
                    <a:pos x="5" y="360"/>
                  </a:cxn>
                  <a:cxn ang="0">
                    <a:pos x="5" y="7"/>
                  </a:cxn>
                  <a:cxn ang="0">
                    <a:pos x="225" y="7"/>
                  </a:cxn>
                  <a:cxn ang="0">
                    <a:pos x="225" y="0"/>
                  </a:cxn>
                </a:cxnLst>
                <a:rect l="0" t="0" r="r" b="b"/>
                <a:pathLst>
                  <a:path w="225" h="360">
                    <a:moveTo>
                      <a:pt x="225" y="0"/>
                    </a:moveTo>
                    <a:lnTo>
                      <a:pt x="0" y="0"/>
                    </a:lnTo>
                    <a:lnTo>
                      <a:pt x="0" y="360"/>
                    </a:lnTo>
                    <a:lnTo>
                      <a:pt x="5" y="360"/>
                    </a:lnTo>
                    <a:lnTo>
                      <a:pt x="5" y="7"/>
                    </a:lnTo>
                    <a:lnTo>
                      <a:pt x="225" y="7"/>
                    </a:lnTo>
                    <a:lnTo>
                      <a:pt x="225" y="0"/>
                    </a:lnTo>
                    <a:close/>
                  </a:path>
                </a:pathLst>
              </a:custGeom>
              <a:grpFill/>
              <a:ln w="9525">
                <a:noFill/>
                <a:round/>
                <a:headEnd/>
                <a:tailEnd/>
              </a:ln>
            </p:spPr>
            <p:txBody>
              <a:bodyPr/>
              <a:lstStyle/>
              <a:p>
                <a:endParaRPr lang="en-US"/>
              </a:p>
            </p:txBody>
          </p:sp>
          <p:sp>
            <p:nvSpPr>
              <p:cNvPr id="278813" name="Freeform 285"/>
              <p:cNvSpPr>
                <a:spLocks/>
              </p:cNvSpPr>
              <p:nvPr/>
            </p:nvSpPr>
            <p:spPr bwMode="auto">
              <a:xfrm>
                <a:off x="1825" y="1879"/>
                <a:ext cx="126" cy="356"/>
              </a:xfrm>
              <a:custGeom>
                <a:avLst/>
                <a:gdLst/>
                <a:ahLst/>
                <a:cxnLst>
                  <a:cxn ang="0">
                    <a:pos x="220" y="0"/>
                  </a:cxn>
                  <a:cxn ang="0">
                    <a:pos x="0" y="0"/>
                  </a:cxn>
                  <a:cxn ang="0">
                    <a:pos x="0" y="353"/>
                  </a:cxn>
                  <a:cxn ang="0">
                    <a:pos x="5" y="353"/>
                  </a:cxn>
                  <a:cxn ang="0">
                    <a:pos x="5" y="8"/>
                  </a:cxn>
                  <a:cxn ang="0">
                    <a:pos x="220" y="8"/>
                  </a:cxn>
                  <a:cxn ang="0">
                    <a:pos x="220" y="0"/>
                  </a:cxn>
                </a:cxnLst>
                <a:rect l="0" t="0" r="r" b="b"/>
                <a:pathLst>
                  <a:path w="220" h="353">
                    <a:moveTo>
                      <a:pt x="220" y="0"/>
                    </a:moveTo>
                    <a:lnTo>
                      <a:pt x="0" y="0"/>
                    </a:lnTo>
                    <a:lnTo>
                      <a:pt x="0" y="353"/>
                    </a:lnTo>
                    <a:lnTo>
                      <a:pt x="5" y="353"/>
                    </a:lnTo>
                    <a:lnTo>
                      <a:pt x="5" y="8"/>
                    </a:lnTo>
                    <a:lnTo>
                      <a:pt x="220" y="8"/>
                    </a:lnTo>
                    <a:lnTo>
                      <a:pt x="220" y="0"/>
                    </a:lnTo>
                    <a:close/>
                  </a:path>
                </a:pathLst>
              </a:custGeom>
              <a:grpFill/>
              <a:ln w="9525">
                <a:noFill/>
                <a:round/>
                <a:headEnd/>
                <a:tailEnd/>
              </a:ln>
            </p:spPr>
            <p:txBody>
              <a:bodyPr/>
              <a:lstStyle/>
              <a:p>
                <a:endParaRPr lang="en-US"/>
              </a:p>
            </p:txBody>
          </p:sp>
          <p:sp>
            <p:nvSpPr>
              <p:cNvPr id="278814" name="Freeform 286"/>
              <p:cNvSpPr>
                <a:spLocks/>
              </p:cNvSpPr>
              <p:nvPr/>
            </p:nvSpPr>
            <p:spPr bwMode="auto">
              <a:xfrm>
                <a:off x="1829" y="1887"/>
                <a:ext cx="122" cy="348"/>
              </a:xfrm>
              <a:custGeom>
                <a:avLst/>
                <a:gdLst/>
                <a:ahLst/>
                <a:cxnLst>
                  <a:cxn ang="0">
                    <a:pos x="215" y="0"/>
                  </a:cxn>
                  <a:cxn ang="0">
                    <a:pos x="0" y="0"/>
                  </a:cxn>
                  <a:cxn ang="0">
                    <a:pos x="0" y="345"/>
                  </a:cxn>
                  <a:cxn ang="0">
                    <a:pos x="4" y="345"/>
                  </a:cxn>
                  <a:cxn ang="0">
                    <a:pos x="4" y="7"/>
                  </a:cxn>
                  <a:cxn ang="0">
                    <a:pos x="215" y="7"/>
                  </a:cxn>
                  <a:cxn ang="0">
                    <a:pos x="215" y="0"/>
                  </a:cxn>
                </a:cxnLst>
                <a:rect l="0" t="0" r="r" b="b"/>
                <a:pathLst>
                  <a:path w="215" h="345">
                    <a:moveTo>
                      <a:pt x="215" y="0"/>
                    </a:moveTo>
                    <a:lnTo>
                      <a:pt x="0" y="0"/>
                    </a:lnTo>
                    <a:lnTo>
                      <a:pt x="0" y="345"/>
                    </a:lnTo>
                    <a:lnTo>
                      <a:pt x="4" y="345"/>
                    </a:lnTo>
                    <a:lnTo>
                      <a:pt x="4" y="7"/>
                    </a:lnTo>
                    <a:lnTo>
                      <a:pt x="215" y="7"/>
                    </a:lnTo>
                    <a:lnTo>
                      <a:pt x="215" y="0"/>
                    </a:lnTo>
                    <a:close/>
                  </a:path>
                </a:pathLst>
              </a:custGeom>
              <a:grpFill/>
              <a:ln w="9525">
                <a:noFill/>
                <a:round/>
                <a:headEnd/>
                <a:tailEnd/>
              </a:ln>
            </p:spPr>
            <p:txBody>
              <a:bodyPr/>
              <a:lstStyle/>
              <a:p>
                <a:endParaRPr lang="en-US"/>
              </a:p>
            </p:txBody>
          </p:sp>
          <p:sp>
            <p:nvSpPr>
              <p:cNvPr id="278815" name="Freeform 287"/>
              <p:cNvSpPr>
                <a:spLocks/>
              </p:cNvSpPr>
              <p:nvPr/>
            </p:nvSpPr>
            <p:spPr bwMode="auto">
              <a:xfrm>
                <a:off x="1831" y="1895"/>
                <a:ext cx="120" cy="340"/>
              </a:xfrm>
              <a:custGeom>
                <a:avLst/>
                <a:gdLst/>
                <a:ahLst/>
                <a:cxnLst>
                  <a:cxn ang="0">
                    <a:pos x="211" y="0"/>
                  </a:cxn>
                  <a:cxn ang="0">
                    <a:pos x="0" y="0"/>
                  </a:cxn>
                  <a:cxn ang="0">
                    <a:pos x="0" y="338"/>
                  </a:cxn>
                  <a:cxn ang="0">
                    <a:pos x="6" y="338"/>
                  </a:cxn>
                  <a:cxn ang="0">
                    <a:pos x="6" y="8"/>
                  </a:cxn>
                  <a:cxn ang="0">
                    <a:pos x="211" y="8"/>
                  </a:cxn>
                  <a:cxn ang="0">
                    <a:pos x="211" y="0"/>
                  </a:cxn>
                </a:cxnLst>
                <a:rect l="0" t="0" r="r" b="b"/>
                <a:pathLst>
                  <a:path w="211" h="338">
                    <a:moveTo>
                      <a:pt x="211" y="0"/>
                    </a:moveTo>
                    <a:lnTo>
                      <a:pt x="0" y="0"/>
                    </a:lnTo>
                    <a:lnTo>
                      <a:pt x="0" y="338"/>
                    </a:lnTo>
                    <a:lnTo>
                      <a:pt x="6" y="338"/>
                    </a:lnTo>
                    <a:lnTo>
                      <a:pt x="6" y="8"/>
                    </a:lnTo>
                    <a:lnTo>
                      <a:pt x="211" y="8"/>
                    </a:lnTo>
                    <a:lnTo>
                      <a:pt x="211" y="0"/>
                    </a:lnTo>
                    <a:close/>
                  </a:path>
                </a:pathLst>
              </a:custGeom>
              <a:grpFill/>
              <a:ln w="9525">
                <a:noFill/>
                <a:round/>
                <a:headEnd/>
                <a:tailEnd/>
              </a:ln>
            </p:spPr>
            <p:txBody>
              <a:bodyPr/>
              <a:lstStyle/>
              <a:p>
                <a:endParaRPr lang="en-US"/>
              </a:p>
            </p:txBody>
          </p:sp>
          <p:sp>
            <p:nvSpPr>
              <p:cNvPr id="278816" name="Freeform 288"/>
              <p:cNvSpPr>
                <a:spLocks/>
              </p:cNvSpPr>
              <p:nvPr/>
            </p:nvSpPr>
            <p:spPr bwMode="auto">
              <a:xfrm>
                <a:off x="1833" y="1901"/>
                <a:ext cx="118" cy="334"/>
              </a:xfrm>
              <a:custGeom>
                <a:avLst/>
                <a:gdLst/>
                <a:ahLst/>
                <a:cxnLst>
                  <a:cxn ang="0">
                    <a:pos x="205" y="0"/>
                  </a:cxn>
                  <a:cxn ang="0">
                    <a:pos x="0" y="0"/>
                  </a:cxn>
                  <a:cxn ang="0">
                    <a:pos x="0" y="330"/>
                  </a:cxn>
                  <a:cxn ang="0">
                    <a:pos x="4" y="330"/>
                  </a:cxn>
                  <a:cxn ang="0">
                    <a:pos x="4" y="8"/>
                  </a:cxn>
                  <a:cxn ang="0">
                    <a:pos x="205" y="8"/>
                  </a:cxn>
                  <a:cxn ang="0">
                    <a:pos x="205" y="0"/>
                  </a:cxn>
                </a:cxnLst>
                <a:rect l="0" t="0" r="r" b="b"/>
                <a:pathLst>
                  <a:path w="205" h="330">
                    <a:moveTo>
                      <a:pt x="205" y="0"/>
                    </a:moveTo>
                    <a:lnTo>
                      <a:pt x="0" y="0"/>
                    </a:lnTo>
                    <a:lnTo>
                      <a:pt x="0" y="330"/>
                    </a:lnTo>
                    <a:lnTo>
                      <a:pt x="4" y="330"/>
                    </a:lnTo>
                    <a:lnTo>
                      <a:pt x="4" y="8"/>
                    </a:lnTo>
                    <a:lnTo>
                      <a:pt x="205" y="8"/>
                    </a:lnTo>
                    <a:lnTo>
                      <a:pt x="205" y="0"/>
                    </a:lnTo>
                    <a:close/>
                  </a:path>
                </a:pathLst>
              </a:custGeom>
              <a:grpFill/>
              <a:ln w="9525">
                <a:noFill/>
                <a:round/>
                <a:headEnd/>
                <a:tailEnd/>
              </a:ln>
            </p:spPr>
            <p:txBody>
              <a:bodyPr/>
              <a:lstStyle/>
              <a:p>
                <a:endParaRPr lang="en-US"/>
              </a:p>
            </p:txBody>
          </p:sp>
          <p:sp>
            <p:nvSpPr>
              <p:cNvPr id="278817" name="Freeform 289"/>
              <p:cNvSpPr>
                <a:spLocks/>
              </p:cNvSpPr>
              <p:nvPr/>
            </p:nvSpPr>
            <p:spPr bwMode="auto">
              <a:xfrm>
                <a:off x="1837" y="1909"/>
                <a:ext cx="114" cy="326"/>
              </a:xfrm>
              <a:custGeom>
                <a:avLst/>
                <a:gdLst/>
                <a:ahLst/>
                <a:cxnLst>
                  <a:cxn ang="0">
                    <a:pos x="201" y="0"/>
                  </a:cxn>
                  <a:cxn ang="0">
                    <a:pos x="0" y="0"/>
                  </a:cxn>
                  <a:cxn ang="0">
                    <a:pos x="0" y="322"/>
                  </a:cxn>
                  <a:cxn ang="0">
                    <a:pos x="5" y="322"/>
                  </a:cxn>
                  <a:cxn ang="0">
                    <a:pos x="5" y="8"/>
                  </a:cxn>
                  <a:cxn ang="0">
                    <a:pos x="201" y="8"/>
                  </a:cxn>
                  <a:cxn ang="0">
                    <a:pos x="201" y="0"/>
                  </a:cxn>
                </a:cxnLst>
                <a:rect l="0" t="0" r="r" b="b"/>
                <a:pathLst>
                  <a:path w="201" h="322">
                    <a:moveTo>
                      <a:pt x="201" y="0"/>
                    </a:moveTo>
                    <a:lnTo>
                      <a:pt x="0" y="0"/>
                    </a:lnTo>
                    <a:lnTo>
                      <a:pt x="0" y="322"/>
                    </a:lnTo>
                    <a:lnTo>
                      <a:pt x="5" y="322"/>
                    </a:lnTo>
                    <a:lnTo>
                      <a:pt x="5" y="8"/>
                    </a:lnTo>
                    <a:lnTo>
                      <a:pt x="201" y="8"/>
                    </a:lnTo>
                    <a:lnTo>
                      <a:pt x="201" y="0"/>
                    </a:lnTo>
                    <a:close/>
                  </a:path>
                </a:pathLst>
              </a:custGeom>
              <a:grpFill/>
              <a:ln w="9525">
                <a:noFill/>
                <a:round/>
                <a:headEnd/>
                <a:tailEnd/>
              </a:ln>
            </p:spPr>
            <p:txBody>
              <a:bodyPr/>
              <a:lstStyle/>
              <a:p>
                <a:endParaRPr lang="en-US"/>
              </a:p>
            </p:txBody>
          </p:sp>
          <p:sp>
            <p:nvSpPr>
              <p:cNvPr id="278818" name="Freeform 290"/>
              <p:cNvSpPr>
                <a:spLocks/>
              </p:cNvSpPr>
              <p:nvPr/>
            </p:nvSpPr>
            <p:spPr bwMode="auto">
              <a:xfrm>
                <a:off x="1839" y="1919"/>
                <a:ext cx="112" cy="316"/>
              </a:xfrm>
              <a:custGeom>
                <a:avLst/>
                <a:gdLst/>
                <a:ahLst/>
                <a:cxnLst>
                  <a:cxn ang="0">
                    <a:pos x="196" y="0"/>
                  </a:cxn>
                  <a:cxn ang="0">
                    <a:pos x="0" y="0"/>
                  </a:cxn>
                  <a:cxn ang="0">
                    <a:pos x="0" y="314"/>
                  </a:cxn>
                  <a:cxn ang="0">
                    <a:pos x="6" y="314"/>
                  </a:cxn>
                  <a:cxn ang="0">
                    <a:pos x="6" y="9"/>
                  </a:cxn>
                  <a:cxn ang="0">
                    <a:pos x="196" y="9"/>
                  </a:cxn>
                  <a:cxn ang="0">
                    <a:pos x="196" y="0"/>
                  </a:cxn>
                </a:cxnLst>
                <a:rect l="0" t="0" r="r" b="b"/>
                <a:pathLst>
                  <a:path w="196" h="314">
                    <a:moveTo>
                      <a:pt x="196" y="0"/>
                    </a:moveTo>
                    <a:lnTo>
                      <a:pt x="0" y="0"/>
                    </a:lnTo>
                    <a:lnTo>
                      <a:pt x="0" y="314"/>
                    </a:lnTo>
                    <a:lnTo>
                      <a:pt x="6" y="314"/>
                    </a:lnTo>
                    <a:lnTo>
                      <a:pt x="6" y="9"/>
                    </a:lnTo>
                    <a:lnTo>
                      <a:pt x="196" y="9"/>
                    </a:lnTo>
                    <a:lnTo>
                      <a:pt x="196" y="0"/>
                    </a:lnTo>
                    <a:close/>
                  </a:path>
                </a:pathLst>
              </a:custGeom>
              <a:grpFill/>
              <a:ln w="9525">
                <a:noFill/>
                <a:round/>
                <a:headEnd/>
                <a:tailEnd/>
              </a:ln>
            </p:spPr>
            <p:txBody>
              <a:bodyPr/>
              <a:lstStyle/>
              <a:p>
                <a:endParaRPr lang="en-US"/>
              </a:p>
            </p:txBody>
          </p:sp>
          <p:sp>
            <p:nvSpPr>
              <p:cNvPr id="278819" name="Freeform 291"/>
              <p:cNvSpPr>
                <a:spLocks/>
              </p:cNvSpPr>
              <p:nvPr/>
            </p:nvSpPr>
            <p:spPr bwMode="auto">
              <a:xfrm>
                <a:off x="1842" y="1927"/>
                <a:ext cx="109" cy="308"/>
              </a:xfrm>
              <a:custGeom>
                <a:avLst/>
                <a:gdLst/>
                <a:ahLst/>
                <a:cxnLst>
                  <a:cxn ang="0">
                    <a:pos x="190" y="0"/>
                  </a:cxn>
                  <a:cxn ang="0">
                    <a:pos x="0" y="0"/>
                  </a:cxn>
                  <a:cxn ang="0">
                    <a:pos x="0" y="305"/>
                  </a:cxn>
                  <a:cxn ang="0">
                    <a:pos x="5" y="305"/>
                  </a:cxn>
                  <a:cxn ang="0">
                    <a:pos x="5" y="10"/>
                  </a:cxn>
                  <a:cxn ang="0">
                    <a:pos x="190" y="10"/>
                  </a:cxn>
                  <a:cxn ang="0">
                    <a:pos x="190" y="0"/>
                  </a:cxn>
                </a:cxnLst>
                <a:rect l="0" t="0" r="r" b="b"/>
                <a:pathLst>
                  <a:path w="190" h="305">
                    <a:moveTo>
                      <a:pt x="190" y="0"/>
                    </a:moveTo>
                    <a:lnTo>
                      <a:pt x="0" y="0"/>
                    </a:lnTo>
                    <a:lnTo>
                      <a:pt x="0" y="305"/>
                    </a:lnTo>
                    <a:lnTo>
                      <a:pt x="5" y="305"/>
                    </a:lnTo>
                    <a:lnTo>
                      <a:pt x="5" y="10"/>
                    </a:lnTo>
                    <a:lnTo>
                      <a:pt x="190" y="10"/>
                    </a:lnTo>
                    <a:lnTo>
                      <a:pt x="190" y="0"/>
                    </a:lnTo>
                    <a:close/>
                  </a:path>
                </a:pathLst>
              </a:custGeom>
              <a:grpFill/>
              <a:ln w="9525">
                <a:noFill/>
                <a:round/>
                <a:headEnd/>
                <a:tailEnd/>
              </a:ln>
            </p:spPr>
            <p:txBody>
              <a:bodyPr/>
              <a:lstStyle/>
              <a:p>
                <a:endParaRPr lang="en-US"/>
              </a:p>
            </p:txBody>
          </p:sp>
          <p:sp>
            <p:nvSpPr>
              <p:cNvPr id="278820" name="Freeform 292"/>
              <p:cNvSpPr>
                <a:spLocks/>
              </p:cNvSpPr>
              <p:nvPr/>
            </p:nvSpPr>
            <p:spPr bwMode="auto">
              <a:xfrm>
                <a:off x="1846" y="1937"/>
                <a:ext cx="105" cy="298"/>
              </a:xfrm>
              <a:custGeom>
                <a:avLst/>
                <a:gdLst/>
                <a:ahLst/>
                <a:cxnLst>
                  <a:cxn ang="0">
                    <a:pos x="185" y="0"/>
                  </a:cxn>
                  <a:cxn ang="0">
                    <a:pos x="0" y="0"/>
                  </a:cxn>
                  <a:cxn ang="0">
                    <a:pos x="0" y="295"/>
                  </a:cxn>
                  <a:cxn ang="0">
                    <a:pos x="7" y="295"/>
                  </a:cxn>
                  <a:cxn ang="0">
                    <a:pos x="7" y="9"/>
                  </a:cxn>
                  <a:cxn ang="0">
                    <a:pos x="185" y="9"/>
                  </a:cxn>
                  <a:cxn ang="0">
                    <a:pos x="185" y="0"/>
                  </a:cxn>
                </a:cxnLst>
                <a:rect l="0" t="0" r="r" b="b"/>
                <a:pathLst>
                  <a:path w="185" h="295">
                    <a:moveTo>
                      <a:pt x="185" y="0"/>
                    </a:moveTo>
                    <a:lnTo>
                      <a:pt x="0" y="0"/>
                    </a:lnTo>
                    <a:lnTo>
                      <a:pt x="0" y="295"/>
                    </a:lnTo>
                    <a:lnTo>
                      <a:pt x="7" y="295"/>
                    </a:lnTo>
                    <a:lnTo>
                      <a:pt x="7" y="9"/>
                    </a:lnTo>
                    <a:lnTo>
                      <a:pt x="185" y="9"/>
                    </a:lnTo>
                    <a:lnTo>
                      <a:pt x="185" y="0"/>
                    </a:lnTo>
                    <a:close/>
                  </a:path>
                </a:pathLst>
              </a:custGeom>
              <a:grpFill/>
              <a:ln w="9525">
                <a:noFill/>
                <a:round/>
                <a:headEnd/>
                <a:tailEnd/>
              </a:ln>
            </p:spPr>
            <p:txBody>
              <a:bodyPr/>
              <a:lstStyle/>
              <a:p>
                <a:endParaRPr lang="en-US"/>
              </a:p>
            </p:txBody>
          </p:sp>
          <p:sp>
            <p:nvSpPr>
              <p:cNvPr id="278821" name="Freeform 293"/>
              <p:cNvSpPr>
                <a:spLocks/>
              </p:cNvSpPr>
              <p:nvPr/>
            </p:nvSpPr>
            <p:spPr bwMode="auto">
              <a:xfrm>
                <a:off x="1849" y="1947"/>
                <a:ext cx="102" cy="288"/>
              </a:xfrm>
              <a:custGeom>
                <a:avLst/>
                <a:gdLst/>
                <a:ahLst/>
                <a:cxnLst>
                  <a:cxn ang="0">
                    <a:pos x="178" y="0"/>
                  </a:cxn>
                  <a:cxn ang="0">
                    <a:pos x="0" y="0"/>
                  </a:cxn>
                  <a:cxn ang="0">
                    <a:pos x="0" y="286"/>
                  </a:cxn>
                  <a:cxn ang="0">
                    <a:pos x="5" y="286"/>
                  </a:cxn>
                  <a:cxn ang="0">
                    <a:pos x="5" y="10"/>
                  </a:cxn>
                  <a:cxn ang="0">
                    <a:pos x="178" y="10"/>
                  </a:cxn>
                  <a:cxn ang="0">
                    <a:pos x="178" y="0"/>
                  </a:cxn>
                </a:cxnLst>
                <a:rect l="0" t="0" r="r" b="b"/>
                <a:pathLst>
                  <a:path w="178" h="286">
                    <a:moveTo>
                      <a:pt x="178" y="0"/>
                    </a:moveTo>
                    <a:lnTo>
                      <a:pt x="0" y="0"/>
                    </a:lnTo>
                    <a:lnTo>
                      <a:pt x="0" y="286"/>
                    </a:lnTo>
                    <a:lnTo>
                      <a:pt x="5" y="286"/>
                    </a:lnTo>
                    <a:lnTo>
                      <a:pt x="5" y="10"/>
                    </a:lnTo>
                    <a:lnTo>
                      <a:pt x="178" y="10"/>
                    </a:lnTo>
                    <a:lnTo>
                      <a:pt x="178" y="0"/>
                    </a:lnTo>
                    <a:close/>
                  </a:path>
                </a:pathLst>
              </a:custGeom>
              <a:grpFill/>
              <a:ln w="9525">
                <a:noFill/>
                <a:round/>
                <a:headEnd/>
                <a:tailEnd/>
              </a:ln>
            </p:spPr>
            <p:txBody>
              <a:bodyPr/>
              <a:lstStyle/>
              <a:p>
                <a:endParaRPr lang="en-US"/>
              </a:p>
            </p:txBody>
          </p:sp>
          <p:sp>
            <p:nvSpPr>
              <p:cNvPr id="278822" name="Freeform 294"/>
              <p:cNvSpPr>
                <a:spLocks/>
              </p:cNvSpPr>
              <p:nvPr/>
            </p:nvSpPr>
            <p:spPr bwMode="auto">
              <a:xfrm>
                <a:off x="1853" y="1955"/>
                <a:ext cx="98" cy="280"/>
              </a:xfrm>
              <a:custGeom>
                <a:avLst/>
                <a:gdLst/>
                <a:ahLst/>
                <a:cxnLst>
                  <a:cxn ang="0">
                    <a:pos x="173" y="0"/>
                  </a:cxn>
                  <a:cxn ang="0">
                    <a:pos x="0" y="0"/>
                  </a:cxn>
                  <a:cxn ang="0">
                    <a:pos x="0" y="276"/>
                  </a:cxn>
                  <a:cxn ang="0">
                    <a:pos x="7" y="276"/>
                  </a:cxn>
                  <a:cxn ang="0">
                    <a:pos x="7" y="10"/>
                  </a:cxn>
                  <a:cxn ang="0">
                    <a:pos x="173" y="10"/>
                  </a:cxn>
                  <a:cxn ang="0">
                    <a:pos x="173" y="0"/>
                  </a:cxn>
                </a:cxnLst>
                <a:rect l="0" t="0" r="r" b="b"/>
                <a:pathLst>
                  <a:path w="173" h="276">
                    <a:moveTo>
                      <a:pt x="173" y="0"/>
                    </a:moveTo>
                    <a:lnTo>
                      <a:pt x="0" y="0"/>
                    </a:lnTo>
                    <a:lnTo>
                      <a:pt x="0" y="276"/>
                    </a:lnTo>
                    <a:lnTo>
                      <a:pt x="7" y="276"/>
                    </a:lnTo>
                    <a:lnTo>
                      <a:pt x="7" y="10"/>
                    </a:lnTo>
                    <a:lnTo>
                      <a:pt x="173" y="10"/>
                    </a:lnTo>
                    <a:lnTo>
                      <a:pt x="173" y="0"/>
                    </a:lnTo>
                    <a:close/>
                  </a:path>
                </a:pathLst>
              </a:custGeom>
              <a:grpFill/>
              <a:ln w="9525">
                <a:noFill/>
                <a:round/>
                <a:headEnd/>
                <a:tailEnd/>
              </a:ln>
            </p:spPr>
            <p:txBody>
              <a:bodyPr/>
              <a:lstStyle/>
              <a:p>
                <a:endParaRPr lang="en-US"/>
              </a:p>
            </p:txBody>
          </p:sp>
          <p:sp>
            <p:nvSpPr>
              <p:cNvPr id="278823" name="Freeform 295"/>
              <p:cNvSpPr>
                <a:spLocks/>
              </p:cNvSpPr>
              <p:nvPr/>
            </p:nvSpPr>
            <p:spPr bwMode="auto">
              <a:xfrm>
                <a:off x="1856" y="1965"/>
                <a:ext cx="95" cy="270"/>
              </a:xfrm>
              <a:custGeom>
                <a:avLst/>
                <a:gdLst/>
                <a:ahLst/>
                <a:cxnLst>
                  <a:cxn ang="0">
                    <a:pos x="166" y="0"/>
                  </a:cxn>
                  <a:cxn ang="0">
                    <a:pos x="0" y="0"/>
                  </a:cxn>
                  <a:cxn ang="0">
                    <a:pos x="0" y="266"/>
                  </a:cxn>
                  <a:cxn ang="0">
                    <a:pos x="6" y="266"/>
                  </a:cxn>
                  <a:cxn ang="0">
                    <a:pos x="6" y="10"/>
                  </a:cxn>
                  <a:cxn ang="0">
                    <a:pos x="166" y="10"/>
                  </a:cxn>
                  <a:cxn ang="0">
                    <a:pos x="166" y="0"/>
                  </a:cxn>
                </a:cxnLst>
                <a:rect l="0" t="0" r="r" b="b"/>
                <a:pathLst>
                  <a:path w="166" h="266">
                    <a:moveTo>
                      <a:pt x="166" y="0"/>
                    </a:moveTo>
                    <a:lnTo>
                      <a:pt x="0" y="0"/>
                    </a:lnTo>
                    <a:lnTo>
                      <a:pt x="0" y="266"/>
                    </a:lnTo>
                    <a:lnTo>
                      <a:pt x="6" y="266"/>
                    </a:lnTo>
                    <a:lnTo>
                      <a:pt x="6" y="10"/>
                    </a:lnTo>
                    <a:lnTo>
                      <a:pt x="166" y="10"/>
                    </a:lnTo>
                    <a:lnTo>
                      <a:pt x="166" y="0"/>
                    </a:lnTo>
                    <a:close/>
                  </a:path>
                </a:pathLst>
              </a:custGeom>
              <a:grpFill/>
              <a:ln w="9525">
                <a:noFill/>
                <a:round/>
                <a:headEnd/>
                <a:tailEnd/>
              </a:ln>
            </p:spPr>
            <p:txBody>
              <a:bodyPr/>
              <a:lstStyle/>
              <a:p>
                <a:endParaRPr lang="en-US"/>
              </a:p>
            </p:txBody>
          </p:sp>
          <p:sp>
            <p:nvSpPr>
              <p:cNvPr id="278824" name="Freeform 296"/>
              <p:cNvSpPr>
                <a:spLocks/>
              </p:cNvSpPr>
              <p:nvPr/>
            </p:nvSpPr>
            <p:spPr bwMode="auto">
              <a:xfrm>
                <a:off x="1860" y="1977"/>
                <a:ext cx="91" cy="258"/>
              </a:xfrm>
              <a:custGeom>
                <a:avLst/>
                <a:gdLst/>
                <a:ahLst/>
                <a:cxnLst>
                  <a:cxn ang="0">
                    <a:pos x="160" y="0"/>
                  </a:cxn>
                  <a:cxn ang="0">
                    <a:pos x="0" y="0"/>
                  </a:cxn>
                  <a:cxn ang="0">
                    <a:pos x="0" y="256"/>
                  </a:cxn>
                  <a:cxn ang="0">
                    <a:pos x="8" y="256"/>
                  </a:cxn>
                  <a:cxn ang="0">
                    <a:pos x="8" y="11"/>
                  </a:cxn>
                  <a:cxn ang="0">
                    <a:pos x="160" y="11"/>
                  </a:cxn>
                  <a:cxn ang="0">
                    <a:pos x="160" y="0"/>
                  </a:cxn>
                </a:cxnLst>
                <a:rect l="0" t="0" r="r" b="b"/>
                <a:pathLst>
                  <a:path w="160" h="256">
                    <a:moveTo>
                      <a:pt x="160" y="0"/>
                    </a:moveTo>
                    <a:lnTo>
                      <a:pt x="0" y="0"/>
                    </a:lnTo>
                    <a:lnTo>
                      <a:pt x="0" y="256"/>
                    </a:lnTo>
                    <a:lnTo>
                      <a:pt x="8" y="256"/>
                    </a:lnTo>
                    <a:lnTo>
                      <a:pt x="8" y="11"/>
                    </a:lnTo>
                    <a:lnTo>
                      <a:pt x="160" y="11"/>
                    </a:lnTo>
                    <a:lnTo>
                      <a:pt x="160" y="0"/>
                    </a:lnTo>
                    <a:close/>
                  </a:path>
                </a:pathLst>
              </a:custGeom>
              <a:grpFill/>
              <a:ln w="9525">
                <a:noFill/>
                <a:round/>
                <a:headEnd/>
                <a:tailEnd/>
              </a:ln>
            </p:spPr>
            <p:txBody>
              <a:bodyPr/>
              <a:lstStyle/>
              <a:p>
                <a:endParaRPr lang="en-US"/>
              </a:p>
            </p:txBody>
          </p:sp>
          <p:sp>
            <p:nvSpPr>
              <p:cNvPr id="278825" name="Freeform 297"/>
              <p:cNvSpPr>
                <a:spLocks/>
              </p:cNvSpPr>
              <p:nvPr/>
            </p:nvSpPr>
            <p:spPr bwMode="auto">
              <a:xfrm>
                <a:off x="1864" y="1987"/>
                <a:ext cx="87" cy="248"/>
              </a:xfrm>
              <a:custGeom>
                <a:avLst/>
                <a:gdLst/>
                <a:ahLst/>
                <a:cxnLst>
                  <a:cxn ang="0">
                    <a:pos x="152" y="0"/>
                  </a:cxn>
                  <a:cxn ang="0">
                    <a:pos x="0" y="0"/>
                  </a:cxn>
                  <a:cxn ang="0">
                    <a:pos x="0" y="245"/>
                  </a:cxn>
                  <a:cxn ang="0">
                    <a:pos x="6" y="245"/>
                  </a:cxn>
                  <a:cxn ang="0">
                    <a:pos x="6" y="12"/>
                  </a:cxn>
                  <a:cxn ang="0">
                    <a:pos x="152" y="12"/>
                  </a:cxn>
                  <a:cxn ang="0">
                    <a:pos x="152" y="0"/>
                  </a:cxn>
                </a:cxnLst>
                <a:rect l="0" t="0" r="r" b="b"/>
                <a:pathLst>
                  <a:path w="152" h="245">
                    <a:moveTo>
                      <a:pt x="152" y="0"/>
                    </a:moveTo>
                    <a:lnTo>
                      <a:pt x="0" y="0"/>
                    </a:lnTo>
                    <a:lnTo>
                      <a:pt x="0" y="245"/>
                    </a:lnTo>
                    <a:lnTo>
                      <a:pt x="6" y="245"/>
                    </a:lnTo>
                    <a:lnTo>
                      <a:pt x="6" y="12"/>
                    </a:lnTo>
                    <a:lnTo>
                      <a:pt x="152" y="12"/>
                    </a:lnTo>
                    <a:lnTo>
                      <a:pt x="152" y="0"/>
                    </a:lnTo>
                    <a:close/>
                  </a:path>
                </a:pathLst>
              </a:custGeom>
              <a:grpFill/>
              <a:ln w="9525">
                <a:noFill/>
                <a:round/>
                <a:headEnd/>
                <a:tailEnd/>
              </a:ln>
            </p:spPr>
            <p:txBody>
              <a:bodyPr/>
              <a:lstStyle/>
              <a:p>
                <a:endParaRPr lang="en-US"/>
              </a:p>
            </p:txBody>
          </p:sp>
          <p:sp>
            <p:nvSpPr>
              <p:cNvPr id="278826" name="Freeform 298"/>
              <p:cNvSpPr>
                <a:spLocks/>
              </p:cNvSpPr>
              <p:nvPr/>
            </p:nvSpPr>
            <p:spPr bwMode="auto">
              <a:xfrm>
                <a:off x="1868" y="1999"/>
                <a:ext cx="83" cy="236"/>
              </a:xfrm>
              <a:custGeom>
                <a:avLst/>
                <a:gdLst/>
                <a:ahLst/>
                <a:cxnLst>
                  <a:cxn ang="0">
                    <a:pos x="146" y="0"/>
                  </a:cxn>
                  <a:cxn ang="0">
                    <a:pos x="0" y="0"/>
                  </a:cxn>
                  <a:cxn ang="0">
                    <a:pos x="0" y="233"/>
                  </a:cxn>
                  <a:cxn ang="0">
                    <a:pos x="8" y="233"/>
                  </a:cxn>
                  <a:cxn ang="0">
                    <a:pos x="8" y="12"/>
                  </a:cxn>
                  <a:cxn ang="0">
                    <a:pos x="146" y="12"/>
                  </a:cxn>
                  <a:cxn ang="0">
                    <a:pos x="146" y="0"/>
                  </a:cxn>
                </a:cxnLst>
                <a:rect l="0" t="0" r="r" b="b"/>
                <a:pathLst>
                  <a:path w="146" h="233">
                    <a:moveTo>
                      <a:pt x="146" y="0"/>
                    </a:moveTo>
                    <a:lnTo>
                      <a:pt x="0" y="0"/>
                    </a:lnTo>
                    <a:lnTo>
                      <a:pt x="0" y="233"/>
                    </a:lnTo>
                    <a:lnTo>
                      <a:pt x="8" y="233"/>
                    </a:lnTo>
                    <a:lnTo>
                      <a:pt x="8" y="12"/>
                    </a:lnTo>
                    <a:lnTo>
                      <a:pt x="146" y="12"/>
                    </a:lnTo>
                    <a:lnTo>
                      <a:pt x="146" y="0"/>
                    </a:lnTo>
                    <a:close/>
                  </a:path>
                </a:pathLst>
              </a:custGeom>
              <a:grpFill/>
              <a:ln w="9525">
                <a:noFill/>
                <a:round/>
                <a:headEnd/>
                <a:tailEnd/>
              </a:ln>
            </p:spPr>
            <p:txBody>
              <a:bodyPr/>
              <a:lstStyle/>
              <a:p>
                <a:endParaRPr lang="en-US"/>
              </a:p>
            </p:txBody>
          </p:sp>
          <p:sp>
            <p:nvSpPr>
              <p:cNvPr id="278827" name="Freeform 299"/>
              <p:cNvSpPr>
                <a:spLocks/>
              </p:cNvSpPr>
              <p:nvPr/>
            </p:nvSpPr>
            <p:spPr bwMode="auto">
              <a:xfrm>
                <a:off x="1872" y="2011"/>
                <a:ext cx="79" cy="224"/>
              </a:xfrm>
              <a:custGeom>
                <a:avLst/>
                <a:gdLst/>
                <a:ahLst/>
                <a:cxnLst>
                  <a:cxn ang="0">
                    <a:pos x="138" y="0"/>
                  </a:cxn>
                  <a:cxn ang="0">
                    <a:pos x="0" y="0"/>
                  </a:cxn>
                  <a:cxn ang="0">
                    <a:pos x="0" y="221"/>
                  </a:cxn>
                  <a:cxn ang="0">
                    <a:pos x="8" y="221"/>
                  </a:cxn>
                  <a:cxn ang="0">
                    <a:pos x="8" y="13"/>
                  </a:cxn>
                  <a:cxn ang="0">
                    <a:pos x="138" y="13"/>
                  </a:cxn>
                  <a:cxn ang="0">
                    <a:pos x="138" y="0"/>
                  </a:cxn>
                </a:cxnLst>
                <a:rect l="0" t="0" r="r" b="b"/>
                <a:pathLst>
                  <a:path w="138" h="221">
                    <a:moveTo>
                      <a:pt x="138" y="0"/>
                    </a:moveTo>
                    <a:lnTo>
                      <a:pt x="0" y="0"/>
                    </a:lnTo>
                    <a:lnTo>
                      <a:pt x="0" y="221"/>
                    </a:lnTo>
                    <a:lnTo>
                      <a:pt x="8" y="221"/>
                    </a:lnTo>
                    <a:lnTo>
                      <a:pt x="8" y="13"/>
                    </a:lnTo>
                    <a:lnTo>
                      <a:pt x="138" y="13"/>
                    </a:lnTo>
                    <a:lnTo>
                      <a:pt x="138" y="0"/>
                    </a:lnTo>
                    <a:close/>
                  </a:path>
                </a:pathLst>
              </a:custGeom>
              <a:grpFill/>
              <a:ln w="9525">
                <a:noFill/>
                <a:round/>
                <a:headEnd/>
                <a:tailEnd/>
              </a:ln>
            </p:spPr>
            <p:txBody>
              <a:bodyPr/>
              <a:lstStyle/>
              <a:p>
                <a:endParaRPr lang="en-US"/>
              </a:p>
            </p:txBody>
          </p:sp>
          <p:sp>
            <p:nvSpPr>
              <p:cNvPr id="278828" name="Freeform 300"/>
              <p:cNvSpPr>
                <a:spLocks/>
              </p:cNvSpPr>
              <p:nvPr/>
            </p:nvSpPr>
            <p:spPr bwMode="auto">
              <a:xfrm>
                <a:off x="1877" y="2024"/>
                <a:ext cx="74" cy="211"/>
              </a:xfrm>
              <a:custGeom>
                <a:avLst/>
                <a:gdLst/>
                <a:ahLst/>
                <a:cxnLst>
                  <a:cxn ang="0">
                    <a:pos x="130" y="0"/>
                  </a:cxn>
                  <a:cxn ang="0">
                    <a:pos x="0" y="0"/>
                  </a:cxn>
                  <a:cxn ang="0">
                    <a:pos x="0" y="208"/>
                  </a:cxn>
                  <a:cxn ang="0">
                    <a:pos x="8" y="208"/>
                  </a:cxn>
                  <a:cxn ang="0">
                    <a:pos x="8" y="13"/>
                  </a:cxn>
                  <a:cxn ang="0">
                    <a:pos x="130" y="13"/>
                  </a:cxn>
                  <a:cxn ang="0">
                    <a:pos x="130" y="0"/>
                  </a:cxn>
                </a:cxnLst>
                <a:rect l="0" t="0" r="r" b="b"/>
                <a:pathLst>
                  <a:path w="130" h="208">
                    <a:moveTo>
                      <a:pt x="130" y="0"/>
                    </a:moveTo>
                    <a:lnTo>
                      <a:pt x="0" y="0"/>
                    </a:lnTo>
                    <a:lnTo>
                      <a:pt x="0" y="208"/>
                    </a:lnTo>
                    <a:lnTo>
                      <a:pt x="8" y="208"/>
                    </a:lnTo>
                    <a:lnTo>
                      <a:pt x="8" y="13"/>
                    </a:lnTo>
                    <a:lnTo>
                      <a:pt x="130" y="13"/>
                    </a:lnTo>
                    <a:lnTo>
                      <a:pt x="130" y="0"/>
                    </a:lnTo>
                    <a:close/>
                  </a:path>
                </a:pathLst>
              </a:custGeom>
              <a:grpFill/>
              <a:ln w="9525">
                <a:noFill/>
                <a:round/>
                <a:headEnd/>
                <a:tailEnd/>
              </a:ln>
            </p:spPr>
            <p:txBody>
              <a:bodyPr/>
              <a:lstStyle/>
              <a:p>
                <a:endParaRPr lang="en-US"/>
              </a:p>
            </p:txBody>
          </p:sp>
          <p:sp>
            <p:nvSpPr>
              <p:cNvPr id="278829" name="Freeform 301"/>
              <p:cNvSpPr>
                <a:spLocks/>
              </p:cNvSpPr>
              <p:nvPr/>
            </p:nvSpPr>
            <p:spPr bwMode="auto">
              <a:xfrm>
                <a:off x="1881" y="2038"/>
                <a:ext cx="70" cy="197"/>
              </a:xfrm>
              <a:custGeom>
                <a:avLst/>
                <a:gdLst/>
                <a:ahLst/>
                <a:cxnLst>
                  <a:cxn ang="0">
                    <a:pos x="122" y="0"/>
                  </a:cxn>
                  <a:cxn ang="0">
                    <a:pos x="0" y="0"/>
                  </a:cxn>
                  <a:cxn ang="0">
                    <a:pos x="0" y="195"/>
                  </a:cxn>
                  <a:cxn ang="0">
                    <a:pos x="8" y="194"/>
                  </a:cxn>
                  <a:cxn ang="0">
                    <a:pos x="8" y="14"/>
                  </a:cxn>
                  <a:cxn ang="0">
                    <a:pos x="120" y="14"/>
                  </a:cxn>
                  <a:cxn ang="0">
                    <a:pos x="122" y="0"/>
                  </a:cxn>
                </a:cxnLst>
                <a:rect l="0" t="0" r="r" b="b"/>
                <a:pathLst>
                  <a:path w="122" h="195">
                    <a:moveTo>
                      <a:pt x="122" y="0"/>
                    </a:moveTo>
                    <a:lnTo>
                      <a:pt x="0" y="0"/>
                    </a:lnTo>
                    <a:lnTo>
                      <a:pt x="0" y="195"/>
                    </a:lnTo>
                    <a:lnTo>
                      <a:pt x="8" y="194"/>
                    </a:lnTo>
                    <a:lnTo>
                      <a:pt x="8" y="14"/>
                    </a:lnTo>
                    <a:lnTo>
                      <a:pt x="120" y="14"/>
                    </a:lnTo>
                    <a:lnTo>
                      <a:pt x="122" y="0"/>
                    </a:lnTo>
                    <a:close/>
                  </a:path>
                </a:pathLst>
              </a:custGeom>
              <a:grpFill/>
              <a:ln w="9525">
                <a:noFill/>
                <a:round/>
                <a:headEnd/>
                <a:tailEnd/>
              </a:ln>
            </p:spPr>
            <p:txBody>
              <a:bodyPr/>
              <a:lstStyle/>
              <a:p>
                <a:endParaRPr lang="en-US"/>
              </a:p>
            </p:txBody>
          </p:sp>
          <p:sp>
            <p:nvSpPr>
              <p:cNvPr id="278830" name="Freeform 302"/>
              <p:cNvSpPr>
                <a:spLocks/>
              </p:cNvSpPr>
              <p:nvPr/>
            </p:nvSpPr>
            <p:spPr bwMode="auto">
              <a:xfrm>
                <a:off x="1886" y="2052"/>
                <a:ext cx="65" cy="183"/>
              </a:xfrm>
              <a:custGeom>
                <a:avLst/>
                <a:gdLst/>
                <a:ahLst/>
                <a:cxnLst>
                  <a:cxn ang="0">
                    <a:pos x="112" y="0"/>
                  </a:cxn>
                  <a:cxn ang="0">
                    <a:pos x="0" y="0"/>
                  </a:cxn>
                  <a:cxn ang="0">
                    <a:pos x="0" y="180"/>
                  </a:cxn>
                  <a:cxn ang="0">
                    <a:pos x="9" y="181"/>
                  </a:cxn>
                  <a:cxn ang="0">
                    <a:pos x="9" y="14"/>
                  </a:cxn>
                  <a:cxn ang="0">
                    <a:pos x="114" y="14"/>
                  </a:cxn>
                  <a:cxn ang="0">
                    <a:pos x="112" y="0"/>
                  </a:cxn>
                </a:cxnLst>
                <a:rect l="0" t="0" r="r" b="b"/>
                <a:pathLst>
                  <a:path w="114" h="181">
                    <a:moveTo>
                      <a:pt x="112" y="0"/>
                    </a:moveTo>
                    <a:lnTo>
                      <a:pt x="0" y="0"/>
                    </a:lnTo>
                    <a:lnTo>
                      <a:pt x="0" y="180"/>
                    </a:lnTo>
                    <a:lnTo>
                      <a:pt x="9" y="181"/>
                    </a:lnTo>
                    <a:lnTo>
                      <a:pt x="9" y="14"/>
                    </a:lnTo>
                    <a:lnTo>
                      <a:pt x="114" y="14"/>
                    </a:lnTo>
                    <a:lnTo>
                      <a:pt x="112" y="0"/>
                    </a:lnTo>
                    <a:close/>
                  </a:path>
                </a:pathLst>
              </a:custGeom>
              <a:grpFill/>
              <a:ln w="9525">
                <a:noFill/>
                <a:round/>
                <a:headEnd/>
                <a:tailEnd/>
              </a:ln>
            </p:spPr>
            <p:txBody>
              <a:bodyPr/>
              <a:lstStyle/>
              <a:p>
                <a:endParaRPr lang="en-US"/>
              </a:p>
            </p:txBody>
          </p:sp>
          <p:sp>
            <p:nvSpPr>
              <p:cNvPr id="278831" name="Freeform 303"/>
              <p:cNvSpPr>
                <a:spLocks/>
              </p:cNvSpPr>
              <p:nvPr/>
            </p:nvSpPr>
            <p:spPr bwMode="auto">
              <a:xfrm>
                <a:off x="1890" y="2066"/>
                <a:ext cx="61" cy="169"/>
              </a:xfrm>
              <a:custGeom>
                <a:avLst/>
                <a:gdLst/>
                <a:ahLst/>
                <a:cxnLst>
                  <a:cxn ang="0">
                    <a:pos x="105" y="0"/>
                  </a:cxn>
                  <a:cxn ang="0">
                    <a:pos x="0" y="0"/>
                  </a:cxn>
                  <a:cxn ang="0">
                    <a:pos x="0" y="167"/>
                  </a:cxn>
                  <a:cxn ang="0">
                    <a:pos x="10" y="167"/>
                  </a:cxn>
                  <a:cxn ang="0">
                    <a:pos x="10" y="15"/>
                  </a:cxn>
                  <a:cxn ang="0">
                    <a:pos x="105" y="15"/>
                  </a:cxn>
                  <a:cxn ang="0">
                    <a:pos x="105" y="0"/>
                  </a:cxn>
                </a:cxnLst>
                <a:rect l="0" t="0" r="r" b="b"/>
                <a:pathLst>
                  <a:path w="105" h="167">
                    <a:moveTo>
                      <a:pt x="105" y="0"/>
                    </a:moveTo>
                    <a:lnTo>
                      <a:pt x="0" y="0"/>
                    </a:lnTo>
                    <a:lnTo>
                      <a:pt x="0" y="167"/>
                    </a:lnTo>
                    <a:lnTo>
                      <a:pt x="10" y="167"/>
                    </a:lnTo>
                    <a:lnTo>
                      <a:pt x="10" y="15"/>
                    </a:lnTo>
                    <a:lnTo>
                      <a:pt x="105" y="15"/>
                    </a:lnTo>
                    <a:lnTo>
                      <a:pt x="105" y="0"/>
                    </a:lnTo>
                    <a:close/>
                  </a:path>
                </a:pathLst>
              </a:custGeom>
              <a:grpFill/>
              <a:ln w="9525">
                <a:noFill/>
                <a:round/>
                <a:headEnd/>
                <a:tailEnd/>
              </a:ln>
            </p:spPr>
            <p:txBody>
              <a:bodyPr/>
              <a:lstStyle/>
              <a:p>
                <a:endParaRPr lang="en-US"/>
              </a:p>
            </p:txBody>
          </p:sp>
          <p:sp>
            <p:nvSpPr>
              <p:cNvPr id="278832" name="Freeform 304"/>
              <p:cNvSpPr>
                <a:spLocks/>
              </p:cNvSpPr>
              <p:nvPr/>
            </p:nvSpPr>
            <p:spPr bwMode="auto">
              <a:xfrm>
                <a:off x="1896" y="2082"/>
                <a:ext cx="55" cy="153"/>
              </a:xfrm>
              <a:custGeom>
                <a:avLst/>
                <a:gdLst/>
                <a:ahLst/>
                <a:cxnLst>
                  <a:cxn ang="0">
                    <a:pos x="95" y="0"/>
                  </a:cxn>
                  <a:cxn ang="0">
                    <a:pos x="0" y="0"/>
                  </a:cxn>
                  <a:cxn ang="0">
                    <a:pos x="0" y="152"/>
                  </a:cxn>
                  <a:cxn ang="0">
                    <a:pos x="9" y="152"/>
                  </a:cxn>
                  <a:cxn ang="0">
                    <a:pos x="9" y="16"/>
                  </a:cxn>
                  <a:cxn ang="0">
                    <a:pos x="95" y="16"/>
                  </a:cxn>
                  <a:cxn ang="0">
                    <a:pos x="95" y="0"/>
                  </a:cxn>
                </a:cxnLst>
                <a:rect l="0" t="0" r="r" b="b"/>
                <a:pathLst>
                  <a:path w="95" h="152">
                    <a:moveTo>
                      <a:pt x="95" y="0"/>
                    </a:moveTo>
                    <a:lnTo>
                      <a:pt x="0" y="0"/>
                    </a:lnTo>
                    <a:lnTo>
                      <a:pt x="0" y="152"/>
                    </a:lnTo>
                    <a:lnTo>
                      <a:pt x="9" y="152"/>
                    </a:lnTo>
                    <a:lnTo>
                      <a:pt x="9" y="16"/>
                    </a:lnTo>
                    <a:lnTo>
                      <a:pt x="95" y="16"/>
                    </a:lnTo>
                    <a:lnTo>
                      <a:pt x="95" y="0"/>
                    </a:lnTo>
                    <a:close/>
                  </a:path>
                </a:pathLst>
              </a:custGeom>
              <a:grpFill/>
              <a:ln w="9525">
                <a:noFill/>
                <a:round/>
                <a:headEnd/>
                <a:tailEnd/>
              </a:ln>
            </p:spPr>
            <p:txBody>
              <a:bodyPr/>
              <a:lstStyle/>
              <a:p>
                <a:endParaRPr lang="en-US"/>
              </a:p>
            </p:txBody>
          </p:sp>
          <p:sp>
            <p:nvSpPr>
              <p:cNvPr id="278833" name="Freeform 305"/>
              <p:cNvSpPr>
                <a:spLocks/>
              </p:cNvSpPr>
              <p:nvPr/>
            </p:nvSpPr>
            <p:spPr bwMode="auto">
              <a:xfrm>
                <a:off x="1902" y="2098"/>
                <a:ext cx="49" cy="137"/>
              </a:xfrm>
              <a:custGeom>
                <a:avLst/>
                <a:gdLst/>
                <a:ahLst/>
                <a:cxnLst>
                  <a:cxn ang="0">
                    <a:pos x="86" y="0"/>
                  </a:cxn>
                  <a:cxn ang="0">
                    <a:pos x="0" y="0"/>
                  </a:cxn>
                  <a:cxn ang="0">
                    <a:pos x="0" y="136"/>
                  </a:cxn>
                  <a:cxn ang="0">
                    <a:pos x="11" y="136"/>
                  </a:cxn>
                  <a:cxn ang="0">
                    <a:pos x="11" y="17"/>
                  </a:cxn>
                  <a:cxn ang="0">
                    <a:pos x="86" y="17"/>
                  </a:cxn>
                  <a:cxn ang="0">
                    <a:pos x="86" y="0"/>
                  </a:cxn>
                </a:cxnLst>
                <a:rect l="0" t="0" r="r" b="b"/>
                <a:pathLst>
                  <a:path w="86" h="136">
                    <a:moveTo>
                      <a:pt x="86" y="0"/>
                    </a:moveTo>
                    <a:lnTo>
                      <a:pt x="0" y="0"/>
                    </a:lnTo>
                    <a:lnTo>
                      <a:pt x="0" y="136"/>
                    </a:lnTo>
                    <a:lnTo>
                      <a:pt x="11" y="136"/>
                    </a:lnTo>
                    <a:lnTo>
                      <a:pt x="11" y="17"/>
                    </a:lnTo>
                    <a:lnTo>
                      <a:pt x="86" y="17"/>
                    </a:lnTo>
                    <a:lnTo>
                      <a:pt x="86" y="0"/>
                    </a:lnTo>
                    <a:close/>
                  </a:path>
                </a:pathLst>
              </a:custGeom>
              <a:grpFill/>
              <a:ln w="9525">
                <a:noFill/>
                <a:round/>
                <a:headEnd/>
                <a:tailEnd/>
              </a:ln>
            </p:spPr>
            <p:txBody>
              <a:bodyPr/>
              <a:lstStyle/>
              <a:p>
                <a:endParaRPr lang="en-US"/>
              </a:p>
            </p:txBody>
          </p:sp>
          <p:sp>
            <p:nvSpPr>
              <p:cNvPr id="278834" name="Freeform 306"/>
              <p:cNvSpPr>
                <a:spLocks/>
              </p:cNvSpPr>
              <p:nvPr/>
            </p:nvSpPr>
            <p:spPr bwMode="auto">
              <a:xfrm>
                <a:off x="1909" y="2114"/>
                <a:ext cx="42" cy="121"/>
              </a:xfrm>
              <a:custGeom>
                <a:avLst/>
                <a:gdLst/>
                <a:ahLst/>
                <a:cxnLst>
                  <a:cxn ang="0">
                    <a:pos x="75" y="0"/>
                  </a:cxn>
                  <a:cxn ang="0">
                    <a:pos x="0" y="0"/>
                  </a:cxn>
                  <a:cxn ang="0">
                    <a:pos x="0" y="119"/>
                  </a:cxn>
                  <a:cxn ang="0">
                    <a:pos x="11" y="119"/>
                  </a:cxn>
                  <a:cxn ang="0">
                    <a:pos x="11" y="17"/>
                  </a:cxn>
                  <a:cxn ang="0">
                    <a:pos x="75" y="17"/>
                  </a:cxn>
                  <a:cxn ang="0">
                    <a:pos x="75" y="0"/>
                  </a:cxn>
                </a:cxnLst>
                <a:rect l="0" t="0" r="r" b="b"/>
                <a:pathLst>
                  <a:path w="75" h="119">
                    <a:moveTo>
                      <a:pt x="75" y="0"/>
                    </a:moveTo>
                    <a:lnTo>
                      <a:pt x="0" y="0"/>
                    </a:lnTo>
                    <a:lnTo>
                      <a:pt x="0" y="119"/>
                    </a:lnTo>
                    <a:lnTo>
                      <a:pt x="11" y="119"/>
                    </a:lnTo>
                    <a:lnTo>
                      <a:pt x="11" y="17"/>
                    </a:lnTo>
                    <a:lnTo>
                      <a:pt x="75" y="17"/>
                    </a:lnTo>
                    <a:lnTo>
                      <a:pt x="75" y="0"/>
                    </a:lnTo>
                    <a:close/>
                  </a:path>
                </a:pathLst>
              </a:custGeom>
              <a:grpFill/>
              <a:ln w="9525">
                <a:noFill/>
                <a:round/>
                <a:headEnd/>
                <a:tailEnd/>
              </a:ln>
            </p:spPr>
            <p:txBody>
              <a:bodyPr/>
              <a:lstStyle/>
              <a:p>
                <a:endParaRPr lang="en-US"/>
              </a:p>
            </p:txBody>
          </p:sp>
          <p:sp>
            <p:nvSpPr>
              <p:cNvPr id="278835" name="Freeform 307"/>
              <p:cNvSpPr>
                <a:spLocks/>
              </p:cNvSpPr>
              <p:nvPr/>
            </p:nvSpPr>
            <p:spPr bwMode="auto">
              <a:xfrm>
                <a:off x="1915" y="2130"/>
                <a:ext cx="36" cy="105"/>
              </a:xfrm>
              <a:custGeom>
                <a:avLst/>
                <a:gdLst/>
                <a:ahLst/>
                <a:cxnLst>
                  <a:cxn ang="0">
                    <a:pos x="64" y="0"/>
                  </a:cxn>
                  <a:cxn ang="0">
                    <a:pos x="0" y="0"/>
                  </a:cxn>
                  <a:cxn ang="0">
                    <a:pos x="0" y="102"/>
                  </a:cxn>
                  <a:cxn ang="0">
                    <a:pos x="12" y="102"/>
                  </a:cxn>
                  <a:cxn ang="0">
                    <a:pos x="12" y="18"/>
                  </a:cxn>
                  <a:cxn ang="0">
                    <a:pos x="64" y="18"/>
                  </a:cxn>
                  <a:cxn ang="0">
                    <a:pos x="64" y="0"/>
                  </a:cxn>
                </a:cxnLst>
                <a:rect l="0" t="0" r="r" b="b"/>
                <a:pathLst>
                  <a:path w="64" h="102">
                    <a:moveTo>
                      <a:pt x="64" y="0"/>
                    </a:moveTo>
                    <a:lnTo>
                      <a:pt x="0" y="0"/>
                    </a:lnTo>
                    <a:lnTo>
                      <a:pt x="0" y="102"/>
                    </a:lnTo>
                    <a:lnTo>
                      <a:pt x="12" y="102"/>
                    </a:lnTo>
                    <a:lnTo>
                      <a:pt x="12" y="18"/>
                    </a:lnTo>
                    <a:lnTo>
                      <a:pt x="64" y="18"/>
                    </a:lnTo>
                    <a:lnTo>
                      <a:pt x="64" y="0"/>
                    </a:lnTo>
                    <a:close/>
                  </a:path>
                </a:pathLst>
              </a:custGeom>
              <a:grpFill/>
              <a:ln w="9525">
                <a:noFill/>
                <a:round/>
                <a:headEnd/>
                <a:tailEnd/>
              </a:ln>
            </p:spPr>
            <p:txBody>
              <a:bodyPr/>
              <a:lstStyle/>
              <a:p>
                <a:endParaRPr lang="en-US"/>
              </a:p>
            </p:txBody>
          </p:sp>
          <p:sp>
            <p:nvSpPr>
              <p:cNvPr id="278836" name="Freeform 308"/>
              <p:cNvSpPr>
                <a:spLocks/>
              </p:cNvSpPr>
              <p:nvPr/>
            </p:nvSpPr>
            <p:spPr bwMode="auto">
              <a:xfrm>
                <a:off x="1921" y="2150"/>
                <a:ext cx="30" cy="85"/>
              </a:xfrm>
              <a:custGeom>
                <a:avLst/>
                <a:gdLst/>
                <a:ahLst/>
                <a:cxnLst>
                  <a:cxn ang="0">
                    <a:pos x="52" y="0"/>
                  </a:cxn>
                  <a:cxn ang="0">
                    <a:pos x="0" y="0"/>
                  </a:cxn>
                  <a:cxn ang="0">
                    <a:pos x="0" y="84"/>
                  </a:cxn>
                  <a:cxn ang="0">
                    <a:pos x="12" y="83"/>
                  </a:cxn>
                  <a:cxn ang="0">
                    <a:pos x="12" y="20"/>
                  </a:cxn>
                  <a:cxn ang="0">
                    <a:pos x="50" y="20"/>
                  </a:cxn>
                  <a:cxn ang="0">
                    <a:pos x="52" y="0"/>
                  </a:cxn>
                </a:cxnLst>
                <a:rect l="0" t="0" r="r" b="b"/>
                <a:pathLst>
                  <a:path w="52" h="84">
                    <a:moveTo>
                      <a:pt x="52" y="0"/>
                    </a:moveTo>
                    <a:lnTo>
                      <a:pt x="0" y="0"/>
                    </a:lnTo>
                    <a:lnTo>
                      <a:pt x="0" y="84"/>
                    </a:lnTo>
                    <a:lnTo>
                      <a:pt x="12" y="83"/>
                    </a:lnTo>
                    <a:lnTo>
                      <a:pt x="12" y="20"/>
                    </a:lnTo>
                    <a:lnTo>
                      <a:pt x="50" y="20"/>
                    </a:lnTo>
                    <a:lnTo>
                      <a:pt x="52" y="0"/>
                    </a:lnTo>
                    <a:close/>
                  </a:path>
                </a:pathLst>
              </a:custGeom>
              <a:grpFill/>
              <a:ln w="9525">
                <a:noFill/>
                <a:round/>
                <a:headEnd/>
                <a:tailEnd/>
              </a:ln>
            </p:spPr>
            <p:txBody>
              <a:bodyPr/>
              <a:lstStyle/>
              <a:p>
                <a:endParaRPr lang="en-US"/>
              </a:p>
            </p:txBody>
          </p:sp>
          <p:sp>
            <p:nvSpPr>
              <p:cNvPr id="278837" name="Freeform 309"/>
              <p:cNvSpPr>
                <a:spLocks/>
              </p:cNvSpPr>
              <p:nvPr/>
            </p:nvSpPr>
            <p:spPr bwMode="auto">
              <a:xfrm>
                <a:off x="1928" y="2168"/>
                <a:ext cx="22" cy="65"/>
              </a:xfrm>
              <a:custGeom>
                <a:avLst/>
                <a:gdLst/>
                <a:ahLst/>
                <a:cxnLst>
                  <a:cxn ang="0">
                    <a:pos x="38" y="0"/>
                  </a:cxn>
                  <a:cxn ang="0">
                    <a:pos x="0" y="0"/>
                  </a:cxn>
                  <a:cxn ang="0">
                    <a:pos x="0" y="63"/>
                  </a:cxn>
                  <a:cxn ang="0">
                    <a:pos x="13" y="63"/>
                  </a:cxn>
                  <a:cxn ang="0">
                    <a:pos x="13" y="21"/>
                  </a:cxn>
                  <a:cxn ang="0">
                    <a:pos x="38" y="21"/>
                  </a:cxn>
                  <a:cxn ang="0">
                    <a:pos x="38" y="0"/>
                  </a:cxn>
                </a:cxnLst>
                <a:rect l="0" t="0" r="r" b="b"/>
                <a:pathLst>
                  <a:path w="38" h="63">
                    <a:moveTo>
                      <a:pt x="38" y="0"/>
                    </a:moveTo>
                    <a:lnTo>
                      <a:pt x="0" y="0"/>
                    </a:lnTo>
                    <a:lnTo>
                      <a:pt x="0" y="63"/>
                    </a:lnTo>
                    <a:lnTo>
                      <a:pt x="13" y="63"/>
                    </a:lnTo>
                    <a:lnTo>
                      <a:pt x="13" y="21"/>
                    </a:lnTo>
                    <a:lnTo>
                      <a:pt x="38" y="21"/>
                    </a:lnTo>
                    <a:lnTo>
                      <a:pt x="38" y="0"/>
                    </a:lnTo>
                    <a:close/>
                  </a:path>
                </a:pathLst>
              </a:custGeom>
              <a:grpFill/>
              <a:ln w="9525">
                <a:noFill/>
                <a:round/>
                <a:headEnd/>
                <a:tailEnd/>
              </a:ln>
            </p:spPr>
            <p:txBody>
              <a:bodyPr/>
              <a:lstStyle/>
              <a:p>
                <a:endParaRPr lang="en-US"/>
              </a:p>
            </p:txBody>
          </p:sp>
          <p:sp>
            <p:nvSpPr>
              <p:cNvPr id="278838" name="Freeform 310"/>
              <p:cNvSpPr>
                <a:spLocks/>
              </p:cNvSpPr>
              <p:nvPr/>
            </p:nvSpPr>
            <p:spPr bwMode="auto">
              <a:xfrm>
                <a:off x="1935" y="2190"/>
                <a:ext cx="16" cy="45"/>
              </a:xfrm>
              <a:custGeom>
                <a:avLst/>
                <a:gdLst/>
                <a:ahLst/>
                <a:cxnLst>
                  <a:cxn ang="0">
                    <a:pos x="25" y="0"/>
                  </a:cxn>
                  <a:cxn ang="0">
                    <a:pos x="0" y="0"/>
                  </a:cxn>
                  <a:cxn ang="0">
                    <a:pos x="0" y="42"/>
                  </a:cxn>
                  <a:cxn ang="0">
                    <a:pos x="13" y="43"/>
                  </a:cxn>
                  <a:cxn ang="0">
                    <a:pos x="13" y="22"/>
                  </a:cxn>
                  <a:cxn ang="0">
                    <a:pos x="27" y="22"/>
                  </a:cxn>
                  <a:cxn ang="0">
                    <a:pos x="25" y="0"/>
                  </a:cxn>
                </a:cxnLst>
                <a:rect l="0" t="0" r="r" b="b"/>
                <a:pathLst>
                  <a:path w="27" h="43">
                    <a:moveTo>
                      <a:pt x="25" y="0"/>
                    </a:moveTo>
                    <a:lnTo>
                      <a:pt x="0" y="0"/>
                    </a:lnTo>
                    <a:lnTo>
                      <a:pt x="0" y="42"/>
                    </a:lnTo>
                    <a:lnTo>
                      <a:pt x="13" y="43"/>
                    </a:lnTo>
                    <a:lnTo>
                      <a:pt x="13" y="22"/>
                    </a:lnTo>
                    <a:lnTo>
                      <a:pt x="27" y="22"/>
                    </a:lnTo>
                    <a:lnTo>
                      <a:pt x="25" y="0"/>
                    </a:lnTo>
                    <a:close/>
                  </a:path>
                </a:pathLst>
              </a:custGeom>
              <a:grpFill/>
              <a:ln w="9525">
                <a:noFill/>
                <a:round/>
                <a:headEnd/>
                <a:tailEnd/>
              </a:ln>
            </p:spPr>
            <p:txBody>
              <a:bodyPr/>
              <a:lstStyle/>
              <a:p>
                <a:endParaRPr lang="en-US"/>
              </a:p>
            </p:txBody>
          </p:sp>
          <p:sp>
            <p:nvSpPr>
              <p:cNvPr id="278839" name="Freeform 311"/>
              <p:cNvSpPr>
                <a:spLocks/>
              </p:cNvSpPr>
              <p:nvPr/>
            </p:nvSpPr>
            <p:spPr bwMode="auto">
              <a:xfrm>
                <a:off x="1943" y="2213"/>
                <a:ext cx="8" cy="22"/>
              </a:xfrm>
              <a:custGeom>
                <a:avLst/>
                <a:gdLst/>
                <a:ahLst/>
                <a:cxnLst>
                  <a:cxn ang="0">
                    <a:pos x="14" y="0"/>
                  </a:cxn>
                  <a:cxn ang="0">
                    <a:pos x="0" y="0"/>
                  </a:cxn>
                  <a:cxn ang="0">
                    <a:pos x="0" y="21"/>
                  </a:cxn>
                  <a:cxn ang="0">
                    <a:pos x="14" y="21"/>
                  </a:cxn>
                  <a:cxn ang="0">
                    <a:pos x="14" y="21"/>
                  </a:cxn>
                  <a:cxn ang="0">
                    <a:pos x="14" y="21"/>
                  </a:cxn>
                  <a:cxn ang="0">
                    <a:pos x="14" y="0"/>
                  </a:cxn>
                </a:cxnLst>
                <a:rect l="0" t="0" r="r" b="b"/>
                <a:pathLst>
                  <a:path w="14" h="21">
                    <a:moveTo>
                      <a:pt x="14" y="0"/>
                    </a:moveTo>
                    <a:lnTo>
                      <a:pt x="0" y="0"/>
                    </a:lnTo>
                    <a:lnTo>
                      <a:pt x="0" y="21"/>
                    </a:lnTo>
                    <a:lnTo>
                      <a:pt x="14" y="21"/>
                    </a:lnTo>
                    <a:lnTo>
                      <a:pt x="14" y="21"/>
                    </a:lnTo>
                    <a:lnTo>
                      <a:pt x="14" y="21"/>
                    </a:lnTo>
                    <a:lnTo>
                      <a:pt x="14" y="0"/>
                    </a:lnTo>
                    <a:close/>
                  </a:path>
                </a:pathLst>
              </a:custGeom>
              <a:grpFill/>
              <a:ln w="9525">
                <a:noFill/>
                <a:round/>
                <a:headEnd/>
                <a:tailEnd/>
              </a:ln>
            </p:spPr>
            <p:txBody>
              <a:bodyPr/>
              <a:lstStyle/>
              <a:p>
                <a:endParaRPr lang="en-US"/>
              </a:p>
            </p:txBody>
          </p:sp>
          <p:sp>
            <p:nvSpPr>
              <p:cNvPr id="278840" name="Rectangle 312"/>
              <p:cNvSpPr>
                <a:spLocks noChangeArrowheads="1"/>
              </p:cNvSpPr>
              <p:nvPr/>
            </p:nvSpPr>
            <p:spPr bwMode="auto">
              <a:xfrm>
                <a:off x="1813" y="1841"/>
                <a:ext cx="138" cy="394"/>
              </a:xfrm>
              <a:prstGeom prst="rect">
                <a:avLst/>
              </a:prstGeom>
              <a:grpFill/>
              <a:ln w="1588">
                <a:solidFill>
                  <a:srgbClr val="000000"/>
                </a:solidFill>
                <a:miter lim="800000"/>
                <a:headEnd/>
                <a:tailEnd/>
              </a:ln>
            </p:spPr>
            <p:txBody>
              <a:bodyPr/>
              <a:lstStyle/>
              <a:p>
                <a:endParaRPr lang="en-US"/>
              </a:p>
            </p:txBody>
          </p:sp>
          <p:sp>
            <p:nvSpPr>
              <p:cNvPr id="278841" name="Freeform 313"/>
              <p:cNvSpPr>
                <a:spLocks noEditPoints="1"/>
              </p:cNvSpPr>
              <p:nvPr/>
            </p:nvSpPr>
            <p:spPr bwMode="auto">
              <a:xfrm>
                <a:off x="1829" y="1861"/>
                <a:ext cx="105" cy="337"/>
              </a:xfrm>
              <a:custGeom>
                <a:avLst/>
                <a:gdLst/>
                <a:ahLst/>
                <a:cxnLst>
                  <a:cxn ang="0">
                    <a:pos x="0" y="302"/>
                  </a:cxn>
                  <a:cxn ang="0">
                    <a:pos x="184" y="302"/>
                  </a:cxn>
                  <a:cxn ang="0">
                    <a:pos x="184" y="336"/>
                  </a:cxn>
                  <a:cxn ang="0">
                    <a:pos x="0" y="336"/>
                  </a:cxn>
                  <a:cxn ang="0">
                    <a:pos x="0" y="302"/>
                  </a:cxn>
                  <a:cxn ang="0">
                    <a:pos x="0" y="251"/>
                  </a:cxn>
                  <a:cxn ang="0">
                    <a:pos x="184" y="251"/>
                  </a:cxn>
                  <a:cxn ang="0">
                    <a:pos x="184" y="284"/>
                  </a:cxn>
                  <a:cxn ang="0">
                    <a:pos x="0" y="284"/>
                  </a:cxn>
                  <a:cxn ang="0">
                    <a:pos x="0" y="251"/>
                  </a:cxn>
                  <a:cxn ang="0">
                    <a:pos x="0" y="200"/>
                  </a:cxn>
                  <a:cxn ang="0">
                    <a:pos x="184" y="200"/>
                  </a:cxn>
                  <a:cxn ang="0">
                    <a:pos x="184" y="233"/>
                  </a:cxn>
                  <a:cxn ang="0">
                    <a:pos x="0" y="233"/>
                  </a:cxn>
                  <a:cxn ang="0">
                    <a:pos x="0" y="200"/>
                  </a:cxn>
                  <a:cxn ang="0">
                    <a:pos x="0" y="148"/>
                  </a:cxn>
                  <a:cxn ang="0">
                    <a:pos x="184" y="148"/>
                  </a:cxn>
                  <a:cxn ang="0">
                    <a:pos x="184" y="181"/>
                  </a:cxn>
                  <a:cxn ang="0">
                    <a:pos x="0" y="181"/>
                  </a:cxn>
                  <a:cxn ang="0">
                    <a:pos x="0" y="148"/>
                  </a:cxn>
                  <a:cxn ang="0">
                    <a:pos x="0" y="75"/>
                  </a:cxn>
                  <a:cxn ang="0">
                    <a:pos x="184" y="75"/>
                  </a:cxn>
                  <a:cxn ang="0">
                    <a:pos x="184" y="131"/>
                  </a:cxn>
                  <a:cxn ang="0">
                    <a:pos x="0" y="131"/>
                  </a:cxn>
                  <a:cxn ang="0">
                    <a:pos x="0" y="75"/>
                  </a:cxn>
                  <a:cxn ang="0">
                    <a:pos x="0" y="0"/>
                  </a:cxn>
                  <a:cxn ang="0">
                    <a:pos x="184" y="0"/>
                  </a:cxn>
                  <a:cxn ang="0">
                    <a:pos x="184" y="56"/>
                  </a:cxn>
                  <a:cxn ang="0">
                    <a:pos x="0" y="56"/>
                  </a:cxn>
                  <a:cxn ang="0">
                    <a:pos x="0" y="0"/>
                  </a:cxn>
                </a:cxnLst>
                <a:rect l="0" t="0" r="r" b="b"/>
                <a:pathLst>
                  <a:path w="184" h="336">
                    <a:moveTo>
                      <a:pt x="0" y="302"/>
                    </a:moveTo>
                    <a:lnTo>
                      <a:pt x="184" y="302"/>
                    </a:lnTo>
                    <a:lnTo>
                      <a:pt x="184" y="336"/>
                    </a:lnTo>
                    <a:lnTo>
                      <a:pt x="0" y="336"/>
                    </a:lnTo>
                    <a:lnTo>
                      <a:pt x="0" y="302"/>
                    </a:lnTo>
                    <a:close/>
                    <a:moveTo>
                      <a:pt x="0" y="251"/>
                    </a:moveTo>
                    <a:lnTo>
                      <a:pt x="184" y="251"/>
                    </a:lnTo>
                    <a:lnTo>
                      <a:pt x="184" y="284"/>
                    </a:lnTo>
                    <a:lnTo>
                      <a:pt x="0" y="284"/>
                    </a:lnTo>
                    <a:lnTo>
                      <a:pt x="0" y="251"/>
                    </a:lnTo>
                    <a:close/>
                    <a:moveTo>
                      <a:pt x="0" y="200"/>
                    </a:moveTo>
                    <a:lnTo>
                      <a:pt x="184" y="200"/>
                    </a:lnTo>
                    <a:lnTo>
                      <a:pt x="184" y="233"/>
                    </a:lnTo>
                    <a:lnTo>
                      <a:pt x="0" y="233"/>
                    </a:lnTo>
                    <a:lnTo>
                      <a:pt x="0" y="200"/>
                    </a:lnTo>
                    <a:close/>
                    <a:moveTo>
                      <a:pt x="0" y="148"/>
                    </a:moveTo>
                    <a:lnTo>
                      <a:pt x="184" y="148"/>
                    </a:lnTo>
                    <a:lnTo>
                      <a:pt x="184" y="181"/>
                    </a:lnTo>
                    <a:lnTo>
                      <a:pt x="0" y="181"/>
                    </a:lnTo>
                    <a:lnTo>
                      <a:pt x="0" y="148"/>
                    </a:lnTo>
                    <a:close/>
                    <a:moveTo>
                      <a:pt x="0" y="75"/>
                    </a:moveTo>
                    <a:lnTo>
                      <a:pt x="184" y="75"/>
                    </a:lnTo>
                    <a:lnTo>
                      <a:pt x="184" y="131"/>
                    </a:lnTo>
                    <a:lnTo>
                      <a:pt x="0" y="131"/>
                    </a:lnTo>
                    <a:lnTo>
                      <a:pt x="0" y="75"/>
                    </a:lnTo>
                    <a:close/>
                    <a:moveTo>
                      <a:pt x="0" y="0"/>
                    </a:moveTo>
                    <a:lnTo>
                      <a:pt x="184" y="0"/>
                    </a:lnTo>
                    <a:lnTo>
                      <a:pt x="184" y="56"/>
                    </a:lnTo>
                    <a:lnTo>
                      <a:pt x="0" y="56"/>
                    </a:lnTo>
                    <a:lnTo>
                      <a:pt x="0" y="0"/>
                    </a:lnTo>
                    <a:close/>
                  </a:path>
                </a:pathLst>
              </a:custGeom>
              <a:grpFill/>
              <a:ln w="1588">
                <a:solidFill>
                  <a:srgbClr val="000000"/>
                </a:solidFill>
                <a:prstDash val="solid"/>
                <a:round/>
                <a:headEnd/>
                <a:tailEnd/>
              </a:ln>
            </p:spPr>
            <p:txBody>
              <a:bodyPr/>
              <a:lstStyle/>
              <a:p>
                <a:endParaRPr lang="en-US"/>
              </a:p>
            </p:txBody>
          </p:sp>
          <p:sp>
            <p:nvSpPr>
              <p:cNvPr id="278842" name="Rectangle 314"/>
              <p:cNvSpPr>
                <a:spLocks noChangeArrowheads="1"/>
              </p:cNvSpPr>
              <p:nvPr/>
            </p:nvSpPr>
            <p:spPr bwMode="auto">
              <a:xfrm>
                <a:off x="1797" y="2456"/>
                <a:ext cx="169" cy="16"/>
              </a:xfrm>
              <a:prstGeom prst="rect">
                <a:avLst/>
              </a:prstGeom>
              <a:grpFill/>
              <a:ln w="9525">
                <a:noFill/>
                <a:miter lim="800000"/>
                <a:headEnd/>
                <a:tailEnd/>
              </a:ln>
            </p:spPr>
            <p:txBody>
              <a:bodyPr/>
              <a:lstStyle/>
              <a:p>
                <a:endParaRPr lang="en-US"/>
              </a:p>
            </p:txBody>
          </p:sp>
          <p:sp>
            <p:nvSpPr>
              <p:cNvPr id="278843" name="Freeform 315"/>
              <p:cNvSpPr>
                <a:spLocks/>
              </p:cNvSpPr>
              <p:nvPr/>
            </p:nvSpPr>
            <p:spPr bwMode="auto">
              <a:xfrm>
                <a:off x="1869" y="2273"/>
                <a:ext cx="25" cy="32"/>
              </a:xfrm>
              <a:custGeom>
                <a:avLst/>
                <a:gdLst/>
                <a:ahLst/>
                <a:cxnLst>
                  <a:cxn ang="0">
                    <a:pos x="0" y="34"/>
                  </a:cxn>
                  <a:cxn ang="0">
                    <a:pos x="0" y="0"/>
                  </a:cxn>
                  <a:cxn ang="0">
                    <a:pos x="44" y="0"/>
                  </a:cxn>
                  <a:cxn ang="0">
                    <a:pos x="44" y="1"/>
                  </a:cxn>
                  <a:cxn ang="0">
                    <a:pos x="31" y="2"/>
                  </a:cxn>
                  <a:cxn ang="0">
                    <a:pos x="20" y="8"/>
                  </a:cxn>
                  <a:cxn ang="0">
                    <a:pos x="10" y="14"/>
                  </a:cxn>
                  <a:cxn ang="0">
                    <a:pos x="3" y="24"/>
                  </a:cxn>
                  <a:cxn ang="0">
                    <a:pos x="1" y="34"/>
                  </a:cxn>
                  <a:cxn ang="0">
                    <a:pos x="0" y="34"/>
                  </a:cxn>
                </a:cxnLst>
                <a:rect l="0" t="0" r="r" b="b"/>
                <a:pathLst>
                  <a:path w="44" h="34">
                    <a:moveTo>
                      <a:pt x="0" y="34"/>
                    </a:moveTo>
                    <a:lnTo>
                      <a:pt x="0" y="0"/>
                    </a:lnTo>
                    <a:lnTo>
                      <a:pt x="44" y="0"/>
                    </a:lnTo>
                    <a:lnTo>
                      <a:pt x="44" y="1"/>
                    </a:lnTo>
                    <a:lnTo>
                      <a:pt x="31" y="2"/>
                    </a:lnTo>
                    <a:lnTo>
                      <a:pt x="20" y="8"/>
                    </a:lnTo>
                    <a:lnTo>
                      <a:pt x="10" y="14"/>
                    </a:lnTo>
                    <a:lnTo>
                      <a:pt x="3" y="24"/>
                    </a:lnTo>
                    <a:lnTo>
                      <a:pt x="1" y="34"/>
                    </a:lnTo>
                    <a:lnTo>
                      <a:pt x="0" y="34"/>
                    </a:lnTo>
                    <a:close/>
                  </a:path>
                </a:pathLst>
              </a:custGeom>
              <a:grpFill/>
              <a:ln w="9525">
                <a:noFill/>
                <a:round/>
                <a:headEnd/>
                <a:tailEnd/>
              </a:ln>
            </p:spPr>
            <p:txBody>
              <a:bodyPr/>
              <a:lstStyle/>
              <a:p>
                <a:endParaRPr lang="en-US"/>
              </a:p>
            </p:txBody>
          </p:sp>
          <p:sp>
            <p:nvSpPr>
              <p:cNvPr id="278844" name="Freeform 316"/>
              <p:cNvSpPr>
                <a:spLocks/>
              </p:cNvSpPr>
              <p:nvPr/>
            </p:nvSpPr>
            <p:spPr bwMode="auto">
              <a:xfrm>
                <a:off x="1870" y="2273"/>
                <a:ext cx="24" cy="32"/>
              </a:xfrm>
              <a:custGeom>
                <a:avLst/>
                <a:gdLst/>
                <a:ahLst/>
                <a:cxnLst>
                  <a:cxn ang="0">
                    <a:pos x="43" y="0"/>
                  </a:cxn>
                  <a:cxn ang="0">
                    <a:pos x="30" y="1"/>
                  </a:cxn>
                  <a:cxn ang="0">
                    <a:pos x="19" y="7"/>
                  </a:cxn>
                  <a:cxn ang="0">
                    <a:pos x="9" y="13"/>
                  </a:cxn>
                  <a:cxn ang="0">
                    <a:pos x="2" y="23"/>
                  </a:cxn>
                  <a:cxn ang="0">
                    <a:pos x="0" y="33"/>
                  </a:cxn>
                  <a:cxn ang="0">
                    <a:pos x="1" y="33"/>
                  </a:cxn>
                  <a:cxn ang="0">
                    <a:pos x="3" y="23"/>
                  </a:cxn>
                  <a:cxn ang="0">
                    <a:pos x="10" y="14"/>
                  </a:cxn>
                  <a:cxn ang="0">
                    <a:pos x="19" y="7"/>
                  </a:cxn>
                  <a:cxn ang="0">
                    <a:pos x="30" y="2"/>
                  </a:cxn>
                  <a:cxn ang="0">
                    <a:pos x="43" y="1"/>
                  </a:cxn>
                  <a:cxn ang="0">
                    <a:pos x="43" y="0"/>
                  </a:cxn>
                </a:cxnLst>
                <a:rect l="0" t="0" r="r" b="b"/>
                <a:pathLst>
                  <a:path w="43" h="33">
                    <a:moveTo>
                      <a:pt x="43" y="0"/>
                    </a:moveTo>
                    <a:lnTo>
                      <a:pt x="30" y="1"/>
                    </a:lnTo>
                    <a:lnTo>
                      <a:pt x="19" y="7"/>
                    </a:lnTo>
                    <a:lnTo>
                      <a:pt x="9" y="13"/>
                    </a:lnTo>
                    <a:lnTo>
                      <a:pt x="2" y="23"/>
                    </a:lnTo>
                    <a:lnTo>
                      <a:pt x="0" y="33"/>
                    </a:lnTo>
                    <a:lnTo>
                      <a:pt x="1" y="33"/>
                    </a:lnTo>
                    <a:lnTo>
                      <a:pt x="3" y="23"/>
                    </a:lnTo>
                    <a:lnTo>
                      <a:pt x="10" y="14"/>
                    </a:lnTo>
                    <a:lnTo>
                      <a:pt x="19" y="7"/>
                    </a:lnTo>
                    <a:lnTo>
                      <a:pt x="30" y="2"/>
                    </a:lnTo>
                    <a:lnTo>
                      <a:pt x="43" y="1"/>
                    </a:lnTo>
                    <a:lnTo>
                      <a:pt x="43" y="0"/>
                    </a:lnTo>
                    <a:close/>
                  </a:path>
                </a:pathLst>
              </a:custGeom>
              <a:grpFill/>
              <a:ln w="9525">
                <a:noFill/>
                <a:round/>
                <a:headEnd/>
                <a:tailEnd/>
              </a:ln>
            </p:spPr>
            <p:txBody>
              <a:bodyPr/>
              <a:lstStyle/>
              <a:p>
                <a:endParaRPr lang="en-US"/>
              </a:p>
            </p:txBody>
          </p:sp>
          <p:sp>
            <p:nvSpPr>
              <p:cNvPr id="278845" name="Freeform 317"/>
              <p:cNvSpPr>
                <a:spLocks/>
              </p:cNvSpPr>
              <p:nvPr/>
            </p:nvSpPr>
            <p:spPr bwMode="auto">
              <a:xfrm>
                <a:off x="1870" y="2275"/>
                <a:ext cx="24" cy="30"/>
              </a:xfrm>
              <a:custGeom>
                <a:avLst/>
                <a:gdLst/>
                <a:ahLst/>
                <a:cxnLst>
                  <a:cxn ang="0">
                    <a:pos x="0" y="32"/>
                  </a:cxn>
                  <a:cxn ang="0">
                    <a:pos x="2" y="22"/>
                  </a:cxn>
                  <a:cxn ang="0">
                    <a:pos x="9" y="13"/>
                  </a:cxn>
                  <a:cxn ang="0">
                    <a:pos x="18" y="6"/>
                  </a:cxn>
                  <a:cxn ang="0">
                    <a:pos x="29" y="1"/>
                  </a:cxn>
                  <a:cxn ang="0">
                    <a:pos x="42" y="0"/>
                  </a:cxn>
                  <a:cxn ang="0">
                    <a:pos x="42" y="0"/>
                  </a:cxn>
                  <a:cxn ang="0">
                    <a:pos x="31" y="3"/>
                  </a:cxn>
                  <a:cxn ang="0">
                    <a:pos x="19" y="7"/>
                  </a:cxn>
                  <a:cxn ang="0">
                    <a:pos x="10" y="13"/>
                  </a:cxn>
                  <a:cxn ang="0">
                    <a:pos x="4" y="22"/>
                  </a:cxn>
                  <a:cxn ang="0">
                    <a:pos x="1" y="32"/>
                  </a:cxn>
                  <a:cxn ang="0">
                    <a:pos x="0" y="32"/>
                  </a:cxn>
                </a:cxnLst>
                <a:rect l="0" t="0" r="r" b="b"/>
                <a:pathLst>
                  <a:path w="42" h="32">
                    <a:moveTo>
                      <a:pt x="0" y="32"/>
                    </a:moveTo>
                    <a:lnTo>
                      <a:pt x="2" y="22"/>
                    </a:lnTo>
                    <a:lnTo>
                      <a:pt x="9" y="13"/>
                    </a:lnTo>
                    <a:lnTo>
                      <a:pt x="18" y="6"/>
                    </a:lnTo>
                    <a:lnTo>
                      <a:pt x="29" y="1"/>
                    </a:lnTo>
                    <a:lnTo>
                      <a:pt x="42" y="0"/>
                    </a:lnTo>
                    <a:lnTo>
                      <a:pt x="42" y="0"/>
                    </a:lnTo>
                    <a:lnTo>
                      <a:pt x="31" y="3"/>
                    </a:lnTo>
                    <a:lnTo>
                      <a:pt x="19" y="7"/>
                    </a:lnTo>
                    <a:lnTo>
                      <a:pt x="10" y="13"/>
                    </a:lnTo>
                    <a:lnTo>
                      <a:pt x="4" y="22"/>
                    </a:lnTo>
                    <a:lnTo>
                      <a:pt x="1" y="32"/>
                    </a:lnTo>
                    <a:lnTo>
                      <a:pt x="0" y="32"/>
                    </a:lnTo>
                    <a:close/>
                  </a:path>
                </a:pathLst>
              </a:custGeom>
              <a:grpFill/>
              <a:ln w="9525">
                <a:noFill/>
                <a:round/>
                <a:headEnd/>
                <a:tailEnd/>
              </a:ln>
            </p:spPr>
            <p:txBody>
              <a:bodyPr/>
              <a:lstStyle/>
              <a:p>
                <a:endParaRPr lang="en-US"/>
              </a:p>
            </p:txBody>
          </p:sp>
          <p:sp>
            <p:nvSpPr>
              <p:cNvPr id="278846" name="Freeform 318"/>
              <p:cNvSpPr>
                <a:spLocks/>
              </p:cNvSpPr>
              <p:nvPr/>
            </p:nvSpPr>
            <p:spPr bwMode="auto">
              <a:xfrm>
                <a:off x="1871" y="2275"/>
                <a:ext cx="23" cy="30"/>
              </a:xfrm>
              <a:custGeom>
                <a:avLst/>
                <a:gdLst/>
                <a:ahLst/>
                <a:cxnLst>
                  <a:cxn ang="0">
                    <a:pos x="41" y="0"/>
                  </a:cxn>
                  <a:cxn ang="0">
                    <a:pos x="30" y="3"/>
                  </a:cxn>
                  <a:cxn ang="0">
                    <a:pos x="18" y="7"/>
                  </a:cxn>
                  <a:cxn ang="0">
                    <a:pos x="9" y="13"/>
                  </a:cxn>
                  <a:cxn ang="0">
                    <a:pos x="3" y="22"/>
                  </a:cxn>
                  <a:cxn ang="0">
                    <a:pos x="0" y="32"/>
                  </a:cxn>
                  <a:cxn ang="0">
                    <a:pos x="1" y="32"/>
                  </a:cxn>
                  <a:cxn ang="0">
                    <a:pos x="4" y="23"/>
                  </a:cxn>
                  <a:cxn ang="0">
                    <a:pos x="10" y="14"/>
                  </a:cxn>
                  <a:cxn ang="0">
                    <a:pos x="19" y="8"/>
                  </a:cxn>
                  <a:cxn ang="0">
                    <a:pos x="30" y="4"/>
                  </a:cxn>
                  <a:cxn ang="0">
                    <a:pos x="41" y="1"/>
                  </a:cxn>
                  <a:cxn ang="0">
                    <a:pos x="41" y="0"/>
                  </a:cxn>
                </a:cxnLst>
                <a:rect l="0" t="0" r="r" b="b"/>
                <a:pathLst>
                  <a:path w="41" h="32">
                    <a:moveTo>
                      <a:pt x="41" y="0"/>
                    </a:moveTo>
                    <a:lnTo>
                      <a:pt x="30" y="3"/>
                    </a:lnTo>
                    <a:lnTo>
                      <a:pt x="18" y="7"/>
                    </a:lnTo>
                    <a:lnTo>
                      <a:pt x="9" y="13"/>
                    </a:lnTo>
                    <a:lnTo>
                      <a:pt x="3" y="22"/>
                    </a:lnTo>
                    <a:lnTo>
                      <a:pt x="0" y="32"/>
                    </a:lnTo>
                    <a:lnTo>
                      <a:pt x="1" y="32"/>
                    </a:lnTo>
                    <a:lnTo>
                      <a:pt x="4" y="23"/>
                    </a:lnTo>
                    <a:lnTo>
                      <a:pt x="10" y="14"/>
                    </a:lnTo>
                    <a:lnTo>
                      <a:pt x="19" y="8"/>
                    </a:lnTo>
                    <a:lnTo>
                      <a:pt x="30" y="4"/>
                    </a:lnTo>
                    <a:lnTo>
                      <a:pt x="41" y="1"/>
                    </a:lnTo>
                    <a:lnTo>
                      <a:pt x="41" y="0"/>
                    </a:lnTo>
                    <a:close/>
                  </a:path>
                </a:pathLst>
              </a:custGeom>
              <a:grpFill/>
              <a:ln w="9525">
                <a:noFill/>
                <a:round/>
                <a:headEnd/>
                <a:tailEnd/>
              </a:ln>
            </p:spPr>
            <p:txBody>
              <a:bodyPr/>
              <a:lstStyle/>
              <a:p>
                <a:endParaRPr lang="en-US"/>
              </a:p>
            </p:txBody>
          </p:sp>
          <p:sp>
            <p:nvSpPr>
              <p:cNvPr id="278847" name="Freeform 319"/>
              <p:cNvSpPr>
                <a:spLocks/>
              </p:cNvSpPr>
              <p:nvPr/>
            </p:nvSpPr>
            <p:spPr bwMode="auto">
              <a:xfrm>
                <a:off x="1871" y="2275"/>
                <a:ext cx="23" cy="30"/>
              </a:xfrm>
              <a:custGeom>
                <a:avLst/>
                <a:gdLst/>
                <a:ahLst/>
                <a:cxnLst>
                  <a:cxn ang="0">
                    <a:pos x="0" y="31"/>
                  </a:cxn>
                  <a:cxn ang="0">
                    <a:pos x="3" y="22"/>
                  </a:cxn>
                  <a:cxn ang="0">
                    <a:pos x="9" y="13"/>
                  </a:cxn>
                  <a:cxn ang="0">
                    <a:pos x="18" y="7"/>
                  </a:cxn>
                  <a:cxn ang="0">
                    <a:pos x="29" y="3"/>
                  </a:cxn>
                  <a:cxn ang="0">
                    <a:pos x="40" y="0"/>
                  </a:cxn>
                  <a:cxn ang="0">
                    <a:pos x="40" y="2"/>
                  </a:cxn>
                  <a:cxn ang="0">
                    <a:pos x="29" y="3"/>
                  </a:cxn>
                  <a:cxn ang="0">
                    <a:pos x="18" y="7"/>
                  </a:cxn>
                  <a:cxn ang="0">
                    <a:pos x="9" y="13"/>
                  </a:cxn>
                  <a:cxn ang="0">
                    <a:pos x="4" y="22"/>
                  </a:cxn>
                  <a:cxn ang="0">
                    <a:pos x="3" y="31"/>
                  </a:cxn>
                  <a:cxn ang="0">
                    <a:pos x="0" y="31"/>
                  </a:cxn>
                </a:cxnLst>
                <a:rect l="0" t="0" r="r" b="b"/>
                <a:pathLst>
                  <a:path w="40" h="31">
                    <a:moveTo>
                      <a:pt x="0" y="31"/>
                    </a:moveTo>
                    <a:lnTo>
                      <a:pt x="3" y="22"/>
                    </a:lnTo>
                    <a:lnTo>
                      <a:pt x="9" y="13"/>
                    </a:lnTo>
                    <a:lnTo>
                      <a:pt x="18" y="7"/>
                    </a:lnTo>
                    <a:lnTo>
                      <a:pt x="29" y="3"/>
                    </a:lnTo>
                    <a:lnTo>
                      <a:pt x="40" y="0"/>
                    </a:lnTo>
                    <a:lnTo>
                      <a:pt x="40" y="2"/>
                    </a:lnTo>
                    <a:lnTo>
                      <a:pt x="29" y="3"/>
                    </a:lnTo>
                    <a:lnTo>
                      <a:pt x="18" y="7"/>
                    </a:lnTo>
                    <a:lnTo>
                      <a:pt x="9" y="13"/>
                    </a:lnTo>
                    <a:lnTo>
                      <a:pt x="4" y="22"/>
                    </a:lnTo>
                    <a:lnTo>
                      <a:pt x="3" y="31"/>
                    </a:lnTo>
                    <a:lnTo>
                      <a:pt x="0" y="31"/>
                    </a:lnTo>
                    <a:close/>
                  </a:path>
                </a:pathLst>
              </a:custGeom>
              <a:grpFill/>
              <a:ln w="9525">
                <a:noFill/>
                <a:round/>
                <a:headEnd/>
                <a:tailEnd/>
              </a:ln>
            </p:spPr>
            <p:txBody>
              <a:bodyPr/>
              <a:lstStyle/>
              <a:p>
                <a:endParaRPr lang="en-US"/>
              </a:p>
            </p:txBody>
          </p:sp>
          <p:sp>
            <p:nvSpPr>
              <p:cNvPr id="278848" name="Freeform 320"/>
              <p:cNvSpPr>
                <a:spLocks/>
              </p:cNvSpPr>
              <p:nvPr/>
            </p:nvSpPr>
            <p:spPr bwMode="auto">
              <a:xfrm>
                <a:off x="1872" y="2277"/>
                <a:ext cx="22" cy="28"/>
              </a:xfrm>
              <a:custGeom>
                <a:avLst/>
                <a:gdLst/>
                <a:ahLst/>
                <a:cxnLst>
                  <a:cxn ang="0">
                    <a:pos x="37" y="0"/>
                  </a:cxn>
                  <a:cxn ang="0">
                    <a:pos x="26" y="1"/>
                  </a:cxn>
                  <a:cxn ang="0">
                    <a:pos x="15" y="5"/>
                  </a:cxn>
                  <a:cxn ang="0">
                    <a:pos x="6" y="11"/>
                  </a:cxn>
                  <a:cxn ang="0">
                    <a:pos x="1" y="20"/>
                  </a:cxn>
                  <a:cxn ang="0">
                    <a:pos x="0" y="29"/>
                  </a:cxn>
                  <a:cxn ang="0">
                    <a:pos x="1" y="29"/>
                  </a:cxn>
                  <a:cxn ang="0">
                    <a:pos x="3" y="20"/>
                  </a:cxn>
                  <a:cxn ang="0">
                    <a:pos x="7" y="12"/>
                  </a:cxn>
                  <a:cxn ang="0">
                    <a:pos x="16" y="6"/>
                  </a:cxn>
                  <a:cxn ang="0">
                    <a:pos x="27" y="2"/>
                  </a:cxn>
                  <a:cxn ang="0">
                    <a:pos x="37" y="1"/>
                  </a:cxn>
                  <a:cxn ang="0">
                    <a:pos x="37" y="0"/>
                  </a:cxn>
                </a:cxnLst>
                <a:rect l="0" t="0" r="r" b="b"/>
                <a:pathLst>
                  <a:path w="37" h="29">
                    <a:moveTo>
                      <a:pt x="37" y="0"/>
                    </a:moveTo>
                    <a:lnTo>
                      <a:pt x="26" y="1"/>
                    </a:lnTo>
                    <a:lnTo>
                      <a:pt x="15" y="5"/>
                    </a:lnTo>
                    <a:lnTo>
                      <a:pt x="6" y="11"/>
                    </a:lnTo>
                    <a:lnTo>
                      <a:pt x="1" y="20"/>
                    </a:lnTo>
                    <a:lnTo>
                      <a:pt x="0" y="29"/>
                    </a:lnTo>
                    <a:lnTo>
                      <a:pt x="1" y="29"/>
                    </a:lnTo>
                    <a:lnTo>
                      <a:pt x="3" y="20"/>
                    </a:lnTo>
                    <a:lnTo>
                      <a:pt x="7" y="12"/>
                    </a:lnTo>
                    <a:lnTo>
                      <a:pt x="16" y="6"/>
                    </a:lnTo>
                    <a:lnTo>
                      <a:pt x="27" y="2"/>
                    </a:lnTo>
                    <a:lnTo>
                      <a:pt x="37" y="1"/>
                    </a:lnTo>
                    <a:lnTo>
                      <a:pt x="37" y="0"/>
                    </a:lnTo>
                    <a:close/>
                  </a:path>
                </a:pathLst>
              </a:custGeom>
              <a:grpFill/>
              <a:ln w="9525">
                <a:noFill/>
                <a:round/>
                <a:headEnd/>
                <a:tailEnd/>
              </a:ln>
            </p:spPr>
            <p:txBody>
              <a:bodyPr/>
              <a:lstStyle/>
              <a:p>
                <a:endParaRPr lang="en-US"/>
              </a:p>
            </p:txBody>
          </p:sp>
          <p:sp>
            <p:nvSpPr>
              <p:cNvPr id="278849" name="Freeform 321"/>
              <p:cNvSpPr>
                <a:spLocks/>
              </p:cNvSpPr>
              <p:nvPr/>
            </p:nvSpPr>
            <p:spPr bwMode="auto">
              <a:xfrm>
                <a:off x="1873" y="2277"/>
                <a:ext cx="21" cy="28"/>
              </a:xfrm>
              <a:custGeom>
                <a:avLst/>
                <a:gdLst/>
                <a:ahLst/>
                <a:cxnLst>
                  <a:cxn ang="0">
                    <a:pos x="0" y="28"/>
                  </a:cxn>
                  <a:cxn ang="0">
                    <a:pos x="2" y="19"/>
                  </a:cxn>
                  <a:cxn ang="0">
                    <a:pos x="6" y="11"/>
                  </a:cxn>
                  <a:cxn ang="0">
                    <a:pos x="15" y="5"/>
                  </a:cxn>
                  <a:cxn ang="0">
                    <a:pos x="26" y="1"/>
                  </a:cxn>
                  <a:cxn ang="0">
                    <a:pos x="36" y="0"/>
                  </a:cxn>
                  <a:cxn ang="0">
                    <a:pos x="36" y="1"/>
                  </a:cxn>
                  <a:cxn ang="0">
                    <a:pos x="26" y="2"/>
                  </a:cxn>
                  <a:cxn ang="0">
                    <a:pos x="16" y="6"/>
                  </a:cxn>
                  <a:cxn ang="0">
                    <a:pos x="7" y="11"/>
                  </a:cxn>
                  <a:cxn ang="0">
                    <a:pos x="3" y="20"/>
                  </a:cxn>
                  <a:cxn ang="0">
                    <a:pos x="1" y="28"/>
                  </a:cxn>
                  <a:cxn ang="0">
                    <a:pos x="0" y="28"/>
                  </a:cxn>
                </a:cxnLst>
                <a:rect l="0" t="0" r="r" b="b"/>
                <a:pathLst>
                  <a:path w="36" h="28">
                    <a:moveTo>
                      <a:pt x="0" y="28"/>
                    </a:moveTo>
                    <a:lnTo>
                      <a:pt x="2" y="19"/>
                    </a:lnTo>
                    <a:lnTo>
                      <a:pt x="6" y="11"/>
                    </a:lnTo>
                    <a:lnTo>
                      <a:pt x="15" y="5"/>
                    </a:lnTo>
                    <a:lnTo>
                      <a:pt x="26" y="1"/>
                    </a:lnTo>
                    <a:lnTo>
                      <a:pt x="36" y="0"/>
                    </a:lnTo>
                    <a:lnTo>
                      <a:pt x="36" y="1"/>
                    </a:lnTo>
                    <a:lnTo>
                      <a:pt x="26" y="2"/>
                    </a:lnTo>
                    <a:lnTo>
                      <a:pt x="16" y="6"/>
                    </a:lnTo>
                    <a:lnTo>
                      <a:pt x="7" y="11"/>
                    </a:lnTo>
                    <a:lnTo>
                      <a:pt x="3" y="20"/>
                    </a:lnTo>
                    <a:lnTo>
                      <a:pt x="1" y="28"/>
                    </a:lnTo>
                    <a:lnTo>
                      <a:pt x="0" y="28"/>
                    </a:lnTo>
                    <a:close/>
                  </a:path>
                </a:pathLst>
              </a:custGeom>
              <a:grpFill/>
              <a:ln w="9525">
                <a:noFill/>
                <a:round/>
                <a:headEnd/>
                <a:tailEnd/>
              </a:ln>
            </p:spPr>
            <p:txBody>
              <a:bodyPr/>
              <a:lstStyle/>
              <a:p>
                <a:endParaRPr lang="en-US"/>
              </a:p>
            </p:txBody>
          </p:sp>
          <p:sp>
            <p:nvSpPr>
              <p:cNvPr id="278850" name="Freeform 322"/>
              <p:cNvSpPr>
                <a:spLocks/>
              </p:cNvSpPr>
              <p:nvPr/>
            </p:nvSpPr>
            <p:spPr bwMode="auto">
              <a:xfrm>
                <a:off x="1873" y="2279"/>
                <a:ext cx="21" cy="26"/>
              </a:xfrm>
              <a:custGeom>
                <a:avLst/>
                <a:gdLst/>
                <a:ahLst/>
                <a:cxnLst>
                  <a:cxn ang="0">
                    <a:pos x="35" y="0"/>
                  </a:cxn>
                  <a:cxn ang="0">
                    <a:pos x="25" y="1"/>
                  </a:cxn>
                  <a:cxn ang="0">
                    <a:pos x="15" y="5"/>
                  </a:cxn>
                  <a:cxn ang="0">
                    <a:pos x="6" y="10"/>
                  </a:cxn>
                  <a:cxn ang="0">
                    <a:pos x="2" y="19"/>
                  </a:cxn>
                  <a:cxn ang="0">
                    <a:pos x="0" y="27"/>
                  </a:cxn>
                  <a:cxn ang="0">
                    <a:pos x="2" y="27"/>
                  </a:cxn>
                  <a:cxn ang="0">
                    <a:pos x="3" y="19"/>
                  </a:cxn>
                  <a:cxn ang="0">
                    <a:pos x="8" y="12"/>
                  </a:cxn>
                  <a:cxn ang="0">
                    <a:pos x="16" y="6"/>
                  </a:cxn>
                  <a:cxn ang="0">
                    <a:pos x="26" y="2"/>
                  </a:cxn>
                  <a:cxn ang="0">
                    <a:pos x="35" y="1"/>
                  </a:cxn>
                  <a:cxn ang="0">
                    <a:pos x="35" y="0"/>
                  </a:cxn>
                </a:cxnLst>
                <a:rect l="0" t="0" r="r" b="b"/>
                <a:pathLst>
                  <a:path w="35" h="27">
                    <a:moveTo>
                      <a:pt x="35" y="0"/>
                    </a:moveTo>
                    <a:lnTo>
                      <a:pt x="25" y="1"/>
                    </a:lnTo>
                    <a:lnTo>
                      <a:pt x="15" y="5"/>
                    </a:lnTo>
                    <a:lnTo>
                      <a:pt x="6" y="10"/>
                    </a:lnTo>
                    <a:lnTo>
                      <a:pt x="2" y="19"/>
                    </a:lnTo>
                    <a:lnTo>
                      <a:pt x="0" y="27"/>
                    </a:lnTo>
                    <a:lnTo>
                      <a:pt x="2" y="27"/>
                    </a:lnTo>
                    <a:lnTo>
                      <a:pt x="3" y="19"/>
                    </a:lnTo>
                    <a:lnTo>
                      <a:pt x="8" y="12"/>
                    </a:lnTo>
                    <a:lnTo>
                      <a:pt x="16" y="6"/>
                    </a:lnTo>
                    <a:lnTo>
                      <a:pt x="26" y="2"/>
                    </a:lnTo>
                    <a:lnTo>
                      <a:pt x="35" y="1"/>
                    </a:lnTo>
                    <a:lnTo>
                      <a:pt x="35" y="0"/>
                    </a:lnTo>
                    <a:close/>
                  </a:path>
                </a:pathLst>
              </a:custGeom>
              <a:grpFill/>
              <a:ln w="9525">
                <a:noFill/>
                <a:round/>
                <a:headEnd/>
                <a:tailEnd/>
              </a:ln>
            </p:spPr>
            <p:txBody>
              <a:bodyPr/>
              <a:lstStyle/>
              <a:p>
                <a:endParaRPr lang="en-US"/>
              </a:p>
            </p:txBody>
          </p:sp>
          <p:sp>
            <p:nvSpPr>
              <p:cNvPr id="278851" name="Freeform 323"/>
              <p:cNvSpPr>
                <a:spLocks/>
              </p:cNvSpPr>
              <p:nvPr/>
            </p:nvSpPr>
            <p:spPr bwMode="auto">
              <a:xfrm>
                <a:off x="1874" y="2279"/>
                <a:ext cx="20" cy="26"/>
              </a:xfrm>
              <a:custGeom>
                <a:avLst/>
                <a:gdLst/>
                <a:ahLst/>
                <a:cxnLst>
                  <a:cxn ang="0">
                    <a:pos x="0" y="26"/>
                  </a:cxn>
                  <a:cxn ang="0">
                    <a:pos x="1" y="18"/>
                  </a:cxn>
                  <a:cxn ang="0">
                    <a:pos x="6" y="11"/>
                  </a:cxn>
                  <a:cxn ang="0">
                    <a:pos x="14" y="5"/>
                  </a:cxn>
                  <a:cxn ang="0">
                    <a:pos x="24" y="1"/>
                  </a:cxn>
                  <a:cxn ang="0">
                    <a:pos x="33" y="0"/>
                  </a:cxn>
                  <a:cxn ang="0">
                    <a:pos x="33" y="1"/>
                  </a:cxn>
                  <a:cxn ang="0">
                    <a:pos x="24" y="2"/>
                  </a:cxn>
                  <a:cxn ang="0">
                    <a:pos x="14" y="6"/>
                  </a:cxn>
                  <a:cxn ang="0">
                    <a:pos x="8" y="12"/>
                  </a:cxn>
                  <a:cxn ang="0">
                    <a:pos x="2" y="18"/>
                  </a:cxn>
                  <a:cxn ang="0">
                    <a:pos x="1" y="26"/>
                  </a:cxn>
                  <a:cxn ang="0">
                    <a:pos x="0" y="26"/>
                  </a:cxn>
                </a:cxnLst>
                <a:rect l="0" t="0" r="r" b="b"/>
                <a:pathLst>
                  <a:path w="33" h="26">
                    <a:moveTo>
                      <a:pt x="0" y="26"/>
                    </a:moveTo>
                    <a:lnTo>
                      <a:pt x="1" y="18"/>
                    </a:lnTo>
                    <a:lnTo>
                      <a:pt x="6" y="11"/>
                    </a:lnTo>
                    <a:lnTo>
                      <a:pt x="14" y="5"/>
                    </a:lnTo>
                    <a:lnTo>
                      <a:pt x="24" y="1"/>
                    </a:lnTo>
                    <a:lnTo>
                      <a:pt x="33" y="0"/>
                    </a:lnTo>
                    <a:lnTo>
                      <a:pt x="33" y="1"/>
                    </a:lnTo>
                    <a:lnTo>
                      <a:pt x="24" y="2"/>
                    </a:lnTo>
                    <a:lnTo>
                      <a:pt x="14" y="6"/>
                    </a:lnTo>
                    <a:lnTo>
                      <a:pt x="8" y="12"/>
                    </a:lnTo>
                    <a:lnTo>
                      <a:pt x="2" y="18"/>
                    </a:lnTo>
                    <a:lnTo>
                      <a:pt x="1" y="26"/>
                    </a:lnTo>
                    <a:lnTo>
                      <a:pt x="0" y="26"/>
                    </a:lnTo>
                    <a:close/>
                  </a:path>
                </a:pathLst>
              </a:custGeom>
              <a:grpFill/>
              <a:ln w="9525">
                <a:noFill/>
                <a:round/>
                <a:headEnd/>
                <a:tailEnd/>
              </a:ln>
            </p:spPr>
            <p:txBody>
              <a:bodyPr/>
              <a:lstStyle/>
              <a:p>
                <a:endParaRPr lang="en-US"/>
              </a:p>
            </p:txBody>
          </p:sp>
          <p:sp>
            <p:nvSpPr>
              <p:cNvPr id="278852" name="Freeform 324"/>
              <p:cNvSpPr>
                <a:spLocks/>
              </p:cNvSpPr>
              <p:nvPr/>
            </p:nvSpPr>
            <p:spPr bwMode="auto">
              <a:xfrm>
                <a:off x="1876" y="2281"/>
                <a:ext cx="18" cy="24"/>
              </a:xfrm>
              <a:custGeom>
                <a:avLst/>
                <a:gdLst/>
                <a:ahLst/>
                <a:cxnLst>
                  <a:cxn ang="0">
                    <a:pos x="32" y="0"/>
                  </a:cxn>
                  <a:cxn ang="0">
                    <a:pos x="23" y="1"/>
                  </a:cxn>
                  <a:cxn ang="0">
                    <a:pos x="13" y="5"/>
                  </a:cxn>
                  <a:cxn ang="0">
                    <a:pos x="7" y="11"/>
                  </a:cxn>
                  <a:cxn ang="0">
                    <a:pos x="1" y="17"/>
                  </a:cxn>
                  <a:cxn ang="0">
                    <a:pos x="0" y="25"/>
                  </a:cxn>
                  <a:cxn ang="0">
                    <a:pos x="1" y="25"/>
                  </a:cxn>
                  <a:cxn ang="0">
                    <a:pos x="3" y="18"/>
                  </a:cxn>
                  <a:cxn ang="0">
                    <a:pos x="8" y="11"/>
                  </a:cxn>
                  <a:cxn ang="0">
                    <a:pos x="14" y="6"/>
                  </a:cxn>
                  <a:cxn ang="0">
                    <a:pos x="23" y="2"/>
                  </a:cxn>
                  <a:cxn ang="0">
                    <a:pos x="32" y="1"/>
                  </a:cxn>
                  <a:cxn ang="0">
                    <a:pos x="32" y="0"/>
                  </a:cxn>
                </a:cxnLst>
                <a:rect l="0" t="0" r="r" b="b"/>
                <a:pathLst>
                  <a:path w="32" h="25">
                    <a:moveTo>
                      <a:pt x="32" y="0"/>
                    </a:moveTo>
                    <a:lnTo>
                      <a:pt x="23" y="1"/>
                    </a:lnTo>
                    <a:lnTo>
                      <a:pt x="13" y="5"/>
                    </a:lnTo>
                    <a:lnTo>
                      <a:pt x="7" y="11"/>
                    </a:lnTo>
                    <a:lnTo>
                      <a:pt x="1" y="17"/>
                    </a:lnTo>
                    <a:lnTo>
                      <a:pt x="0" y="25"/>
                    </a:lnTo>
                    <a:lnTo>
                      <a:pt x="1" y="25"/>
                    </a:lnTo>
                    <a:lnTo>
                      <a:pt x="3" y="18"/>
                    </a:lnTo>
                    <a:lnTo>
                      <a:pt x="8" y="11"/>
                    </a:lnTo>
                    <a:lnTo>
                      <a:pt x="14" y="6"/>
                    </a:lnTo>
                    <a:lnTo>
                      <a:pt x="23" y="2"/>
                    </a:lnTo>
                    <a:lnTo>
                      <a:pt x="32" y="1"/>
                    </a:lnTo>
                    <a:lnTo>
                      <a:pt x="32" y="0"/>
                    </a:lnTo>
                    <a:close/>
                  </a:path>
                </a:pathLst>
              </a:custGeom>
              <a:grpFill/>
              <a:ln w="9525">
                <a:noFill/>
                <a:round/>
                <a:headEnd/>
                <a:tailEnd/>
              </a:ln>
            </p:spPr>
            <p:txBody>
              <a:bodyPr/>
              <a:lstStyle/>
              <a:p>
                <a:endParaRPr lang="en-US"/>
              </a:p>
            </p:txBody>
          </p:sp>
          <p:sp>
            <p:nvSpPr>
              <p:cNvPr id="278853" name="Freeform 325"/>
              <p:cNvSpPr>
                <a:spLocks/>
              </p:cNvSpPr>
              <p:nvPr/>
            </p:nvSpPr>
            <p:spPr bwMode="auto">
              <a:xfrm>
                <a:off x="1877" y="2281"/>
                <a:ext cx="17" cy="24"/>
              </a:xfrm>
              <a:custGeom>
                <a:avLst/>
                <a:gdLst/>
                <a:ahLst/>
                <a:cxnLst>
                  <a:cxn ang="0">
                    <a:pos x="0" y="24"/>
                  </a:cxn>
                  <a:cxn ang="0">
                    <a:pos x="2" y="17"/>
                  </a:cxn>
                  <a:cxn ang="0">
                    <a:pos x="7" y="10"/>
                  </a:cxn>
                  <a:cxn ang="0">
                    <a:pos x="13" y="5"/>
                  </a:cxn>
                  <a:cxn ang="0">
                    <a:pos x="22" y="1"/>
                  </a:cxn>
                  <a:cxn ang="0">
                    <a:pos x="31" y="0"/>
                  </a:cxn>
                  <a:cxn ang="0">
                    <a:pos x="31" y="2"/>
                  </a:cxn>
                  <a:cxn ang="0">
                    <a:pos x="23" y="3"/>
                  </a:cxn>
                  <a:cxn ang="0">
                    <a:pos x="14" y="6"/>
                  </a:cxn>
                  <a:cxn ang="0">
                    <a:pos x="8" y="11"/>
                  </a:cxn>
                  <a:cxn ang="0">
                    <a:pos x="3" y="17"/>
                  </a:cxn>
                  <a:cxn ang="0">
                    <a:pos x="2" y="24"/>
                  </a:cxn>
                  <a:cxn ang="0">
                    <a:pos x="0" y="24"/>
                  </a:cxn>
                </a:cxnLst>
                <a:rect l="0" t="0" r="r" b="b"/>
                <a:pathLst>
                  <a:path w="31" h="24">
                    <a:moveTo>
                      <a:pt x="0" y="24"/>
                    </a:moveTo>
                    <a:lnTo>
                      <a:pt x="2" y="17"/>
                    </a:lnTo>
                    <a:lnTo>
                      <a:pt x="7" y="10"/>
                    </a:lnTo>
                    <a:lnTo>
                      <a:pt x="13" y="5"/>
                    </a:lnTo>
                    <a:lnTo>
                      <a:pt x="22" y="1"/>
                    </a:lnTo>
                    <a:lnTo>
                      <a:pt x="31" y="0"/>
                    </a:lnTo>
                    <a:lnTo>
                      <a:pt x="31" y="2"/>
                    </a:lnTo>
                    <a:lnTo>
                      <a:pt x="23" y="3"/>
                    </a:lnTo>
                    <a:lnTo>
                      <a:pt x="14" y="6"/>
                    </a:lnTo>
                    <a:lnTo>
                      <a:pt x="8" y="11"/>
                    </a:lnTo>
                    <a:lnTo>
                      <a:pt x="3" y="17"/>
                    </a:lnTo>
                    <a:lnTo>
                      <a:pt x="2" y="24"/>
                    </a:lnTo>
                    <a:lnTo>
                      <a:pt x="0" y="24"/>
                    </a:lnTo>
                    <a:close/>
                  </a:path>
                </a:pathLst>
              </a:custGeom>
              <a:grpFill/>
              <a:ln w="9525">
                <a:noFill/>
                <a:round/>
                <a:headEnd/>
                <a:tailEnd/>
              </a:ln>
            </p:spPr>
            <p:txBody>
              <a:bodyPr/>
              <a:lstStyle/>
              <a:p>
                <a:endParaRPr lang="en-US"/>
              </a:p>
            </p:txBody>
          </p:sp>
          <p:sp>
            <p:nvSpPr>
              <p:cNvPr id="278854" name="Freeform 326"/>
              <p:cNvSpPr>
                <a:spLocks/>
              </p:cNvSpPr>
              <p:nvPr/>
            </p:nvSpPr>
            <p:spPr bwMode="auto">
              <a:xfrm>
                <a:off x="1878" y="2285"/>
                <a:ext cx="16" cy="20"/>
              </a:xfrm>
              <a:custGeom>
                <a:avLst/>
                <a:gdLst/>
                <a:ahLst/>
                <a:cxnLst>
                  <a:cxn ang="0">
                    <a:pos x="29" y="0"/>
                  </a:cxn>
                  <a:cxn ang="0">
                    <a:pos x="21" y="1"/>
                  </a:cxn>
                  <a:cxn ang="0">
                    <a:pos x="12" y="4"/>
                  </a:cxn>
                  <a:cxn ang="0">
                    <a:pos x="6" y="9"/>
                  </a:cxn>
                  <a:cxn ang="0">
                    <a:pos x="1" y="15"/>
                  </a:cxn>
                  <a:cxn ang="0">
                    <a:pos x="0" y="22"/>
                  </a:cxn>
                  <a:cxn ang="0">
                    <a:pos x="2" y="22"/>
                  </a:cxn>
                  <a:cxn ang="0">
                    <a:pos x="5" y="14"/>
                  </a:cxn>
                  <a:cxn ang="0">
                    <a:pos x="10" y="8"/>
                  </a:cxn>
                  <a:cxn ang="0">
                    <a:pos x="20" y="2"/>
                  </a:cxn>
                  <a:cxn ang="0">
                    <a:pos x="29" y="1"/>
                  </a:cxn>
                  <a:cxn ang="0">
                    <a:pos x="29" y="0"/>
                  </a:cxn>
                </a:cxnLst>
                <a:rect l="0" t="0" r="r" b="b"/>
                <a:pathLst>
                  <a:path w="29" h="22">
                    <a:moveTo>
                      <a:pt x="29" y="0"/>
                    </a:moveTo>
                    <a:lnTo>
                      <a:pt x="21" y="1"/>
                    </a:lnTo>
                    <a:lnTo>
                      <a:pt x="12" y="4"/>
                    </a:lnTo>
                    <a:lnTo>
                      <a:pt x="6" y="9"/>
                    </a:lnTo>
                    <a:lnTo>
                      <a:pt x="1" y="15"/>
                    </a:lnTo>
                    <a:lnTo>
                      <a:pt x="0" y="22"/>
                    </a:lnTo>
                    <a:lnTo>
                      <a:pt x="2" y="22"/>
                    </a:lnTo>
                    <a:lnTo>
                      <a:pt x="5" y="14"/>
                    </a:lnTo>
                    <a:lnTo>
                      <a:pt x="10" y="8"/>
                    </a:lnTo>
                    <a:lnTo>
                      <a:pt x="20" y="2"/>
                    </a:lnTo>
                    <a:lnTo>
                      <a:pt x="29" y="1"/>
                    </a:lnTo>
                    <a:lnTo>
                      <a:pt x="29" y="0"/>
                    </a:lnTo>
                    <a:close/>
                  </a:path>
                </a:pathLst>
              </a:custGeom>
              <a:grpFill/>
              <a:ln w="9525">
                <a:noFill/>
                <a:round/>
                <a:headEnd/>
                <a:tailEnd/>
              </a:ln>
            </p:spPr>
            <p:txBody>
              <a:bodyPr/>
              <a:lstStyle/>
              <a:p>
                <a:endParaRPr lang="en-US"/>
              </a:p>
            </p:txBody>
          </p:sp>
          <p:sp>
            <p:nvSpPr>
              <p:cNvPr id="278855" name="Freeform 327"/>
              <p:cNvSpPr>
                <a:spLocks/>
              </p:cNvSpPr>
              <p:nvPr/>
            </p:nvSpPr>
            <p:spPr bwMode="auto">
              <a:xfrm>
                <a:off x="1879" y="2285"/>
                <a:ext cx="15" cy="20"/>
              </a:xfrm>
              <a:custGeom>
                <a:avLst/>
                <a:gdLst/>
                <a:ahLst/>
                <a:cxnLst>
                  <a:cxn ang="0">
                    <a:pos x="0" y="21"/>
                  </a:cxn>
                  <a:cxn ang="0">
                    <a:pos x="3" y="13"/>
                  </a:cxn>
                  <a:cxn ang="0">
                    <a:pos x="8" y="7"/>
                  </a:cxn>
                  <a:cxn ang="0">
                    <a:pos x="18" y="1"/>
                  </a:cxn>
                  <a:cxn ang="0">
                    <a:pos x="27" y="0"/>
                  </a:cxn>
                  <a:cxn ang="0">
                    <a:pos x="27" y="1"/>
                  </a:cxn>
                  <a:cxn ang="0">
                    <a:pos x="18" y="3"/>
                  </a:cxn>
                  <a:cxn ang="0">
                    <a:pos x="10" y="8"/>
                  </a:cxn>
                  <a:cxn ang="0">
                    <a:pos x="4" y="13"/>
                  </a:cxn>
                  <a:cxn ang="0">
                    <a:pos x="3" y="21"/>
                  </a:cxn>
                  <a:cxn ang="0">
                    <a:pos x="0" y="21"/>
                  </a:cxn>
                </a:cxnLst>
                <a:rect l="0" t="0" r="r" b="b"/>
                <a:pathLst>
                  <a:path w="27" h="21">
                    <a:moveTo>
                      <a:pt x="0" y="21"/>
                    </a:moveTo>
                    <a:lnTo>
                      <a:pt x="3" y="13"/>
                    </a:lnTo>
                    <a:lnTo>
                      <a:pt x="8" y="7"/>
                    </a:lnTo>
                    <a:lnTo>
                      <a:pt x="18" y="1"/>
                    </a:lnTo>
                    <a:lnTo>
                      <a:pt x="27" y="0"/>
                    </a:lnTo>
                    <a:lnTo>
                      <a:pt x="27" y="1"/>
                    </a:lnTo>
                    <a:lnTo>
                      <a:pt x="18" y="3"/>
                    </a:lnTo>
                    <a:lnTo>
                      <a:pt x="10" y="8"/>
                    </a:lnTo>
                    <a:lnTo>
                      <a:pt x="4" y="13"/>
                    </a:lnTo>
                    <a:lnTo>
                      <a:pt x="3" y="21"/>
                    </a:lnTo>
                    <a:lnTo>
                      <a:pt x="0" y="21"/>
                    </a:lnTo>
                    <a:close/>
                  </a:path>
                </a:pathLst>
              </a:custGeom>
              <a:grpFill/>
              <a:ln w="9525">
                <a:noFill/>
                <a:round/>
                <a:headEnd/>
                <a:tailEnd/>
              </a:ln>
            </p:spPr>
            <p:txBody>
              <a:bodyPr/>
              <a:lstStyle/>
              <a:p>
                <a:endParaRPr lang="en-US"/>
              </a:p>
            </p:txBody>
          </p:sp>
          <p:sp>
            <p:nvSpPr>
              <p:cNvPr id="278856" name="Freeform 328"/>
              <p:cNvSpPr>
                <a:spLocks/>
              </p:cNvSpPr>
              <p:nvPr/>
            </p:nvSpPr>
            <p:spPr bwMode="auto">
              <a:xfrm>
                <a:off x="1880" y="2287"/>
                <a:ext cx="14" cy="18"/>
              </a:xfrm>
              <a:custGeom>
                <a:avLst/>
                <a:gdLst/>
                <a:ahLst/>
                <a:cxnLst>
                  <a:cxn ang="0">
                    <a:pos x="24" y="0"/>
                  </a:cxn>
                  <a:cxn ang="0">
                    <a:pos x="15" y="2"/>
                  </a:cxn>
                  <a:cxn ang="0">
                    <a:pos x="7" y="7"/>
                  </a:cxn>
                  <a:cxn ang="0">
                    <a:pos x="1" y="12"/>
                  </a:cxn>
                  <a:cxn ang="0">
                    <a:pos x="0" y="20"/>
                  </a:cxn>
                  <a:cxn ang="0">
                    <a:pos x="2" y="20"/>
                  </a:cxn>
                  <a:cxn ang="0">
                    <a:pos x="3" y="13"/>
                  </a:cxn>
                  <a:cxn ang="0">
                    <a:pos x="8" y="8"/>
                  </a:cxn>
                  <a:cxn ang="0">
                    <a:pos x="16" y="3"/>
                  </a:cxn>
                  <a:cxn ang="0">
                    <a:pos x="24" y="2"/>
                  </a:cxn>
                  <a:cxn ang="0">
                    <a:pos x="24" y="0"/>
                  </a:cxn>
                </a:cxnLst>
                <a:rect l="0" t="0" r="r" b="b"/>
                <a:pathLst>
                  <a:path w="24" h="20">
                    <a:moveTo>
                      <a:pt x="24" y="0"/>
                    </a:moveTo>
                    <a:lnTo>
                      <a:pt x="15" y="2"/>
                    </a:lnTo>
                    <a:lnTo>
                      <a:pt x="7" y="7"/>
                    </a:lnTo>
                    <a:lnTo>
                      <a:pt x="1" y="12"/>
                    </a:lnTo>
                    <a:lnTo>
                      <a:pt x="0" y="20"/>
                    </a:lnTo>
                    <a:lnTo>
                      <a:pt x="2" y="20"/>
                    </a:lnTo>
                    <a:lnTo>
                      <a:pt x="3" y="13"/>
                    </a:lnTo>
                    <a:lnTo>
                      <a:pt x="8" y="8"/>
                    </a:lnTo>
                    <a:lnTo>
                      <a:pt x="16" y="3"/>
                    </a:lnTo>
                    <a:lnTo>
                      <a:pt x="24" y="2"/>
                    </a:lnTo>
                    <a:lnTo>
                      <a:pt x="24" y="0"/>
                    </a:lnTo>
                    <a:close/>
                  </a:path>
                </a:pathLst>
              </a:custGeom>
              <a:grpFill/>
              <a:ln w="9525">
                <a:noFill/>
                <a:round/>
                <a:headEnd/>
                <a:tailEnd/>
              </a:ln>
            </p:spPr>
            <p:txBody>
              <a:bodyPr/>
              <a:lstStyle/>
              <a:p>
                <a:endParaRPr lang="en-US"/>
              </a:p>
            </p:txBody>
          </p:sp>
          <p:sp>
            <p:nvSpPr>
              <p:cNvPr id="278857" name="Freeform 329"/>
              <p:cNvSpPr>
                <a:spLocks/>
              </p:cNvSpPr>
              <p:nvPr/>
            </p:nvSpPr>
            <p:spPr bwMode="auto">
              <a:xfrm>
                <a:off x="1881" y="2289"/>
                <a:ext cx="13" cy="16"/>
              </a:xfrm>
              <a:custGeom>
                <a:avLst/>
                <a:gdLst/>
                <a:ahLst/>
                <a:cxnLst>
                  <a:cxn ang="0">
                    <a:pos x="0" y="18"/>
                  </a:cxn>
                  <a:cxn ang="0">
                    <a:pos x="1" y="11"/>
                  </a:cxn>
                  <a:cxn ang="0">
                    <a:pos x="6" y="6"/>
                  </a:cxn>
                  <a:cxn ang="0">
                    <a:pos x="14" y="1"/>
                  </a:cxn>
                  <a:cxn ang="0">
                    <a:pos x="22" y="0"/>
                  </a:cxn>
                  <a:cxn ang="0">
                    <a:pos x="22" y="1"/>
                  </a:cxn>
                  <a:cxn ang="0">
                    <a:pos x="15" y="3"/>
                  </a:cxn>
                  <a:cxn ang="0">
                    <a:pos x="7" y="7"/>
                  </a:cxn>
                  <a:cxn ang="0">
                    <a:pos x="3" y="12"/>
                  </a:cxn>
                  <a:cxn ang="0">
                    <a:pos x="2" y="18"/>
                  </a:cxn>
                  <a:cxn ang="0">
                    <a:pos x="0" y="18"/>
                  </a:cxn>
                </a:cxnLst>
                <a:rect l="0" t="0" r="r" b="b"/>
                <a:pathLst>
                  <a:path w="22" h="18">
                    <a:moveTo>
                      <a:pt x="0" y="18"/>
                    </a:moveTo>
                    <a:lnTo>
                      <a:pt x="1" y="11"/>
                    </a:lnTo>
                    <a:lnTo>
                      <a:pt x="6" y="6"/>
                    </a:lnTo>
                    <a:lnTo>
                      <a:pt x="14" y="1"/>
                    </a:lnTo>
                    <a:lnTo>
                      <a:pt x="22" y="0"/>
                    </a:lnTo>
                    <a:lnTo>
                      <a:pt x="22" y="1"/>
                    </a:lnTo>
                    <a:lnTo>
                      <a:pt x="15" y="3"/>
                    </a:lnTo>
                    <a:lnTo>
                      <a:pt x="7" y="7"/>
                    </a:lnTo>
                    <a:lnTo>
                      <a:pt x="3" y="12"/>
                    </a:lnTo>
                    <a:lnTo>
                      <a:pt x="2" y="18"/>
                    </a:lnTo>
                    <a:lnTo>
                      <a:pt x="0" y="18"/>
                    </a:lnTo>
                    <a:close/>
                  </a:path>
                </a:pathLst>
              </a:custGeom>
              <a:grpFill/>
              <a:ln w="9525">
                <a:noFill/>
                <a:round/>
                <a:headEnd/>
                <a:tailEnd/>
              </a:ln>
            </p:spPr>
            <p:txBody>
              <a:bodyPr/>
              <a:lstStyle/>
              <a:p>
                <a:endParaRPr lang="en-US"/>
              </a:p>
            </p:txBody>
          </p:sp>
          <p:sp>
            <p:nvSpPr>
              <p:cNvPr id="278858" name="Freeform 330"/>
              <p:cNvSpPr>
                <a:spLocks/>
              </p:cNvSpPr>
              <p:nvPr/>
            </p:nvSpPr>
            <p:spPr bwMode="auto">
              <a:xfrm>
                <a:off x="1882" y="2289"/>
                <a:ext cx="12" cy="16"/>
              </a:xfrm>
              <a:custGeom>
                <a:avLst/>
                <a:gdLst/>
                <a:ahLst/>
                <a:cxnLst>
                  <a:cxn ang="0">
                    <a:pos x="20" y="0"/>
                  </a:cxn>
                  <a:cxn ang="0">
                    <a:pos x="13" y="2"/>
                  </a:cxn>
                  <a:cxn ang="0">
                    <a:pos x="5" y="6"/>
                  </a:cxn>
                  <a:cxn ang="0">
                    <a:pos x="1" y="11"/>
                  </a:cxn>
                  <a:cxn ang="0">
                    <a:pos x="0" y="17"/>
                  </a:cxn>
                  <a:cxn ang="0">
                    <a:pos x="2" y="17"/>
                  </a:cxn>
                  <a:cxn ang="0">
                    <a:pos x="3" y="11"/>
                  </a:cxn>
                  <a:cxn ang="0">
                    <a:pos x="7" y="7"/>
                  </a:cxn>
                  <a:cxn ang="0">
                    <a:pos x="14" y="4"/>
                  </a:cxn>
                  <a:cxn ang="0">
                    <a:pos x="20" y="3"/>
                  </a:cxn>
                  <a:cxn ang="0">
                    <a:pos x="20" y="0"/>
                  </a:cxn>
                </a:cxnLst>
                <a:rect l="0" t="0" r="r" b="b"/>
                <a:pathLst>
                  <a:path w="20" h="17">
                    <a:moveTo>
                      <a:pt x="20" y="0"/>
                    </a:moveTo>
                    <a:lnTo>
                      <a:pt x="13" y="2"/>
                    </a:lnTo>
                    <a:lnTo>
                      <a:pt x="5" y="6"/>
                    </a:lnTo>
                    <a:lnTo>
                      <a:pt x="1" y="11"/>
                    </a:lnTo>
                    <a:lnTo>
                      <a:pt x="0" y="17"/>
                    </a:lnTo>
                    <a:lnTo>
                      <a:pt x="2" y="17"/>
                    </a:lnTo>
                    <a:lnTo>
                      <a:pt x="3" y="11"/>
                    </a:lnTo>
                    <a:lnTo>
                      <a:pt x="7" y="7"/>
                    </a:lnTo>
                    <a:lnTo>
                      <a:pt x="14" y="4"/>
                    </a:lnTo>
                    <a:lnTo>
                      <a:pt x="20" y="3"/>
                    </a:lnTo>
                    <a:lnTo>
                      <a:pt x="20" y="0"/>
                    </a:lnTo>
                    <a:close/>
                  </a:path>
                </a:pathLst>
              </a:custGeom>
              <a:grpFill/>
              <a:ln w="9525">
                <a:noFill/>
                <a:round/>
                <a:headEnd/>
                <a:tailEnd/>
              </a:ln>
            </p:spPr>
            <p:txBody>
              <a:bodyPr/>
              <a:lstStyle/>
              <a:p>
                <a:endParaRPr lang="en-US"/>
              </a:p>
            </p:txBody>
          </p:sp>
          <p:sp>
            <p:nvSpPr>
              <p:cNvPr id="278859" name="Freeform 331"/>
              <p:cNvSpPr>
                <a:spLocks/>
              </p:cNvSpPr>
              <p:nvPr/>
            </p:nvSpPr>
            <p:spPr bwMode="auto">
              <a:xfrm>
                <a:off x="1884" y="2291"/>
                <a:ext cx="10" cy="14"/>
              </a:xfrm>
              <a:custGeom>
                <a:avLst/>
                <a:gdLst/>
                <a:ahLst/>
                <a:cxnLst>
                  <a:cxn ang="0">
                    <a:pos x="0" y="14"/>
                  </a:cxn>
                  <a:cxn ang="0">
                    <a:pos x="1" y="8"/>
                  </a:cxn>
                  <a:cxn ang="0">
                    <a:pos x="5" y="4"/>
                  </a:cxn>
                  <a:cxn ang="0">
                    <a:pos x="12" y="1"/>
                  </a:cxn>
                  <a:cxn ang="0">
                    <a:pos x="18" y="0"/>
                  </a:cxn>
                  <a:cxn ang="0">
                    <a:pos x="18" y="2"/>
                  </a:cxn>
                  <a:cxn ang="0">
                    <a:pos x="13" y="3"/>
                  </a:cxn>
                  <a:cxn ang="0">
                    <a:pos x="8" y="5"/>
                  </a:cxn>
                  <a:cxn ang="0">
                    <a:pos x="3" y="9"/>
                  </a:cxn>
                  <a:cxn ang="0">
                    <a:pos x="2" y="14"/>
                  </a:cxn>
                  <a:cxn ang="0">
                    <a:pos x="0" y="14"/>
                  </a:cxn>
                </a:cxnLst>
                <a:rect l="0" t="0" r="r" b="b"/>
                <a:pathLst>
                  <a:path w="18" h="14">
                    <a:moveTo>
                      <a:pt x="0" y="14"/>
                    </a:moveTo>
                    <a:lnTo>
                      <a:pt x="1" y="8"/>
                    </a:lnTo>
                    <a:lnTo>
                      <a:pt x="5" y="4"/>
                    </a:lnTo>
                    <a:lnTo>
                      <a:pt x="12" y="1"/>
                    </a:lnTo>
                    <a:lnTo>
                      <a:pt x="18" y="0"/>
                    </a:lnTo>
                    <a:lnTo>
                      <a:pt x="18" y="2"/>
                    </a:lnTo>
                    <a:lnTo>
                      <a:pt x="13" y="3"/>
                    </a:lnTo>
                    <a:lnTo>
                      <a:pt x="8" y="5"/>
                    </a:lnTo>
                    <a:lnTo>
                      <a:pt x="3" y="9"/>
                    </a:lnTo>
                    <a:lnTo>
                      <a:pt x="2" y="14"/>
                    </a:lnTo>
                    <a:lnTo>
                      <a:pt x="0" y="14"/>
                    </a:lnTo>
                    <a:close/>
                  </a:path>
                </a:pathLst>
              </a:custGeom>
              <a:grpFill/>
              <a:ln w="9525">
                <a:noFill/>
                <a:round/>
                <a:headEnd/>
                <a:tailEnd/>
              </a:ln>
            </p:spPr>
            <p:txBody>
              <a:bodyPr/>
              <a:lstStyle/>
              <a:p>
                <a:endParaRPr lang="en-US"/>
              </a:p>
            </p:txBody>
          </p:sp>
          <p:sp>
            <p:nvSpPr>
              <p:cNvPr id="278860" name="Freeform 332"/>
              <p:cNvSpPr>
                <a:spLocks/>
              </p:cNvSpPr>
              <p:nvPr/>
            </p:nvSpPr>
            <p:spPr bwMode="auto">
              <a:xfrm>
                <a:off x="1885" y="2293"/>
                <a:ext cx="9" cy="12"/>
              </a:xfrm>
              <a:custGeom>
                <a:avLst/>
                <a:gdLst/>
                <a:ahLst/>
                <a:cxnLst>
                  <a:cxn ang="0">
                    <a:pos x="16" y="0"/>
                  </a:cxn>
                  <a:cxn ang="0">
                    <a:pos x="11" y="1"/>
                  </a:cxn>
                  <a:cxn ang="0">
                    <a:pos x="6" y="3"/>
                  </a:cxn>
                  <a:cxn ang="0">
                    <a:pos x="1" y="7"/>
                  </a:cxn>
                  <a:cxn ang="0">
                    <a:pos x="0" y="12"/>
                  </a:cxn>
                  <a:cxn ang="0">
                    <a:pos x="3" y="12"/>
                  </a:cxn>
                  <a:cxn ang="0">
                    <a:pos x="6" y="7"/>
                  </a:cxn>
                  <a:cxn ang="0">
                    <a:pos x="10" y="3"/>
                  </a:cxn>
                  <a:cxn ang="0">
                    <a:pos x="16" y="2"/>
                  </a:cxn>
                  <a:cxn ang="0">
                    <a:pos x="16" y="0"/>
                  </a:cxn>
                </a:cxnLst>
                <a:rect l="0" t="0" r="r" b="b"/>
                <a:pathLst>
                  <a:path w="16" h="12">
                    <a:moveTo>
                      <a:pt x="16" y="0"/>
                    </a:moveTo>
                    <a:lnTo>
                      <a:pt x="11" y="1"/>
                    </a:lnTo>
                    <a:lnTo>
                      <a:pt x="6" y="3"/>
                    </a:lnTo>
                    <a:lnTo>
                      <a:pt x="1" y="7"/>
                    </a:lnTo>
                    <a:lnTo>
                      <a:pt x="0" y="12"/>
                    </a:lnTo>
                    <a:lnTo>
                      <a:pt x="3" y="12"/>
                    </a:lnTo>
                    <a:lnTo>
                      <a:pt x="6" y="7"/>
                    </a:lnTo>
                    <a:lnTo>
                      <a:pt x="10" y="3"/>
                    </a:lnTo>
                    <a:lnTo>
                      <a:pt x="16" y="2"/>
                    </a:lnTo>
                    <a:lnTo>
                      <a:pt x="16" y="0"/>
                    </a:lnTo>
                    <a:close/>
                  </a:path>
                </a:pathLst>
              </a:custGeom>
              <a:grpFill/>
              <a:ln w="9525">
                <a:noFill/>
                <a:round/>
                <a:headEnd/>
                <a:tailEnd/>
              </a:ln>
            </p:spPr>
            <p:txBody>
              <a:bodyPr/>
              <a:lstStyle/>
              <a:p>
                <a:endParaRPr lang="en-US"/>
              </a:p>
            </p:txBody>
          </p:sp>
          <p:sp>
            <p:nvSpPr>
              <p:cNvPr id="278861" name="Freeform 333"/>
              <p:cNvSpPr>
                <a:spLocks/>
              </p:cNvSpPr>
              <p:nvPr/>
            </p:nvSpPr>
            <p:spPr bwMode="auto">
              <a:xfrm>
                <a:off x="1887" y="2295"/>
                <a:ext cx="7" cy="10"/>
              </a:xfrm>
              <a:custGeom>
                <a:avLst/>
                <a:gdLst/>
                <a:ahLst/>
                <a:cxnLst>
                  <a:cxn ang="0">
                    <a:pos x="0" y="10"/>
                  </a:cxn>
                  <a:cxn ang="0">
                    <a:pos x="3" y="5"/>
                  </a:cxn>
                  <a:cxn ang="0">
                    <a:pos x="7" y="1"/>
                  </a:cxn>
                  <a:cxn ang="0">
                    <a:pos x="13" y="0"/>
                  </a:cxn>
                  <a:cxn ang="0">
                    <a:pos x="13" y="2"/>
                  </a:cxn>
                  <a:cxn ang="0">
                    <a:pos x="9" y="3"/>
                  </a:cxn>
                  <a:cxn ang="0">
                    <a:pos x="5" y="6"/>
                  </a:cxn>
                  <a:cxn ang="0">
                    <a:pos x="4" y="10"/>
                  </a:cxn>
                  <a:cxn ang="0">
                    <a:pos x="0" y="10"/>
                  </a:cxn>
                </a:cxnLst>
                <a:rect l="0" t="0" r="r" b="b"/>
                <a:pathLst>
                  <a:path w="13" h="10">
                    <a:moveTo>
                      <a:pt x="0" y="10"/>
                    </a:moveTo>
                    <a:lnTo>
                      <a:pt x="3" y="5"/>
                    </a:lnTo>
                    <a:lnTo>
                      <a:pt x="7" y="1"/>
                    </a:lnTo>
                    <a:lnTo>
                      <a:pt x="13" y="0"/>
                    </a:lnTo>
                    <a:lnTo>
                      <a:pt x="13" y="2"/>
                    </a:lnTo>
                    <a:lnTo>
                      <a:pt x="9" y="3"/>
                    </a:lnTo>
                    <a:lnTo>
                      <a:pt x="5" y="6"/>
                    </a:lnTo>
                    <a:lnTo>
                      <a:pt x="4" y="10"/>
                    </a:lnTo>
                    <a:lnTo>
                      <a:pt x="0" y="10"/>
                    </a:lnTo>
                    <a:close/>
                  </a:path>
                </a:pathLst>
              </a:custGeom>
              <a:grpFill/>
              <a:ln w="9525">
                <a:noFill/>
                <a:round/>
                <a:headEnd/>
                <a:tailEnd/>
              </a:ln>
            </p:spPr>
            <p:txBody>
              <a:bodyPr/>
              <a:lstStyle/>
              <a:p>
                <a:endParaRPr lang="en-US"/>
              </a:p>
            </p:txBody>
          </p:sp>
          <p:sp>
            <p:nvSpPr>
              <p:cNvPr id="278862" name="Freeform 334"/>
              <p:cNvSpPr>
                <a:spLocks/>
              </p:cNvSpPr>
              <p:nvPr/>
            </p:nvSpPr>
            <p:spPr bwMode="auto">
              <a:xfrm>
                <a:off x="1888" y="2299"/>
                <a:ext cx="6" cy="6"/>
              </a:xfrm>
              <a:custGeom>
                <a:avLst/>
                <a:gdLst/>
                <a:ahLst/>
                <a:cxnLst>
                  <a:cxn ang="0">
                    <a:pos x="9" y="0"/>
                  </a:cxn>
                  <a:cxn ang="0">
                    <a:pos x="5" y="1"/>
                  </a:cxn>
                  <a:cxn ang="0">
                    <a:pos x="1" y="4"/>
                  </a:cxn>
                  <a:cxn ang="0">
                    <a:pos x="0" y="8"/>
                  </a:cxn>
                  <a:cxn ang="0">
                    <a:pos x="3" y="8"/>
                  </a:cxn>
                  <a:cxn ang="0">
                    <a:pos x="4" y="6"/>
                  </a:cxn>
                  <a:cxn ang="0">
                    <a:pos x="6" y="3"/>
                  </a:cxn>
                  <a:cxn ang="0">
                    <a:pos x="9" y="2"/>
                  </a:cxn>
                  <a:cxn ang="0">
                    <a:pos x="9" y="0"/>
                  </a:cxn>
                </a:cxnLst>
                <a:rect l="0" t="0" r="r" b="b"/>
                <a:pathLst>
                  <a:path w="9" h="8">
                    <a:moveTo>
                      <a:pt x="9" y="0"/>
                    </a:moveTo>
                    <a:lnTo>
                      <a:pt x="5" y="1"/>
                    </a:lnTo>
                    <a:lnTo>
                      <a:pt x="1" y="4"/>
                    </a:lnTo>
                    <a:lnTo>
                      <a:pt x="0" y="8"/>
                    </a:lnTo>
                    <a:lnTo>
                      <a:pt x="3" y="8"/>
                    </a:lnTo>
                    <a:lnTo>
                      <a:pt x="4" y="6"/>
                    </a:lnTo>
                    <a:lnTo>
                      <a:pt x="6" y="3"/>
                    </a:lnTo>
                    <a:lnTo>
                      <a:pt x="9" y="2"/>
                    </a:lnTo>
                    <a:lnTo>
                      <a:pt x="9" y="0"/>
                    </a:lnTo>
                    <a:close/>
                  </a:path>
                </a:pathLst>
              </a:custGeom>
              <a:grpFill/>
              <a:ln w="9525">
                <a:noFill/>
                <a:round/>
                <a:headEnd/>
                <a:tailEnd/>
              </a:ln>
            </p:spPr>
            <p:txBody>
              <a:bodyPr/>
              <a:lstStyle/>
              <a:p>
                <a:endParaRPr lang="en-US"/>
              </a:p>
            </p:txBody>
          </p:sp>
          <p:sp>
            <p:nvSpPr>
              <p:cNvPr id="278863" name="Freeform 335"/>
              <p:cNvSpPr>
                <a:spLocks/>
              </p:cNvSpPr>
              <p:nvPr/>
            </p:nvSpPr>
            <p:spPr bwMode="auto">
              <a:xfrm>
                <a:off x="1890" y="2301"/>
                <a:ext cx="4" cy="4"/>
              </a:xfrm>
              <a:custGeom>
                <a:avLst/>
                <a:gdLst/>
                <a:ahLst/>
                <a:cxnLst>
                  <a:cxn ang="0">
                    <a:pos x="0" y="6"/>
                  </a:cxn>
                  <a:cxn ang="0">
                    <a:pos x="1" y="4"/>
                  </a:cxn>
                  <a:cxn ang="0">
                    <a:pos x="3" y="1"/>
                  </a:cxn>
                  <a:cxn ang="0">
                    <a:pos x="6" y="0"/>
                  </a:cxn>
                  <a:cxn ang="0">
                    <a:pos x="6" y="4"/>
                  </a:cxn>
                  <a:cxn ang="0">
                    <a:pos x="4" y="4"/>
                  </a:cxn>
                  <a:cxn ang="0">
                    <a:pos x="3" y="6"/>
                  </a:cxn>
                  <a:cxn ang="0">
                    <a:pos x="0" y="6"/>
                  </a:cxn>
                </a:cxnLst>
                <a:rect l="0" t="0" r="r" b="b"/>
                <a:pathLst>
                  <a:path w="6" h="6">
                    <a:moveTo>
                      <a:pt x="0" y="6"/>
                    </a:moveTo>
                    <a:lnTo>
                      <a:pt x="1" y="4"/>
                    </a:lnTo>
                    <a:lnTo>
                      <a:pt x="3" y="1"/>
                    </a:lnTo>
                    <a:lnTo>
                      <a:pt x="6" y="0"/>
                    </a:lnTo>
                    <a:lnTo>
                      <a:pt x="6" y="4"/>
                    </a:lnTo>
                    <a:lnTo>
                      <a:pt x="4" y="4"/>
                    </a:lnTo>
                    <a:lnTo>
                      <a:pt x="3" y="6"/>
                    </a:lnTo>
                    <a:lnTo>
                      <a:pt x="0" y="6"/>
                    </a:lnTo>
                    <a:close/>
                  </a:path>
                </a:pathLst>
              </a:custGeom>
              <a:grpFill/>
              <a:ln w="9525">
                <a:noFill/>
                <a:round/>
                <a:headEnd/>
                <a:tailEnd/>
              </a:ln>
            </p:spPr>
            <p:txBody>
              <a:bodyPr/>
              <a:lstStyle/>
              <a:p>
                <a:endParaRPr lang="en-US"/>
              </a:p>
            </p:txBody>
          </p:sp>
          <p:sp>
            <p:nvSpPr>
              <p:cNvPr id="278864" name="Freeform 336"/>
              <p:cNvSpPr>
                <a:spLocks/>
              </p:cNvSpPr>
              <p:nvPr/>
            </p:nvSpPr>
            <p:spPr bwMode="auto">
              <a:xfrm>
                <a:off x="1893" y="2303"/>
                <a:ext cx="1" cy="2"/>
              </a:xfrm>
              <a:custGeom>
                <a:avLst/>
                <a:gdLst/>
                <a:ahLst/>
                <a:cxnLst>
                  <a:cxn ang="0">
                    <a:pos x="3" y="0"/>
                  </a:cxn>
                  <a:cxn ang="0">
                    <a:pos x="1" y="0"/>
                  </a:cxn>
                  <a:cxn ang="0">
                    <a:pos x="0" y="2"/>
                  </a:cxn>
                  <a:cxn ang="0">
                    <a:pos x="3" y="2"/>
                  </a:cxn>
                  <a:cxn ang="0">
                    <a:pos x="3" y="2"/>
                  </a:cxn>
                  <a:cxn ang="0">
                    <a:pos x="3" y="0"/>
                  </a:cxn>
                </a:cxnLst>
                <a:rect l="0" t="0" r="r" b="b"/>
                <a:pathLst>
                  <a:path w="3" h="2">
                    <a:moveTo>
                      <a:pt x="3" y="0"/>
                    </a:moveTo>
                    <a:lnTo>
                      <a:pt x="1" y="0"/>
                    </a:lnTo>
                    <a:lnTo>
                      <a:pt x="0" y="2"/>
                    </a:lnTo>
                    <a:lnTo>
                      <a:pt x="3" y="2"/>
                    </a:lnTo>
                    <a:lnTo>
                      <a:pt x="3" y="2"/>
                    </a:lnTo>
                    <a:lnTo>
                      <a:pt x="3" y="0"/>
                    </a:lnTo>
                    <a:close/>
                  </a:path>
                </a:pathLst>
              </a:custGeom>
              <a:grpFill/>
              <a:ln w="9525">
                <a:noFill/>
                <a:round/>
                <a:headEnd/>
                <a:tailEnd/>
              </a:ln>
            </p:spPr>
            <p:txBody>
              <a:bodyPr/>
              <a:lstStyle/>
              <a:p>
                <a:endParaRPr lang="en-US"/>
              </a:p>
            </p:txBody>
          </p:sp>
          <p:sp>
            <p:nvSpPr>
              <p:cNvPr id="278865" name="Freeform 337"/>
              <p:cNvSpPr>
                <a:spLocks/>
              </p:cNvSpPr>
              <p:nvPr/>
            </p:nvSpPr>
            <p:spPr bwMode="auto">
              <a:xfrm>
                <a:off x="1873" y="2279"/>
                <a:ext cx="16" cy="20"/>
              </a:xfrm>
              <a:custGeom>
                <a:avLst/>
                <a:gdLst/>
                <a:ahLst/>
                <a:cxnLst>
                  <a:cxn ang="0">
                    <a:pos x="0" y="20"/>
                  </a:cxn>
                  <a:cxn ang="0">
                    <a:pos x="0" y="0"/>
                  </a:cxn>
                  <a:cxn ang="0">
                    <a:pos x="27" y="0"/>
                  </a:cxn>
                  <a:cxn ang="0">
                    <a:pos x="27" y="1"/>
                  </a:cxn>
                  <a:cxn ang="0">
                    <a:pos x="17" y="2"/>
                  </a:cxn>
                  <a:cxn ang="0">
                    <a:pos x="8" y="6"/>
                  </a:cxn>
                  <a:cxn ang="0">
                    <a:pos x="3" y="13"/>
                  </a:cxn>
                  <a:cxn ang="0">
                    <a:pos x="1" y="20"/>
                  </a:cxn>
                  <a:cxn ang="0">
                    <a:pos x="0" y="20"/>
                  </a:cxn>
                </a:cxnLst>
                <a:rect l="0" t="0" r="r" b="b"/>
                <a:pathLst>
                  <a:path w="27" h="20">
                    <a:moveTo>
                      <a:pt x="0" y="20"/>
                    </a:moveTo>
                    <a:lnTo>
                      <a:pt x="0" y="0"/>
                    </a:lnTo>
                    <a:lnTo>
                      <a:pt x="27" y="0"/>
                    </a:lnTo>
                    <a:lnTo>
                      <a:pt x="27" y="1"/>
                    </a:lnTo>
                    <a:lnTo>
                      <a:pt x="17" y="2"/>
                    </a:lnTo>
                    <a:lnTo>
                      <a:pt x="8" y="6"/>
                    </a:lnTo>
                    <a:lnTo>
                      <a:pt x="3" y="13"/>
                    </a:lnTo>
                    <a:lnTo>
                      <a:pt x="1" y="20"/>
                    </a:lnTo>
                    <a:lnTo>
                      <a:pt x="0" y="20"/>
                    </a:lnTo>
                    <a:close/>
                  </a:path>
                </a:pathLst>
              </a:custGeom>
              <a:grpFill/>
              <a:ln w="9525">
                <a:noFill/>
                <a:round/>
                <a:headEnd/>
                <a:tailEnd/>
              </a:ln>
            </p:spPr>
            <p:txBody>
              <a:bodyPr/>
              <a:lstStyle/>
              <a:p>
                <a:endParaRPr lang="en-US"/>
              </a:p>
            </p:txBody>
          </p:sp>
          <p:sp>
            <p:nvSpPr>
              <p:cNvPr id="278866" name="Freeform 338"/>
              <p:cNvSpPr>
                <a:spLocks/>
              </p:cNvSpPr>
              <p:nvPr/>
            </p:nvSpPr>
            <p:spPr bwMode="auto">
              <a:xfrm>
                <a:off x="1874" y="2279"/>
                <a:ext cx="15" cy="20"/>
              </a:xfrm>
              <a:custGeom>
                <a:avLst/>
                <a:gdLst/>
                <a:ahLst/>
                <a:cxnLst>
                  <a:cxn ang="0">
                    <a:pos x="26" y="0"/>
                  </a:cxn>
                  <a:cxn ang="0">
                    <a:pos x="16" y="1"/>
                  </a:cxn>
                  <a:cxn ang="0">
                    <a:pos x="7" y="5"/>
                  </a:cxn>
                  <a:cxn ang="0">
                    <a:pos x="2" y="12"/>
                  </a:cxn>
                  <a:cxn ang="0">
                    <a:pos x="0" y="19"/>
                  </a:cxn>
                  <a:cxn ang="0">
                    <a:pos x="1" y="19"/>
                  </a:cxn>
                  <a:cxn ang="0">
                    <a:pos x="3" y="12"/>
                  </a:cxn>
                  <a:cxn ang="0">
                    <a:pos x="9" y="6"/>
                  </a:cxn>
                  <a:cxn ang="0">
                    <a:pos x="16" y="2"/>
                  </a:cxn>
                  <a:cxn ang="0">
                    <a:pos x="26" y="1"/>
                  </a:cxn>
                  <a:cxn ang="0">
                    <a:pos x="26" y="0"/>
                  </a:cxn>
                </a:cxnLst>
                <a:rect l="0" t="0" r="r" b="b"/>
                <a:pathLst>
                  <a:path w="26" h="19">
                    <a:moveTo>
                      <a:pt x="26" y="0"/>
                    </a:moveTo>
                    <a:lnTo>
                      <a:pt x="16" y="1"/>
                    </a:lnTo>
                    <a:lnTo>
                      <a:pt x="7" y="5"/>
                    </a:lnTo>
                    <a:lnTo>
                      <a:pt x="2" y="12"/>
                    </a:lnTo>
                    <a:lnTo>
                      <a:pt x="0" y="19"/>
                    </a:lnTo>
                    <a:lnTo>
                      <a:pt x="1" y="19"/>
                    </a:lnTo>
                    <a:lnTo>
                      <a:pt x="3" y="12"/>
                    </a:lnTo>
                    <a:lnTo>
                      <a:pt x="9" y="6"/>
                    </a:lnTo>
                    <a:lnTo>
                      <a:pt x="16" y="2"/>
                    </a:lnTo>
                    <a:lnTo>
                      <a:pt x="26" y="1"/>
                    </a:lnTo>
                    <a:lnTo>
                      <a:pt x="26" y="0"/>
                    </a:lnTo>
                    <a:close/>
                  </a:path>
                </a:pathLst>
              </a:custGeom>
              <a:grpFill/>
              <a:ln w="9525">
                <a:noFill/>
                <a:round/>
                <a:headEnd/>
                <a:tailEnd/>
              </a:ln>
            </p:spPr>
            <p:txBody>
              <a:bodyPr/>
              <a:lstStyle/>
              <a:p>
                <a:endParaRPr lang="en-US"/>
              </a:p>
            </p:txBody>
          </p:sp>
          <p:sp>
            <p:nvSpPr>
              <p:cNvPr id="278867" name="Freeform 339"/>
              <p:cNvSpPr>
                <a:spLocks/>
              </p:cNvSpPr>
              <p:nvPr/>
            </p:nvSpPr>
            <p:spPr bwMode="auto">
              <a:xfrm>
                <a:off x="1874" y="2281"/>
                <a:ext cx="15" cy="18"/>
              </a:xfrm>
              <a:custGeom>
                <a:avLst/>
                <a:gdLst/>
                <a:ahLst/>
                <a:cxnLst>
                  <a:cxn ang="0">
                    <a:pos x="0" y="18"/>
                  </a:cxn>
                  <a:cxn ang="0">
                    <a:pos x="2" y="11"/>
                  </a:cxn>
                  <a:cxn ang="0">
                    <a:pos x="8" y="5"/>
                  </a:cxn>
                  <a:cxn ang="0">
                    <a:pos x="15" y="1"/>
                  </a:cxn>
                  <a:cxn ang="0">
                    <a:pos x="25" y="0"/>
                  </a:cxn>
                  <a:cxn ang="0">
                    <a:pos x="25" y="1"/>
                  </a:cxn>
                  <a:cxn ang="0">
                    <a:pos x="16" y="2"/>
                  </a:cxn>
                  <a:cxn ang="0">
                    <a:pos x="9" y="5"/>
                  </a:cxn>
                  <a:cxn ang="0">
                    <a:pos x="3" y="12"/>
                  </a:cxn>
                  <a:cxn ang="0">
                    <a:pos x="1" y="18"/>
                  </a:cxn>
                  <a:cxn ang="0">
                    <a:pos x="0" y="18"/>
                  </a:cxn>
                </a:cxnLst>
                <a:rect l="0" t="0" r="r" b="b"/>
                <a:pathLst>
                  <a:path w="25" h="18">
                    <a:moveTo>
                      <a:pt x="0" y="18"/>
                    </a:moveTo>
                    <a:lnTo>
                      <a:pt x="2" y="11"/>
                    </a:lnTo>
                    <a:lnTo>
                      <a:pt x="8" y="5"/>
                    </a:lnTo>
                    <a:lnTo>
                      <a:pt x="15" y="1"/>
                    </a:lnTo>
                    <a:lnTo>
                      <a:pt x="25" y="0"/>
                    </a:lnTo>
                    <a:lnTo>
                      <a:pt x="25" y="1"/>
                    </a:lnTo>
                    <a:lnTo>
                      <a:pt x="16" y="2"/>
                    </a:lnTo>
                    <a:lnTo>
                      <a:pt x="9" y="5"/>
                    </a:lnTo>
                    <a:lnTo>
                      <a:pt x="3" y="12"/>
                    </a:lnTo>
                    <a:lnTo>
                      <a:pt x="1" y="18"/>
                    </a:lnTo>
                    <a:lnTo>
                      <a:pt x="0" y="18"/>
                    </a:lnTo>
                    <a:close/>
                  </a:path>
                </a:pathLst>
              </a:custGeom>
              <a:grpFill/>
              <a:ln w="9525">
                <a:noFill/>
                <a:round/>
                <a:headEnd/>
                <a:tailEnd/>
              </a:ln>
            </p:spPr>
            <p:txBody>
              <a:bodyPr/>
              <a:lstStyle/>
              <a:p>
                <a:endParaRPr lang="en-US"/>
              </a:p>
            </p:txBody>
          </p:sp>
          <p:sp>
            <p:nvSpPr>
              <p:cNvPr id="278868" name="Freeform 340"/>
              <p:cNvSpPr>
                <a:spLocks/>
              </p:cNvSpPr>
              <p:nvPr/>
            </p:nvSpPr>
            <p:spPr bwMode="auto">
              <a:xfrm>
                <a:off x="1876" y="2281"/>
                <a:ext cx="13" cy="18"/>
              </a:xfrm>
              <a:custGeom>
                <a:avLst/>
                <a:gdLst/>
                <a:ahLst/>
                <a:cxnLst>
                  <a:cxn ang="0">
                    <a:pos x="24" y="0"/>
                  </a:cxn>
                  <a:cxn ang="0">
                    <a:pos x="15" y="1"/>
                  </a:cxn>
                  <a:cxn ang="0">
                    <a:pos x="8" y="4"/>
                  </a:cxn>
                  <a:cxn ang="0">
                    <a:pos x="2" y="11"/>
                  </a:cxn>
                  <a:cxn ang="0">
                    <a:pos x="0" y="17"/>
                  </a:cxn>
                  <a:cxn ang="0">
                    <a:pos x="1" y="17"/>
                  </a:cxn>
                  <a:cxn ang="0">
                    <a:pos x="3" y="11"/>
                  </a:cxn>
                  <a:cxn ang="0">
                    <a:pos x="9" y="5"/>
                  </a:cxn>
                  <a:cxn ang="0">
                    <a:pos x="15" y="2"/>
                  </a:cxn>
                  <a:cxn ang="0">
                    <a:pos x="24" y="0"/>
                  </a:cxn>
                  <a:cxn ang="0">
                    <a:pos x="24" y="0"/>
                  </a:cxn>
                </a:cxnLst>
                <a:rect l="0" t="0" r="r" b="b"/>
                <a:pathLst>
                  <a:path w="24" h="17">
                    <a:moveTo>
                      <a:pt x="24" y="0"/>
                    </a:moveTo>
                    <a:lnTo>
                      <a:pt x="15" y="1"/>
                    </a:lnTo>
                    <a:lnTo>
                      <a:pt x="8" y="4"/>
                    </a:lnTo>
                    <a:lnTo>
                      <a:pt x="2" y="11"/>
                    </a:lnTo>
                    <a:lnTo>
                      <a:pt x="0" y="17"/>
                    </a:lnTo>
                    <a:lnTo>
                      <a:pt x="1" y="17"/>
                    </a:lnTo>
                    <a:lnTo>
                      <a:pt x="3" y="11"/>
                    </a:lnTo>
                    <a:lnTo>
                      <a:pt x="9" y="5"/>
                    </a:lnTo>
                    <a:lnTo>
                      <a:pt x="15" y="2"/>
                    </a:lnTo>
                    <a:lnTo>
                      <a:pt x="24" y="0"/>
                    </a:lnTo>
                    <a:lnTo>
                      <a:pt x="24" y="0"/>
                    </a:lnTo>
                    <a:close/>
                  </a:path>
                </a:pathLst>
              </a:custGeom>
              <a:grpFill/>
              <a:ln w="9525">
                <a:noFill/>
                <a:round/>
                <a:headEnd/>
                <a:tailEnd/>
              </a:ln>
            </p:spPr>
            <p:txBody>
              <a:bodyPr/>
              <a:lstStyle/>
              <a:p>
                <a:endParaRPr lang="en-US"/>
              </a:p>
            </p:txBody>
          </p:sp>
          <p:sp>
            <p:nvSpPr>
              <p:cNvPr id="278869" name="Freeform 341"/>
              <p:cNvSpPr>
                <a:spLocks/>
              </p:cNvSpPr>
              <p:nvPr/>
            </p:nvSpPr>
            <p:spPr bwMode="auto">
              <a:xfrm>
                <a:off x="1877" y="2281"/>
                <a:ext cx="12" cy="18"/>
              </a:xfrm>
              <a:custGeom>
                <a:avLst/>
                <a:gdLst/>
                <a:ahLst/>
                <a:cxnLst>
                  <a:cxn ang="0">
                    <a:pos x="0" y="17"/>
                  </a:cxn>
                  <a:cxn ang="0">
                    <a:pos x="2" y="11"/>
                  </a:cxn>
                  <a:cxn ang="0">
                    <a:pos x="8" y="5"/>
                  </a:cxn>
                  <a:cxn ang="0">
                    <a:pos x="14" y="2"/>
                  </a:cxn>
                  <a:cxn ang="0">
                    <a:pos x="23" y="0"/>
                  </a:cxn>
                  <a:cxn ang="0">
                    <a:pos x="23" y="1"/>
                  </a:cxn>
                  <a:cxn ang="0">
                    <a:pos x="15" y="2"/>
                  </a:cxn>
                  <a:cxn ang="0">
                    <a:pos x="8" y="5"/>
                  </a:cxn>
                  <a:cxn ang="0">
                    <a:pos x="3" y="11"/>
                  </a:cxn>
                  <a:cxn ang="0">
                    <a:pos x="1" y="17"/>
                  </a:cxn>
                  <a:cxn ang="0">
                    <a:pos x="0" y="17"/>
                  </a:cxn>
                </a:cxnLst>
                <a:rect l="0" t="0" r="r" b="b"/>
                <a:pathLst>
                  <a:path w="23" h="17">
                    <a:moveTo>
                      <a:pt x="0" y="17"/>
                    </a:moveTo>
                    <a:lnTo>
                      <a:pt x="2" y="11"/>
                    </a:lnTo>
                    <a:lnTo>
                      <a:pt x="8" y="5"/>
                    </a:lnTo>
                    <a:lnTo>
                      <a:pt x="14" y="2"/>
                    </a:lnTo>
                    <a:lnTo>
                      <a:pt x="23" y="0"/>
                    </a:lnTo>
                    <a:lnTo>
                      <a:pt x="23" y="1"/>
                    </a:lnTo>
                    <a:lnTo>
                      <a:pt x="15" y="2"/>
                    </a:lnTo>
                    <a:lnTo>
                      <a:pt x="8" y="5"/>
                    </a:lnTo>
                    <a:lnTo>
                      <a:pt x="3" y="11"/>
                    </a:lnTo>
                    <a:lnTo>
                      <a:pt x="1" y="17"/>
                    </a:lnTo>
                    <a:lnTo>
                      <a:pt x="0" y="17"/>
                    </a:lnTo>
                    <a:close/>
                  </a:path>
                </a:pathLst>
              </a:custGeom>
              <a:grpFill/>
              <a:ln w="9525">
                <a:noFill/>
                <a:round/>
                <a:headEnd/>
                <a:tailEnd/>
              </a:ln>
            </p:spPr>
            <p:txBody>
              <a:bodyPr/>
              <a:lstStyle/>
              <a:p>
                <a:endParaRPr lang="en-US"/>
              </a:p>
            </p:txBody>
          </p:sp>
          <p:sp>
            <p:nvSpPr>
              <p:cNvPr id="278870" name="Freeform 342"/>
              <p:cNvSpPr>
                <a:spLocks/>
              </p:cNvSpPr>
              <p:nvPr/>
            </p:nvSpPr>
            <p:spPr bwMode="auto">
              <a:xfrm>
                <a:off x="1877" y="2283"/>
                <a:ext cx="12" cy="16"/>
              </a:xfrm>
              <a:custGeom>
                <a:avLst/>
                <a:gdLst/>
                <a:ahLst/>
                <a:cxnLst>
                  <a:cxn ang="0">
                    <a:pos x="22" y="0"/>
                  </a:cxn>
                  <a:cxn ang="0">
                    <a:pos x="14" y="1"/>
                  </a:cxn>
                  <a:cxn ang="0">
                    <a:pos x="7" y="4"/>
                  </a:cxn>
                  <a:cxn ang="0">
                    <a:pos x="2" y="10"/>
                  </a:cxn>
                  <a:cxn ang="0">
                    <a:pos x="0" y="16"/>
                  </a:cxn>
                  <a:cxn ang="0">
                    <a:pos x="1" y="16"/>
                  </a:cxn>
                  <a:cxn ang="0">
                    <a:pos x="3" y="11"/>
                  </a:cxn>
                  <a:cxn ang="0">
                    <a:pos x="8" y="5"/>
                  </a:cxn>
                  <a:cxn ang="0">
                    <a:pos x="14" y="2"/>
                  </a:cxn>
                  <a:cxn ang="0">
                    <a:pos x="22" y="1"/>
                  </a:cxn>
                  <a:cxn ang="0">
                    <a:pos x="22" y="0"/>
                  </a:cxn>
                </a:cxnLst>
                <a:rect l="0" t="0" r="r" b="b"/>
                <a:pathLst>
                  <a:path w="22" h="16">
                    <a:moveTo>
                      <a:pt x="22" y="0"/>
                    </a:moveTo>
                    <a:lnTo>
                      <a:pt x="14" y="1"/>
                    </a:lnTo>
                    <a:lnTo>
                      <a:pt x="7" y="4"/>
                    </a:lnTo>
                    <a:lnTo>
                      <a:pt x="2" y="10"/>
                    </a:lnTo>
                    <a:lnTo>
                      <a:pt x="0" y="16"/>
                    </a:lnTo>
                    <a:lnTo>
                      <a:pt x="1" y="16"/>
                    </a:lnTo>
                    <a:lnTo>
                      <a:pt x="3" y="11"/>
                    </a:lnTo>
                    <a:lnTo>
                      <a:pt x="8" y="5"/>
                    </a:lnTo>
                    <a:lnTo>
                      <a:pt x="14" y="2"/>
                    </a:lnTo>
                    <a:lnTo>
                      <a:pt x="22" y="1"/>
                    </a:lnTo>
                    <a:lnTo>
                      <a:pt x="22" y="0"/>
                    </a:lnTo>
                    <a:close/>
                  </a:path>
                </a:pathLst>
              </a:custGeom>
              <a:grpFill/>
              <a:ln w="9525">
                <a:noFill/>
                <a:round/>
                <a:headEnd/>
                <a:tailEnd/>
              </a:ln>
            </p:spPr>
            <p:txBody>
              <a:bodyPr/>
              <a:lstStyle/>
              <a:p>
                <a:endParaRPr lang="en-US"/>
              </a:p>
            </p:txBody>
          </p:sp>
          <p:sp>
            <p:nvSpPr>
              <p:cNvPr id="278871" name="Freeform 343"/>
              <p:cNvSpPr>
                <a:spLocks/>
              </p:cNvSpPr>
              <p:nvPr/>
            </p:nvSpPr>
            <p:spPr bwMode="auto">
              <a:xfrm>
                <a:off x="1878" y="2285"/>
                <a:ext cx="11" cy="14"/>
              </a:xfrm>
              <a:custGeom>
                <a:avLst/>
                <a:gdLst/>
                <a:ahLst/>
                <a:cxnLst>
                  <a:cxn ang="0">
                    <a:pos x="0" y="15"/>
                  </a:cxn>
                  <a:cxn ang="0">
                    <a:pos x="2" y="10"/>
                  </a:cxn>
                  <a:cxn ang="0">
                    <a:pos x="7" y="4"/>
                  </a:cxn>
                  <a:cxn ang="0">
                    <a:pos x="13" y="1"/>
                  </a:cxn>
                  <a:cxn ang="0">
                    <a:pos x="21" y="0"/>
                  </a:cxn>
                  <a:cxn ang="0">
                    <a:pos x="21" y="1"/>
                  </a:cxn>
                  <a:cxn ang="0">
                    <a:pos x="13" y="2"/>
                  </a:cxn>
                  <a:cxn ang="0">
                    <a:pos x="8" y="5"/>
                  </a:cxn>
                  <a:cxn ang="0">
                    <a:pos x="4" y="10"/>
                  </a:cxn>
                  <a:cxn ang="0">
                    <a:pos x="1" y="15"/>
                  </a:cxn>
                  <a:cxn ang="0">
                    <a:pos x="0" y="15"/>
                  </a:cxn>
                </a:cxnLst>
                <a:rect l="0" t="0" r="r" b="b"/>
                <a:pathLst>
                  <a:path w="21" h="15">
                    <a:moveTo>
                      <a:pt x="0" y="15"/>
                    </a:moveTo>
                    <a:lnTo>
                      <a:pt x="2" y="10"/>
                    </a:lnTo>
                    <a:lnTo>
                      <a:pt x="7" y="4"/>
                    </a:lnTo>
                    <a:lnTo>
                      <a:pt x="13" y="1"/>
                    </a:lnTo>
                    <a:lnTo>
                      <a:pt x="21" y="0"/>
                    </a:lnTo>
                    <a:lnTo>
                      <a:pt x="21" y="1"/>
                    </a:lnTo>
                    <a:lnTo>
                      <a:pt x="13" y="2"/>
                    </a:lnTo>
                    <a:lnTo>
                      <a:pt x="8" y="5"/>
                    </a:lnTo>
                    <a:lnTo>
                      <a:pt x="4" y="10"/>
                    </a:lnTo>
                    <a:lnTo>
                      <a:pt x="1" y="15"/>
                    </a:lnTo>
                    <a:lnTo>
                      <a:pt x="0" y="15"/>
                    </a:lnTo>
                    <a:close/>
                  </a:path>
                </a:pathLst>
              </a:custGeom>
              <a:grpFill/>
              <a:ln w="9525">
                <a:noFill/>
                <a:round/>
                <a:headEnd/>
                <a:tailEnd/>
              </a:ln>
            </p:spPr>
            <p:txBody>
              <a:bodyPr/>
              <a:lstStyle/>
              <a:p>
                <a:endParaRPr lang="en-US"/>
              </a:p>
            </p:txBody>
          </p:sp>
          <p:sp>
            <p:nvSpPr>
              <p:cNvPr id="278872" name="Freeform 344"/>
              <p:cNvSpPr>
                <a:spLocks/>
              </p:cNvSpPr>
              <p:nvPr/>
            </p:nvSpPr>
            <p:spPr bwMode="auto">
              <a:xfrm>
                <a:off x="1878" y="2285"/>
                <a:ext cx="11" cy="14"/>
              </a:xfrm>
              <a:custGeom>
                <a:avLst/>
                <a:gdLst/>
                <a:ahLst/>
                <a:cxnLst>
                  <a:cxn ang="0">
                    <a:pos x="20" y="0"/>
                  </a:cxn>
                  <a:cxn ang="0">
                    <a:pos x="12" y="1"/>
                  </a:cxn>
                  <a:cxn ang="0">
                    <a:pos x="7" y="4"/>
                  </a:cxn>
                  <a:cxn ang="0">
                    <a:pos x="3" y="9"/>
                  </a:cxn>
                  <a:cxn ang="0">
                    <a:pos x="0" y="14"/>
                  </a:cxn>
                  <a:cxn ang="0">
                    <a:pos x="1" y="14"/>
                  </a:cxn>
                  <a:cxn ang="0">
                    <a:pos x="4" y="9"/>
                  </a:cxn>
                  <a:cxn ang="0">
                    <a:pos x="7" y="4"/>
                  </a:cxn>
                  <a:cxn ang="0">
                    <a:pos x="13" y="1"/>
                  </a:cxn>
                  <a:cxn ang="0">
                    <a:pos x="20" y="0"/>
                  </a:cxn>
                  <a:cxn ang="0">
                    <a:pos x="20" y="0"/>
                  </a:cxn>
                </a:cxnLst>
                <a:rect l="0" t="0" r="r" b="b"/>
                <a:pathLst>
                  <a:path w="20" h="14">
                    <a:moveTo>
                      <a:pt x="20" y="0"/>
                    </a:moveTo>
                    <a:lnTo>
                      <a:pt x="12" y="1"/>
                    </a:lnTo>
                    <a:lnTo>
                      <a:pt x="7" y="4"/>
                    </a:lnTo>
                    <a:lnTo>
                      <a:pt x="3" y="9"/>
                    </a:lnTo>
                    <a:lnTo>
                      <a:pt x="0" y="14"/>
                    </a:lnTo>
                    <a:lnTo>
                      <a:pt x="1" y="14"/>
                    </a:lnTo>
                    <a:lnTo>
                      <a:pt x="4" y="9"/>
                    </a:lnTo>
                    <a:lnTo>
                      <a:pt x="7" y="4"/>
                    </a:lnTo>
                    <a:lnTo>
                      <a:pt x="13" y="1"/>
                    </a:lnTo>
                    <a:lnTo>
                      <a:pt x="20" y="0"/>
                    </a:lnTo>
                    <a:lnTo>
                      <a:pt x="20" y="0"/>
                    </a:lnTo>
                    <a:close/>
                  </a:path>
                </a:pathLst>
              </a:custGeom>
              <a:grpFill/>
              <a:ln w="9525">
                <a:noFill/>
                <a:round/>
                <a:headEnd/>
                <a:tailEnd/>
              </a:ln>
            </p:spPr>
            <p:txBody>
              <a:bodyPr/>
              <a:lstStyle/>
              <a:p>
                <a:endParaRPr lang="en-US"/>
              </a:p>
            </p:txBody>
          </p:sp>
          <p:sp>
            <p:nvSpPr>
              <p:cNvPr id="278873" name="Freeform 345"/>
              <p:cNvSpPr>
                <a:spLocks/>
              </p:cNvSpPr>
              <p:nvPr/>
            </p:nvSpPr>
            <p:spPr bwMode="auto">
              <a:xfrm>
                <a:off x="1879" y="2285"/>
                <a:ext cx="10" cy="14"/>
              </a:xfrm>
              <a:custGeom>
                <a:avLst/>
                <a:gdLst/>
                <a:ahLst/>
                <a:cxnLst>
                  <a:cxn ang="0">
                    <a:pos x="0" y="14"/>
                  </a:cxn>
                  <a:cxn ang="0">
                    <a:pos x="3" y="9"/>
                  </a:cxn>
                  <a:cxn ang="0">
                    <a:pos x="6" y="4"/>
                  </a:cxn>
                  <a:cxn ang="0">
                    <a:pos x="12" y="1"/>
                  </a:cxn>
                  <a:cxn ang="0">
                    <a:pos x="19" y="0"/>
                  </a:cxn>
                  <a:cxn ang="0">
                    <a:pos x="19" y="1"/>
                  </a:cxn>
                  <a:cxn ang="0">
                    <a:pos x="12" y="2"/>
                  </a:cxn>
                  <a:cxn ang="0">
                    <a:pos x="7" y="6"/>
                  </a:cxn>
                  <a:cxn ang="0">
                    <a:pos x="4" y="10"/>
                  </a:cxn>
                  <a:cxn ang="0">
                    <a:pos x="3" y="14"/>
                  </a:cxn>
                  <a:cxn ang="0">
                    <a:pos x="0" y="14"/>
                  </a:cxn>
                </a:cxnLst>
                <a:rect l="0" t="0" r="r" b="b"/>
                <a:pathLst>
                  <a:path w="19" h="14">
                    <a:moveTo>
                      <a:pt x="0" y="14"/>
                    </a:moveTo>
                    <a:lnTo>
                      <a:pt x="3" y="9"/>
                    </a:lnTo>
                    <a:lnTo>
                      <a:pt x="6" y="4"/>
                    </a:lnTo>
                    <a:lnTo>
                      <a:pt x="12" y="1"/>
                    </a:lnTo>
                    <a:lnTo>
                      <a:pt x="19" y="0"/>
                    </a:lnTo>
                    <a:lnTo>
                      <a:pt x="19" y="1"/>
                    </a:lnTo>
                    <a:lnTo>
                      <a:pt x="12" y="2"/>
                    </a:lnTo>
                    <a:lnTo>
                      <a:pt x="7" y="6"/>
                    </a:lnTo>
                    <a:lnTo>
                      <a:pt x="4" y="10"/>
                    </a:lnTo>
                    <a:lnTo>
                      <a:pt x="3" y="14"/>
                    </a:lnTo>
                    <a:lnTo>
                      <a:pt x="0" y="14"/>
                    </a:lnTo>
                    <a:close/>
                  </a:path>
                </a:pathLst>
              </a:custGeom>
              <a:grpFill/>
              <a:ln w="9525">
                <a:noFill/>
                <a:round/>
                <a:headEnd/>
                <a:tailEnd/>
              </a:ln>
            </p:spPr>
            <p:txBody>
              <a:bodyPr/>
              <a:lstStyle/>
              <a:p>
                <a:endParaRPr lang="en-US"/>
              </a:p>
            </p:txBody>
          </p:sp>
          <p:sp>
            <p:nvSpPr>
              <p:cNvPr id="278874" name="Freeform 346"/>
              <p:cNvSpPr>
                <a:spLocks/>
              </p:cNvSpPr>
              <p:nvPr/>
            </p:nvSpPr>
            <p:spPr bwMode="auto">
              <a:xfrm>
                <a:off x="1880" y="2287"/>
                <a:ext cx="9" cy="12"/>
              </a:xfrm>
              <a:custGeom>
                <a:avLst/>
                <a:gdLst/>
                <a:ahLst/>
                <a:cxnLst>
                  <a:cxn ang="0">
                    <a:pos x="16" y="0"/>
                  </a:cxn>
                  <a:cxn ang="0">
                    <a:pos x="9" y="1"/>
                  </a:cxn>
                  <a:cxn ang="0">
                    <a:pos x="4" y="5"/>
                  </a:cxn>
                  <a:cxn ang="0">
                    <a:pos x="1" y="9"/>
                  </a:cxn>
                  <a:cxn ang="0">
                    <a:pos x="0" y="13"/>
                  </a:cxn>
                  <a:cxn ang="0">
                    <a:pos x="1" y="13"/>
                  </a:cxn>
                  <a:cxn ang="0">
                    <a:pos x="3" y="8"/>
                  </a:cxn>
                  <a:cxn ang="0">
                    <a:pos x="8" y="2"/>
                  </a:cxn>
                  <a:cxn ang="0">
                    <a:pos x="16" y="1"/>
                  </a:cxn>
                  <a:cxn ang="0">
                    <a:pos x="16" y="0"/>
                  </a:cxn>
                </a:cxnLst>
                <a:rect l="0" t="0" r="r" b="b"/>
                <a:pathLst>
                  <a:path w="16" h="13">
                    <a:moveTo>
                      <a:pt x="16" y="0"/>
                    </a:moveTo>
                    <a:lnTo>
                      <a:pt x="9" y="1"/>
                    </a:lnTo>
                    <a:lnTo>
                      <a:pt x="4" y="5"/>
                    </a:lnTo>
                    <a:lnTo>
                      <a:pt x="1" y="9"/>
                    </a:lnTo>
                    <a:lnTo>
                      <a:pt x="0" y="13"/>
                    </a:lnTo>
                    <a:lnTo>
                      <a:pt x="1" y="13"/>
                    </a:lnTo>
                    <a:lnTo>
                      <a:pt x="3" y="8"/>
                    </a:lnTo>
                    <a:lnTo>
                      <a:pt x="8" y="2"/>
                    </a:lnTo>
                    <a:lnTo>
                      <a:pt x="16" y="1"/>
                    </a:lnTo>
                    <a:lnTo>
                      <a:pt x="16" y="0"/>
                    </a:lnTo>
                    <a:close/>
                  </a:path>
                </a:pathLst>
              </a:custGeom>
              <a:grpFill/>
              <a:ln w="9525">
                <a:noFill/>
                <a:round/>
                <a:headEnd/>
                <a:tailEnd/>
              </a:ln>
            </p:spPr>
            <p:txBody>
              <a:bodyPr/>
              <a:lstStyle/>
              <a:p>
                <a:endParaRPr lang="en-US"/>
              </a:p>
            </p:txBody>
          </p:sp>
          <p:sp>
            <p:nvSpPr>
              <p:cNvPr id="278875" name="Freeform 347"/>
              <p:cNvSpPr>
                <a:spLocks/>
              </p:cNvSpPr>
              <p:nvPr/>
            </p:nvSpPr>
            <p:spPr bwMode="auto">
              <a:xfrm>
                <a:off x="1880" y="2287"/>
                <a:ext cx="9" cy="12"/>
              </a:xfrm>
              <a:custGeom>
                <a:avLst/>
                <a:gdLst/>
                <a:ahLst/>
                <a:cxnLst>
                  <a:cxn ang="0">
                    <a:pos x="0" y="12"/>
                  </a:cxn>
                  <a:cxn ang="0">
                    <a:pos x="2" y="7"/>
                  </a:cxn>
                  <a:cxn ang="0">
                    <a:pos x="7" y="1"/>
                  </a:cxn>
                  <a:cxn ang="0">
                    <a:pos x="15" y="0"/>
                  </a:cxn>
                  <a:cxn ang="0">
                    <a:pos x="15" y="1"/>
                  </a:cxn>
                  <a:cxn ang="0">
                    <a:pos x="7" y="2"/>
                  </a:cxn>
                  <a:cxn ang="0">
                    <a:pos x="3" y="7"/>
                  </a:cxn>
                  <a:cxn ang="0">
                    <a:pos x="1" y="12"/>
                  </a:cxn>
                  <a:cxn ang="0">
                    <a:pos x="0" y="12"/>
                  </a:cxn>
                </a:cxnLst>
                <a:rect l="0" t="0" r="r" b="b"/>
                <a:pathLst>
                  <a:path w="15" h="12">
                    <a:moveTo>
                      <a:pt x="0" y="12"/>
                    </a:moveTo>
                    <a:lnTo>
                      <a:pt x="2" y="7"/>
                    </a:lnTo>
                    <a:lnTo>
                      <a:pt x="7" y="1"/>
                    </a:lnTo>
                    <a:lnTo>
                      <a:pt x="15" y="0"/>
                    </a:lnTo>
                    <a:lnTo>
                      <a:pt x="15" y="1"/>
                    </a:lnTo>
                    <a:lnTo>
                      <a:pt x="7" y="2"/>
                    </a:lnTo>
                    <a:lnTo>
                      <a:pt x="3" y="7"/>
                    </a:lnTo>
                    <a:lnTo>
                      <a:pt x="1" y="12"/>
                    </a:lnTo>
                    <a:lnTo>
                      <a:pt x="0" y="12"/>
                    </a:lnTo>
                    <a:close/>
                  </a:path>
                </a:pathLst>
              </a:custGeom>
              <a:grpFill/>
              <a:ln w="9525">
                <a:noFill/>
                <a:round/>
                <a:headEnd/>
                <a:tailEnd/>
              </a:ln>
            </p:spPr>
            <p:txBody>
              <a:bodyPr/>
              <a:lstStyle/>
              <a:p>
                <a:endParaRPr lang="en-US"/>
              </a:p>
            </p:txBody>
          </p:sp>
          <p:sp>
            <p:nvSpPr>
              <p:cNvPr id="278876" name="Freeform 348"/>
              <p:cNvSpPr>
                <a:spLocks/>
              </p:cNvSpPr>
              <p:nvPr/>
            </p:nvSpPr>
            <p:spPr bwMode="auto">
              <a:xfrm>
                <a:off x="1881" y="2289"/>
                <a:ext cx="8" cy="10"/>
              </a:xfrm>
              <a:custGeom>
                <a:avLst/>
                <a:gdLst/>
                <a:ahLst/>
                <a:cxnLst>
                  <a:cxn ang="0">
                    <a:pos x="14" y="0"/>
                  </a:cxn>
                  <a:cxn ang="0">
                    <a:pos x="6" y="1"/>
                  </a:cxn>
                  <a:cxn ang="0">
                    <a:pos x="2" y="6"/>
                  </a:cxn>
                  <a:cxn ang="0">
                    <a:pos x="0" y="11"/>
                  </a:cxn>
                  <a:cxn ang="0">
                    <a:pos x="1" y="11"/>
                  </a:cxn>
                  <a:cxn ang="0">
                    <a:pos x="3" y="6"/>
                  </a:cxn>
                  <a:cxn ang="0">
                    <a:pos x="7" y="3"/>
                  </a:cxn>
                  <a:cxn ang="0">
                    <a:pos x="14" y="1"/>
                  </a:cxn>
                  <a:cxn ang="0">
                    <a:pos x="14" y="0"/>
                  </a:cxn>
                </a:cxnLst>
                <a:rect l="0" t="0" r="r" b="b"/>
                <a:pathLst>
                  <a:path w="14" h="11">
                    <a:moveTo>
                      <a:pt x="14" y="0"/>
                    </a:moveTo>
                    <a:lnTo>
                      <a:pt x="6" y="1"/>
                    </a:lnTo>
                    <a:lnTo>
                      <a:pt x="2" y="6"/>
                    </a:lnTo>
                    <a:lnTo>
                      <a:pt x="0" y="11"/>
                    </a:lnTo>
                    <a:lnTo>
                      <a:pt x="1" y="11"/>
                    </a:lnTo>
                    <a:lnTo>
                      <a:pt x="3" y="6"/>
                    </a:lnTo>
                    <a:lnTo>
                      <a:pt x="7" y="3"/>
                    </a:lnTo>
                    <a:lnTo>
                      <a:pt x="14" y="1"/>
                    </a:lnTo>
                    <a:lnTo>
                      <a:pt x="14" y="0"/>
                    </a:lnTo>
                    <a:close/>
                  </a:path>
                </a:pathLst>
              </a:custGeom>
              <a:grpFill/>
              <a:ln w="9525">
                <a:noFill/>
                <a:round/>
                <a:headEnd/>
                <a:tailEnd/>
              </a:ln>
            </p:spPr>
            <p:txBody>
              <a:bodyPr/>
              <a:lstStyle/>
              <a:p>
                <a:endParaRPr lang="en-US"/>
              </a:p>
            </p:txBody>
          </p:sp>
          <p:sp>
            <p:nvSpPr>
              <p:cNvPr id="278877" name="Freeform 349"/>
              <p:cNvSpPr>
                <a:spLocks/>
              </p:cNvSpPr>
              <p:nvPr/>
            </p:nvSpPr>
            <p:spPr bwMode="auto">
              <a:xfrm>
                <a:off x="1881" y="2289"/>
                <a:ext cx="8" cy="10"/>
              </a:xfrm>
              <a:custGeom>
                <a:avLst/>
                <a:gdLst/>
                <a:ahLst/>
                <a:cxnLst>
                  <a:cxn ang="0">
                    <a:pos x="0" y="10"/>
                  </a:cxn>
                  <a:cxn ang="0">
                    <a:pos x="2" y="5"/>
                  </a:cxn>
                  <a:cxn ang="0">
                    <a:pos x="6" y="2"/>
                  </a:cxn>
                  <a:cxn ang="0">
                    <a:pos x="13" y="0"/>
                  </a:cxn>
                  <a:cxn ang="0">
                    <a:pos x="13" y="2"/>
                  </a:cxn>
                  <a:cxn ang="0">
                    <a:pos x="7" y="3"/>
                  </a:cxn>
                  <a:cxn ang="0">
                    <a:pos x="3" y="6"/>
                  </a:cxn>
                  <a:cxn ang="0">
                    <a:pos x="1" y="10"/>
                  </a:cxn>
                  <a:cxn ang="0">
                    <a:pos x="0" y="10"/>
                  </a:cxn>
                </a:cxnLst>
                <a:rect l="0" t="0" r="r" b="b"/>
                <a:pathLst>
                  <a:path w="13" h="10">
                    <a:moveTo>
                      <a:pt x="0" y="10"/>
                    </a:moveTo>
                    <a:lnTo>
                      <a:pt x="2" y="5"/>
                    </a:lnTo>
                    <a:lnTo>
                      <a:pt x="6" y="2"/>
                    </a:lnTo>
                    <a:lnTo>
                      <a:pt x="13" y="0"/>
                    </a:lnTo>
                    <a:lnTo>
                      <a:pt x="13" y="2"/>
                    </a:lnTo>
                    <a:lnTo>
                      <a:pt x="7" y="3"/>
                    </a:lnTo>
                    <a:lnTo>
                      <a:pt x="3" y="6"/>
                    </a:lnTo>
                    <a:lnTo>
                      <a:pt x="1" y="10"/>
                    </a:lnTo>
                    <a:lnTo>
                      <a:pt x="0" y="10"/>
                    </a:lnTo>
                    <a:close/>
                  </a:path>
                </a:pathLst>
              </a:custGeom>
              <a:grpFill/>
              <a:ln w="9525">
                <a:noFill/>
                <a:round/>
                <a:headEnd/>
                <a:tailEnd/>
              </a:ln>
            </p:spPr>
            <p:txBody>
              <a:bodyPr/>
              <a:lstStyle/>
              <a:p>
                <a:endParaRPr lang="en-US"/>
              </a:p>
            </p:txBody>
          </p:sp>
          <p:sp>
            <p:nvSpPr>
              <p:cNvPr id="278878" name="Freeform 350"/>
              <p:cNvSpPr>
                <a:spLocks/>
              </p:cNvSpPr>
              <p:nvPr/>
            </p:nvSpPr>
            <p:spPr bwMode="auto">
              <a:xfrm>
                <a:off x="1882" y="2291"/>
                <a:ext cx="7" cy="8"/>
              </a:xfrm>
              <a:custGeom>
                <a:avLst/>
                <a:gdLst/>
                <a:ahLst/>
                <a:cxnLst>
                  <a:cxn ang="0">
                    <a:pos x="12" y="0"/>
                  </a:cxn>
                  <a:cxn ang="0">
                    <a:pos x="6" y="1"/>
                  </a:cxn>
                  <a:cxn ang="0">
                    <a:pos x="2" y="4"/>
                  </a:cxn>
                  <a:cxn ang="0">
                    <a:pos x="0" y="8"/>
                  </a:cxn>
                  <a:cxn ang="0">
                    <a:pos x="2" y="8"/>
                  </a:cxn>
                  <a:cxn ang="0">
                    <a:pos x="3" y="4"/>
                  </a:cxn>
                  <a:cxn ang="0">
                    <a:pos x="6" y="2"/>
                  </a:cxn>
                  <a:cxn ang="0">
                    <a:pos x="12" y="1"/>
                  </a:cxn>
                  <a:cxn ang="0">
                    <a:pos x="12" y="0"/>
                  </a:cxn>
                </a:cxnLst>
                <a:rect l="0" t="0" r="r" b="b"/>
                <a:pathLst>
                  <a:path w="12" h="8">
                    <a:moveTo>
                      <a:pt x="12" y="0"/>
                    </a:moveTo>
                    <a:lnTo>
                      <a:pt x="6" y="1"/>
                    </a:lnTo>
                    <a:lnTo>
                      <a:pt x="2" y="4"/>
                    </a:lnTo>
                    <a:lnTo>
                      <a:pt x="0" y="8"/>
                    </a:lnTo>
                    <a:lnTo>
                      <a:pt x="2" y="8"/>
                    </a:lnTo>
                    <a:lnTo>
                      <a:pt x="3" y="4"/>
                    </a:lnTo>
                    <a:lnTo>
                      <a:pt x="6" y="2"/>
                    </a:lnTo>
                    <a:lnTo>
                      <a:pt x="12" y="1"/>
                    </a:lnTo>
                    <a:lnTo>
                      <a:pt x="12" y="0"/>
                    </a:lnTo>
                    <a:close/>
                  </a:path>
                </a:pathLst>
              </a:custGeom>
              <a:grpFill/>
              <a:ln w="9525">
                <a:noFill/>
                <a:round/>
                <a:headEnd/>
                <a:tailEnd/>
              </a:ln>
            </p:spPr>
            <p:txBody>
              <a:bodyPr/>
              <a:lstStyle/>
              <a:p>
                <a:endParaRPr lang="en-US"/>
              </a:p>
            </p:txBody>
          </p:sp>
          <p:sp>
            <p:nvSpPr>
              <p:cNvPr id="278879" name="Freeform 351"/>
              <p:cNvSpPr>
                <a:spLocks/>
              </p:cNvSpPr>
              <p:nvPr/>
            </p:nvSpPr>
            <p:spPr bwMode="auto">
              <a:xfrm>
                <a:off x="1884" y="2291"/>
                <a:ext cx="5" cy="8"/>
              </a:xfrm>
              <a:custGeom>
                <a:avLst/>
                <a:gdLst/>
                <a:ahLst/>
                <a:cxnLst>
                  <a:cxn ang="0">
                    <a:pos x="0" y="7"/>
                  </a:cxn>
                  <a:cxn ang="0">
                    <a:pos x="1" y="3"/>
                  </a:cxn>
                  <a:cxn ang="0">
                    <a:pos x="4" y="1"/>
                  </a:cxn>
                  <a:cxn ang="0">
                    <a:pos x="10" y="0"/>
                  </a:cxn>
                  <a:cxn ang="0">
                    <a:pos x="10" y="1"/>
                  </a:cxn>
                  <a:cxn ang="0">
                    <a:pos x="5" y="2"/>
                  </a:cxn>
                  <a:cxn ang="0">
                    <a:pos x="2" y="4"/>
                  </a:cxn>
                  <a:cxn ang="0">
                    <a:pos x="1" y="7"/>
                  </a:cxn>
                  <a:cxn ang="0">
                    <a:pos x="0" y="7"/>
                  </a:cxn>
                </a:cxnLst>
                <a:rect l="0" t="0" r="r" b="b"/>
                <a:pathLst>
                  <a:path w="10" h="7">
                    <a:moveTo>
                      <a:pt x="0" y="7"/>
                    </a:moveTo>
                    <a:lnTo>
                      <a:pt x="1" y="3"/>
                    </a:lnTo>
                    <a:lnTo>
                      <a:pt x="4" y="1"/>
                    </a:lnTo>
                    <a:lnTo>
                      <a:pt x="10" y="0"/>
                    </a:lnTo>
                    <a:lnTo>
                      <a:pt x="10" y="1"/>
                    </a:lnTo>
                    <a:lnTo>
                      <a:pt x="5" y="2"/>
                    </a:lnTo>
                    <a:lnTo>
                      <a:pt x="2" y="4"/>
                    </a:lnTo>
                    <a:lnTo>
                      <a:pt x="1" y="7"/>
                    </a:lnTo>
                    <a:lnTo>
                      <a:pt x="0" y="7"/>
                    </a:lnTo>
                    <a:close/>
                  </a:path>
                </a:pathLst>
              </a:custGeom>
              <a:grpFill/>
              <a:ln w="9525">
                <a:noFill/>
                <a:round/>
                <a:headEnd/>
                <a:tailEnd/>
              </a:ln>
            </p:spPr>
            <p:txBody>
              <a:bodyPr/>
              <a:lstStyle/>
              <a:p>
                <a:endParaRPr lang="en-US"/>
              </a:p>
            </p:txBody>
          </p:sp>
          <p:sp>
            <p:nvSpPr>
              <p:cNvPr id="278880" name="Freeform 352"/>
              <p:cNvSpPr>
                <a:spLocks/>
              </p:cNvSpPr>
              <p:nvPr/>
            </p:nvSpPr>
            <p:spPr bwMode="auto">
              <a:xfrm>
                <a:off x="1885" y="2293"/>
                <a:ext cx="4" cy="6"/>
              </a:xfrm>
              <a:custGeom>
                <a:avLst/>
                <a:gdLst/>
                <a:ahLst/>
                <a:cxnLst>
                  <a:cxn ang="0">
                    <a:pos x="9" y="0"/>
                  </a:cxn>
                  <a:cxn ang="0">
                    <a:pos x="4" y="1"/>
                  </a:cxn>
                  <a:cxn ang="0">
                    <a:pos x="1" y="3"/>
                  </a:cxn>
                  <a:cxn ang="0">
                    <a:pos x="0" y="6"/>
                  </a:cxn>
                  <a:cxn ang="0">
                    <a:pos x="2" y="6"/>
                  </a:cxn>
                  <a:cxn ang="0">
                    <a:pos x="4" y="3"/>
                  </a:cxn>
                  <a:cxn ang="0">
                    <a:pos x="9" y="1"/>
                  </a:cxn>
                  <a:cxn ang="0">
                    <a:pos x="9" y="0"/>
                  </a:cxn>
                </a:cxnLst>
                <a:rect l="0" t="0" r="r" b="b"/>
                <a:pathLst>
                  <a:path w="9" h="6">
                    <a:moveTo>
                      <a:pt x="9" y="0"/>
                    </a:moveTo>
                    <a:lnTo>
                      <a:pt x="4" y="1"/>
                    </a:lnTo>
                    <a:lnTo>
                      <a:pt x="1" y="3"/>
                    </a:lnTo>
                    <a:lnTo>
                      <a:pt x="0" y="6"/>
                    </a:lnTo>
                    <a:lnTo>
                      <a:pt x="2" y="6"/>
                    </a:lnTo>
                    <a:lnTo>
                      <a:pt x="4" y="3"/>
                    </a:lnTo>
                    <a:lnTo>
                      <a:pt x="9" y="1"/>
                    </a:lnTo>
                    <a:lnTo>
                      <a:pt x="9" y="0"/>
                    </a:lnTo>
                    <a:close/>
                  </a:path>
                </a:pathLst>
              </a:custGeom>
              <a:grpFill/>
              <a:ln w="9525">
                <a:noFill/>
                <a:round/>
                <a:headEnd/>
                <a:tailEnd/>
              </a:ln>
            </p:spPr>
            <p:txBody>
              <a:bodyPr/>
              <a:lstStyle/>
              <a:p>
                <a:endParaRPr lang="en-US"/>
              </a:p>
            </p:txBody>
          </p:sp>
          <p:sp>
            <p:nvSpPr>
              <p:cNvPr id="278881" name="Freeform 353"/>
              <p:cNvSpPr>
                <a:spLocks/>
              </p:cNvSpPr>
              <p:nvPr/>
            </p:nvSpPr>
            <p:spPr bwMode="auto">
              <a:xfrm>
                <a:off x="1886" y="2293"/>
                <a:ext cx="3" cy="6"/>
              </a:xfrm>
              <a:custGeom>
                <a:avLst/>
                <a:gdLst/>
                <a:ahLst/>
                <a:cxnLst>
                  <a:cxn ang="0">
                    <a:pos x="0" y="5"/>
                  </a:cxn>
                  <a:cxn ang="0">
                    <a:pos x="2" y="2"/>
                  </a:cxn>
                  <a:cxn ang="0">
                    <a:pos x="7" y="0"/>
                  </a:cxn>
                  <a:cxn ang="0">
                    <a:pos x="7" y="2"/>
                  </a:cxn>
                  <a:cxn ang="0">
                    <a:pos x="4" y="3"/>
                  </a:cxn>
                  <a:cxn ang="0">
                    <a:pos x="2" y="5"/>
                  </a:cxn>
                  <a:cxn ang="0">
                    <a:pos x="0" y="5"/>
                  </a:cxn>
                </a:cxnLst>
                <a:rect l="0" t="0" r="r" b="b"/>
                <a:pathLst>
                  <a:path w="7" h="5">
                    <a:moveTo>
                      <a:pt x="0" y="5"/>
                    </a:moveTo>
                    <a:lnTo>
                      <a:pt x="2" y="2"/>
                    </a:lnTo>
                    <a:lnTo>
                      <a:pt x="7" y="0"/>
                    </a:lnTo>
                    <a:lnTo>
                      <a:pt x="7" y="2"/>
                    </a:lnTo>
                    <a:lnTo>
                      <a:pt x="4" y="3"/>
                    </a:lnTo>
                    <a:lnTo>
                      <a:pt x="2" y="5"/>
                    </a:lnTo>
                    <a:lnTo>
                      <a:pt x="0" y="5"/>
                    </a:lnTo>
                    <a:close/>
                  </a:path>
                </a:pathLst>
              </a:custGeom>
              <a:grpFill/>
              <a:ln w="9525">
                <a:noFill/>
                <a:round/>
                <a:headEnd/>
                <a:tailEnd/>
              </a:ln>
            </p:spPr>
            <p:txBody>
              <a:bodyPr/>
              <a:lstStyle/>
              <a:p>
                <a:endParaRPr lang="en-US"/>
              </a:p>
            </p:txBody>
          </p:sp>
          <p:sp>
            <p:nvSpPr>
              <p:cNvPr id="278882" name="Freeform 354"/>
              <p:cNvSpPr>
                <a:spLocks/>
              </p:cNvSpPr>
              <p:nvPr/>
            </p:nvSpPr>
            <p:spPr bwMode="auto">
              <a:xfrm>
                <a:off x="1887" y="2295"/>
                <a:ext cx="2" cy="4"/>
              </a:xfrm>
              <a:custGeom>
                <a:avLst/>
                <a:gdLst/>
                <a:ahLst/>
                <a:cxnLst>
                  <a:cxn ang="0">
                    <a:pos x="5" y="0"/>
                  </a:cxn>
                  <a:cxn ang="0">
                    <a:pos x="2" y="1"/>
                  </a:cxn>
                  <a:cxn ang="0">
                    <a:pos x="0" y="3"/>
                  </a:cxn>
                  <a:cxn ang="0">
                    <a:pos x="2" y="3"/>
                  </a:cxn>
                  <a:cxn ang="0">
                    <a:pos x="3" y="2"/>
                  </a:cxn>
                  <a:cxn ang="0">
                    <a:pos x="5" y="1"/>
                  </a:cxn>
                  <a:cxn ang="0">
                    <a:pos x="5" y="0"/>
                  </a:cxn>
                </a:cxnLst>
                <a:rect l="0" t="0" r="r" b="b"/>
                <a:pathLst>
                  <a:path w="5" h="3">
                    <a:moveTo>
                      <a:pt x="5" y="0"/>
                    </a:moveTo>
                    <a:lnTo>
                      <a:pt x="2" y="1"/>
                    </a:lnTo>
                    <a:lnTo>
                      <a:pt x="0" y="3"/>
                    </a:lnTo>
                    <a:lnTo>
                      <a:pt x="2" y="3"/>
                    </a:lnTo>
                    <a:lnTo>
                      <a:pt x="3" y="2"/>
                    </a:lnTo>
                    <a:lnTo>
                      <a:pt x="5" y="1"/>
                    </a:lnTo>
                    <a:lnTo>
                      <a:pt x="5" y="0"/>
                    </a:lnTo>
                    <a:close/>
                  </a:path>
                </a:pathLst>
              </a:custGeom>
              <a:grpFill/>
              <a:ln w="9525">
                <a:noFill/>
                <a:round/>
                <a:headEnd/>
                <a:tailEnd/>
              </a:ln>
            </p:spPr>
            <p:txBody>
              <a:bodyPr/>
              <a:lstStyle/>
              <a:p>
                <a:endParaRPr lang="en-US"/>
              </a:p>
            </p:txBody>
          </p:sp>
          <p:sp>
            <p:nvSpPr>
              <p:cNvPr id="278883" name="Freeform 355"/>
              <p:cNvSpPr>
                <a:spLocks/>
              </p:cNvSpPr>
              <p:nvPr/>
            </p:nvSpPr>
            <p:spPr bwMode="auto">
              <a:xfrm>
                <a:off x="1887" y="2297"/>
                <a:ext cx="2" cy="2"/>
              </a:xfrm>
              <a:custGeom>
                <a:avLst/>
                <a:gdLst/>
                <a:ahLst/>
                <a:cxnLst>
                  <a:cxn ang="0">
                    <a:pos x="0" y="2"/>
                  </a:cxn>
                  <a:cxn ang="0">
                    <a:pos x="1" y="1"/>
                  </a:cxn>
                  <a:cxn ang="0">
                    <a:pos x="3" y="0"/>
                  </a:cxn>
                  <a:cxn ang="0">
                    <a:pos x="3" y="2"/>
                  </a:cxn>
                  <a:cxn ang="0">
                    <a:pos x="3" y="2"/>
                  </a:cxn>
                  <a:cxn ang="0">
                    <a:pos x="0" y="2"/>
                  </a:cxn>
                </a:cxnLst>
                <a:rect l="0" t="0" r="r" b="b"/>
                <a:pathLst>
                  <a:path w="3" h="2">
                    <a:moveTo>
                      <a:pt x="0" y="2"/>
                    </a:moveTo>
                    <a:lnTo>
                      <a:pt x="1" y="1"/>
                    </a:lnTo>
                    <a:lnTo>
                      <a:pt x="3" y="0"/>
                    </a:lnTo>
                    <a:lnTo>
                      <a:pt x="3" y="2"/>
                    </a:lnTo>
                    <a:lnTo>
                      <a:pt x="3" y="2"/>
                    </a:lnTo>
                    <a:lnTo>
                      <a:pt x="0" y="2"/>
                    </a:lnTo>
                    <a:close/>
                  </a:path>
                </a:pathLst>
              </a:custGeom>
              <a:grpFill/>
              <a:ln w="9525">
                <a:noFill/>
                <a:round/>
                <a:headEnd/>
                <a:tailEnd/>
              </a:ln>
            </p:spPr>
            <p:txBody>
              <a:bodyPr/>
              <a:lstStyle/>
              <a:p>
                <a:endParaRPr lang="en-US"/>
              </a:p>
            </p:txBody>
          </p:sp>
          <p:sp>
            <p:nvSpPr>
              <p:cNvPr id="278884" name="Freeform 356"/>
              <p:cNvSpPr>
                <a:spLocks/>
              </p:cNvSpPr>
              <p:nvPr/>
            </p:nvSpPr>
            <p:spPr bwMode="auto">
              <a:xfrm>
                <a:off x="1873" y="2319"/>
                <a:ext cx="16" cy="22"/>
              </a:xfrm>
              <a:custGeom>
                <a:avLst/>
                <a:gdLst/>
                <a:ahLst/>
                <a:cxnLst>
                  <a:cxn ang="0">
                    <a:pos x="0" y="20"/>
                  </a:cxn>
                  <a:cxn ang="0">
                    <a:pos x="0" y="0"/>
                  </a:cxn>
                  <a:cxn ang="0">
                    <a:pos x="27" y="0"/>
                  </a:cxn>
                  <a:cxn ang="0">
                    <a:pos x="27" y="1"/>
                  </a:cxn>
                  <a:cxn ang="0">
                    <a:pos x="17" y="2"/>
                  </a:cxn>
                  <a:cxn ang="0">
                    <a:pos x="8" y="6"/>
                  </a:cxn>
                  <a:cxn ang="0">
                    <a:pos x="3" y="13"/>
                  </a:cxn>
                  <a:cxn ang="0">
                    <a:pos x="1" y="20"/>
                  </a:cxn>
                  <a:cxn ang="0">
                    <a:pos x="0" y="20"/>
                  </a:cxn>
                </a:cxnLst>
                <a:rect l="0" t="0" r="r" b="b"/>
                <a:pathLst>
                  <a:path w="27" h="20">
                    <a:moveTo>
                      <a:pt x="0" y="20"/>
                    </a:moveTo>
                    <a:lnTo>
                      <a:pt x="0" y="0"/>
                    </a:lnTo>
                    <a:lnTo>
                      <a:pt x="27" y="0"/>
                    </a:lnTo>
                    <a:lnTo>
                      <a:pt x="27" y="1"/>
                    </a:lnTo>
                    <a:lnTo>
                      <a:pt x="17" y="2"/>
                    </a:lnTo>
                    <a:lnTo>
                      <a:pt x="8" y="6"/>
                    </a:lnTo>
                    <a:lnTo>
                      <a:pt x="3" y="13"/>
                    </a:lnTo>
                    <a:lnTo>
                      <a:pt x="1" y="20"/>
                    </a:lnTo>
                    <a:lnTo>
                      <a:pt x="0" y="20"/>
                    </a:lnTo>
                    <a:close/>
                  </a:path>
                </a:pathLst>
              </a:custGeom>
              <a:grpFill/>
              <a:ln w="9525">
                <a:noFill/>
                <a:round/>
                <a:headEnd/>
                <a:tailEnd/>
              </a:ln>
            </p:spPr>
            <p:txBody>
              <a:bodyPr/>
              <a:lstStyle/>
              <a:p>
                <a:endParaRPr lang="en-US"/>
              </a:p>
            </p:txBody>
          </p:sp>
          <p:sp>
            <p:nvSpPr>
              <p:cNvPr id="278885" name="Freeform 357"/>
              <p:cNvSpPr>
                <a:spLocks/>
              </p:cNvSpPr>
              <p:nvPr/>
            </p:nvSpPr>
            <p:spPr bwMode="auto">
              <a:xfrm>
                <a:off x="1874" y="2321"/>
                <a:ext cx="15" cy="20"/>
              </a:xfrm>
              <a:custGeom>
                <a:avLst/>
                <a:gdLst/>
                <a:ahLst/>
                <a:cxnLst>
                  <a:cxn ang="0">
                    <a:pos x="26" y="0"/>
                  </a:cxn>
                  <a:cxn ang="0">
                    <a:pos x="16" y="1"/>
                  </a:cxn>
                  <a:cxn ang="0">
                    <a:pos x="7" y="5"/>
                  </a:cxn>
                  <a:cxn ang="0">
                    <a:pos x="2" y="12"/>
                  </a:cxn>
                  <a:cxn ang="0">
                    <a:pos x="0" y="19"/>
                  </a:cxn>
                  <a:cxn ang="0">
                    <a:pos x="1" y="19"/>
                  </a:cxn>
                  <a:cxn ang="0">
                    <a:pos x="3" y="13"/>
                  </a:cxn>
                  <a:cxn ang="0">
                    <a:pos x="9" y="6"/>
                  </a:cxn>
                  <a:cxn ang="0">
                    <a:pos x="17" y="2"/>
                  </a:cxn>
                  <a:cxn ang="0">
                    <a:pos x="26" y="1"/>
                  </a:cxn>
                  <a:cxn ang="0">
                    <a:pos x="26" y="0"/>
                  </a:cxn>
                </a:cxnLst>
                <a:rect l="0" t="0" r="r" b="b"/>
                <a:pathLst>
                  <a:path w="26" h="19">
                    <a:moveTo>
                      <a:pt x="26" y="0"/>
                    </a:moveTo>
                    <a:lnTo>
                      <a:pt x="16" y="1"/>
                    </a:lnTo>
                    <a:lnTo>
                      <a:pt x="7" y="5"/>
                    </a:lnTo>
                    <a:lnTo>
                      <a:pt x="2" y="12"/>
                    </a:lnTo>
                    <a:lnTo>
                      <a:pt x="0" y="19"/>
                    </a:lnTo>
                    <a:lnTo>
                      <a:pt x="1" y="19"/>
                    </a:lnTo>
                    <a:lnTo>
                      <a:pt x="3" y="13"/>
                    </a:lnTo>
                    <a:lnTo>
                      <a:pt x="9" y="6"/>
                    </a:lnTo>
                    <a:lnTo>
                      <a:pt x="17" y="2"/>
                    </a:lnTo>
                    <a:lnTo>
                      <a:pt x="26" y="1"/>
                    </a:lnTo>
                    <a:lnTo>
                      <a:pt x="26" y="0"/>
                    </a:lnTo>
                    <a:close/>
                  </a:path>
                </a:pathLst>
              </a:custGeom>
              <a:grpFill/>
              <a:ln w="9525">
                <a:noFill/>
                <a:round/>
                <a:headEnd/>
                <a:tailEnd/>
              </a:ln>
            </p:spPr>
            <p:txBody>
              <a:bodyPr/>
              <a:lstStyle/>
              <a:p>
                <a:endParaRPr lang="en-US"/>
              </a:p>
            </p:txBody>
          </p:sp>
          <p:sp>
            <p:nvSpPr>
              <p:cNvPr id="278886" name="Freeform 358"/>
              <p:cNvSpPr>
                <a:spLocks/>
              </p:cNvSpPr>
              <p:nvPr/>
            </p:nvSpPr>
            <p:spPr bwMode="auto">
              <a:xfrm>
                <a:off x="1874" y="2321"/>
                <a:ext cx="15" cy="20"/>
              </a:xfrm>
              <a:custGeom>
                <a:avLst/>
                <a:gdLst/>
                <a:ahLst/>
                <a:cxnLst>
                  <a:cxn ang="0">
                    <a:pos x="0" y="18"/>
                  </a:cxn>
                  <a:cxn ang="0">
                    <a:pos x="2" y="12"/>
                  </a:cxn>
                  <a:cxn ang="0">
                    <a:pos x="8" y="5"/>
                  </a:cxn>
                  <a:cxn ang="0">
                    <a:pos x="16" y="1"/>
                  </a:cxn>
                  <a:cxn ang="0">
                    <a:pos x="25" y="0"/>
                  </a:cxn>
                  <a:cxn ang="0">
                    <a:pos x="25" y="1"/>
                  </a:cxn>
                  <a:cxn ang="0">
                    <a:pos x="16" y="2"/>
                  </a:cxn>
                  <a:cxn ang="0">
                    <a:pos x="9" y="5"/>
                  </a:cxn>
                  <a:cxn ang="0">
                    <a:pos x="3" y="12"/>
                  </a:cxn>
                  <a:cxn ang="0">
                    <a:pos x="1" y="18"/>
                  </a:cxn>
                  <a:cxn ang="0">
                    <a:pos x="0" y="18"/>
                  </a:cxn>
                </a:cxnLst>
                <a:rect l="0" t="0" r="r" b="b"/>
                <a:pathLst>
                  <a:path w="25" h="18">
                    <a:moveTo>
                      <a:pt x="0" y="18"/>
                    </a:moveTo>
                    <a:lnTo>
                      <a:pt x="2" y="12"/>
                    </a:lnTo>
                    <a:lnTo>
                      <a:pt x="8" y="5"/>
                    </a:lnTo>
                    <a:lnTo>
                      <a:pt x="16" y="1"/>
                    </a:lnTo>
                    <a:lnTo>
                      <a:pt x="25" y="0"/>
                    </a:lnTo>
                    <a:lnTo>
                      <a:pt x="25" y="1"/>
                    </a:lnTo>
                    <a:lnTo>
                      <a:pt x="16" y="2"/>
                    </a:lnTo>
                    <a:lnTo>
                      <a:pt x="9" y="5"/>
                    </a:lnTo>
                    <a:lnTo>
                      <a:pt x="3" y="12"/>
                    </a:lnTo>
                    <a:lnTo>
                      <a:pt x="1" y="18"/>
                    </a:lnTo>
                    <a:lnTo>
                      <a:pt x="0" y="18"/>
                    </a:lnTo>
                    <a:close/>
                  </a:path>
                </a:pathLst>
              </a:custGeom>
              <a:grpFill/>
              <a:ln w="9525">
                <a:noFill/>
                <a:round/>
                <a:headEnd/>
                <a:tailEnd/>
              </a:ln>
            </p:spPr>
            <p:txBody>
              <a:bodyPr/>
              <a:lstStyle/>
              <a:p>
                <a:endParaRPr lang="en-US"/>
              </a:p>
            </p:txBody>
          </p:sp>
          <p:sp>
            <p:nvSpPr>
              <p:cNvPr id="278887" name="Freeform 359"/>
              <p:cNvSpPr>
                <a:spLocks/>
              </p:cNvSpPr>
              <p:nvPr/>
            </p:nvSpPr>
            <p:spPr bwMode="auto">
              <a:xfrm>
                <a:off x="1876" y="2323"/>
                <a:ext cx="13" cy="18"/>
              </a:xfrm>
              <a:custGeom>
                <a:avLst/>
                <a:gdLst/>
                <a:ahLst/>
                <a:cxnLst>
                  <a:cxn ang="0">
                    <a:pos x="24" y="0"/>
                  </a:cxn>
                  <a:cxn ang="0">
                    <a:pos x="15" y="1"/>
                  </a:cxn>
                  <a:cxn ang="0">
                    <a:pos x="8" y="4"/>
                  </a:cxn>
                  <a:cxn ang="0">
                    <a:pos x="2" y="11"/>
                  </a:cxn>
                  <a:cxn ang="0">
                    <a:pos x="0" y="17"/>
                  </a:cxn>
                  <a:cxn ang="0">
                    <a:pos x="1" y="17"/>
                  </a:cxn>
                  <a:cxn ang="0">
                    <a:pos x="3" y="11"/>
                  </a:cxn>
                  <a:cxn ang="0">
                    <a:pos x="8" y="5"/>
                  </a:cxn>
                  <a:cxn ang="0">
                    <a:pos x="15" y="2"/>
                  </a:cxn>
                  <a:cxn ang="0">
                    <a:pos x="24" y="0"/>
                  </a:cxn>
                  <a:cxn ang="0">
                    <a:pos x="24" y="0"/>
                  </a:cxn>
                </a:cxnLst>
                <a:rect l="0" t="0" r="r" b="b"/>
                <a:pathLst>
                  <a:path w="24" h="17">
                    <a:moveTo>
                      <a:pt x="24" y="0"/>
                    </a:moveTo>
                    <a:lnTo>
                      <a:pt x="15" y="1"/>
                    </a:lnTo>
                    <a:lnTo>
                      <a:pt x="8" y="4"/>
                    </a:lnTo>
                    <a:lnTo>
                      <a:pt x="2" y="11"/>
                    </a:lnTo>
                    <a:lnTo>
                      <a:pt x="0" y="17"/>
                    </a:lnTo>
                    <a:lnTo>
                      <a:pt x="1" y="17"/>
                    </a:lnTo>
                    <a:lnTo>
                      <a:pt x="3" y="11"/>
                    </a:lnTo>
                    <a:lnTo>
                      <a:pt x="8" y="5"/>
                    </a:lnTo>
                    <a:lnTo>
                      <a:pt x="15" y="2"/>
                    </a:lnTo>
                    <a:lnTo>
                      <a:pt x="24" y="0"/>
                    </a:lnTo>
                    <a:lnTo>
                      <a:pt x="24" y="0"/>
                    </a:lnTo>
                    <a:close/>
                  </a:path>
                </a:pathLst>
              </a:custGeom>
              <a:grpFill/>
              <a:ln w="9525">
                <a:noFill/>
                <a:round/>
                <a:headEnd/>
                <a:tailEnd/>
              </a:ln>
            </p:spPr>
            <p:txBody>
              <a:bodyPr/>
              <a:lstStyle/>
              <a:p>
                <a:endParaRPr lang="en-US"/>
              </a:p>
            </p:txBody>
          </p:sp>
          <p:sp>
            <p:nvSpPr>
              <p:cNvPr id="278888" name="Freeform 360"/>
              <p:cNvSpPr>
                <a:spLocks/>
              </p:cNvSpPr>
              <p:nvPr/>
            </p:nvSpPr>
            <p:spPr bwMode="auto">
              <a:xfrm>
                <a:off x="1877" y="2323"/>
                <a:ext cx="12" cy="18"/>
              </a:xfrm>
              <a:custGeom>
                <a:avLst/>
                <a:gdLst/>
                <a:ahLst/>
                <a:cxnLst>
                  <a:cxn ang="0">
                    <a:pos x="0" y="17"/>
                  </a:cxn>
                  <a:cxn ang="0">
                    <a:pos x="2" y="11"/>
                  </a:cxn>
                  <a:cxn ang="0">
                    <a:pos x="7" y="5"/>
                  </a:cxn>
                  <a:cxn ang="0">
                    <a:pos x="14" y="2"/>
                  </a:cxn>
                  <a:cxn ang="0">
                    <a:pos x="23" y="0"/>
                  </a:cxn>
                  <a:cxn ang="0">
                    <a:pos x="23" y="1"/>
                  </a:cxn>
                  <a:cxn ang="0">
                    <a:pos x="15" y="2"/>
                  </a:cxn>
                  <a:cxn ang="0">
                    <a:pos x="8" y="6"/>
                  </a:cxn>
                  <a:cxn ang="0">
                    <a:pos x="3" y="11"/>
                  </a:cxn>
                  <a:cxn ang="0">
                    <a:pos x="1" y="17"/>
                  </a:cxn>
                  <a:cxn ang="0">
                    <a:pos x="0" y="17"/>
                  </a:cxn>
                </a:cxnLst>
                <a:rect l="0" t="0" r="r" b="b"/>
                <a:pathLst>
                  <a:path w="23" h="17">
                    <a:moveTo>
                      <a:pt x="0" y="17"/>
                    </a:moveTo>
                    <a:lnTo>
                      <a:pt x="2" y="11"/>
                    </a:lnTo>
                    <a:lnTo>
                      <a:pt x="7" y="5"/>
                    </a:lnTo>
                    <a:lnTo>
                      <a:pt x="14" y="2"/>
                    </a:lnTo>
                    <a:lnTo>
                      <a:pt x="23" y="0"/>
                    </a:lnTo>
                    <a:lnTo>
                      <a:pt x="23" y="1"/>
                    </a:lnTo>
                    <a:lnTo>
                      <a:pt x="15" y="2"/>
                    </a:lnTo>
                    <a:lnTo>
                      <a:pt x="8" y="6"/>
                    </a:lnTo>
                    <a:lnTo>
                      <a:pt x="3" y="11"/>
                    </a:lnTo>
                    <a:lnTo>
                      <a:pt x="1" y="17"/>
                    </a:lnTo>
                    <a:lnTo>
                      <a:pt x="0" y="17"/>
                    </a:lnTo>
                    <a:close/>
                  </a:path>
                </a:pathLst>
              </a:custGeom>
              <a:grpFill/>
              <a:ln w="9525">
                <a:noFill/>
                <a:round/>
                <a:headEnd/>
                <a:tailEnd/>
              </a:ln>
            </p:spPr>
            <p:txBody>
              <a:bodyPr/>
              <a:lstStyle/>
              <a:p>
                <a:endParaRPr lang="en-US"/>
              </a:p>
            </p:txBody>
          </p:sp>
          <p:sp>
            <p:nvSpPr>
              <p:cNvPr id="278889" name="Freeform 361"/>
              <p:cNvSpPr>
                <a:spLocks/>
              </p:cNvSpPr>
              <p:nvPr/>
            </p:nvSpPr>
            <p:spPr bwMode="auto">
              <a:xfrm>
                <a:off x="1877" y="2325"/>
                <a:ext cx="12" cy="16"/>
              </a:xfrm>
              <a:custGeom>
                <a:avLst/>
                <a:gdLst/>
                <a:ahLst/>
                <a:cxnLst>
                  <a:cxn ang="0">
                    <a:pos x="22" y="0"/>
                  </a:cxn>
                  <a:cxn ang="0">
                    <a:pos x="14" y="1"/>
                  </a:cxn>
                  <a:cxn ang="0">
                    <a:pos x="7" y="5"/>
                  </a:cxn>
                  <a:cxn ang="0">
                    <a:pos x="2" y="10"/>
                  </a:cxn>
                  <a:cxn ang="0">
                    <a:pos x="0" y="16"/>
                  </a:cxn>
                  <a:cxn ang="0">
                    <a:pos x="1" y="16"/>
                  </a:cxn>
                  <a:cxn ang="0">
                    <a:pos x="3" y="11"/>
                  </a:cxn>
                  <a:cxn ang="0">
                    <a:pos x="8" y="5"/>
                  </a:cxn>
                  <a:cxn ang="0">
                    <a:pos x="14" y="2"/>
                  </a:cxn>
                  <a:cxn ang="0">
                    <a:pos x="22" y="1"/>
                  </a:cxn>
                  <a:cxn ang="0">
                    <a:pos x="22" y="0"/>
                  </a:cxn>
                </a:cxnLst>
                <a:rect l="0" t="0" r="r" b="b"/>
                <a:pathLst>
                  <a:path w="22" h="16">
                    <a:moveTo>
                      <a:pt x="22" y="0"/>
                    </a:moveTo>
                    <a:lnTo>
                      <a:pt x="14" y="1"/>
                    </a:lnTo>
                    <a:lnTo>
                      <a:pt x="7" y="5"/>
                    </a:lnTo>
                    <a:lnTo>
                      <a:pt x="2" y="10"/>
                    </a:lnTo>
                    <a:lnTo>
                      <a:pt x="0" y="16"/>
                    </a:lnTo>
                    <a:lnTo>
                      <a:pt x="1" y="16"/>
                    </a:lnTo>
                    <a:lnTo>
                      <a:pt x="3" y="11"/>
                    </a:lnTo>
                    <a:lnTo>
                      <a:pt x="8" y="5"/>
                    </a:lnTo>
                    <a:lnTo>
                      <a:pt x="14" y="2"/>
                    </a:lnTo>
                    <a:lnTo>
                      <a:pt x="22" y="1"/>
                    </a:lnTo>
                    <a:lnTo>
                      <a:pt x="22" y="0"/>
                    </a:lnTo>
                    <a:close/>
                  </a:path>
                </a:pathLst>
              </a:custGeom>
              <a:grpFill/>
              <a:ln w="9525">
                <a:noFill/>
                <a:round/>
                <a:headEnd/>
                <a:tailEnd/>
              </a:ln>
            </p:spPr>
            <p:txBody>
              <a:bodyPr/>
              <a:lstStyle/>
              <a:p>
                <a:endParaRPr lang="en-US"/>
              </a:p>
            </p:txBody>
          </p:sp>
          <p:sp>
            <p:nvSpPr>
              <p:cNvPr id="278890" name="Freeform 362"/>
              <p:cNvSpPr>
                <a:spLocks/>
              </p:cNvSpPr>
              <p:nvPr/>
            </p:nvSpPr>
            <p:spPr bwMode="auto">
              <a:xfrm>
                <a:off x="1878" y="2325"/>
                <a:ext cx="11" cy="16"/>
              </a:xfrm>
              <a:custGeom>
                <a:avLst/>
                <a:gdLst/>
                <a:ahLst/>
                <a:cxnLst>
                  <a:cxn ang="0">
                    <a:pos x="0" y="15"/>
                  </a:cxn>
                  <a:cxn ang="0">
                    <a:pos x="2" y="10"/>
                  </a:cxn>
                  <a:cxn ang="0">
                    <a:pos x="7" y="4"/>
                  </a:cxn>
                  <a:cxn ang="0">
                    <a:pos x="13" y="1"/>
                  </a:cxn>
                  <a:cxn ang="0">
                    <a:pos x="21" y="0"/>
                  </a:cxn>
                  <a:cxn ang="0">
                    <a:pos x="21" y="1"/>
                  </a:cxn>
                  <a:cxn ang="0">
                    <a:pos x="13" y="2"/>
                  </a:cxn>
                  <a:cxn ang="0">
                    <a:pos x="8" y="6"/>
                  </a:cxn>
                  <a:cxn ang="0">
                    <a:pos x="4" y="10"/>
                  </a:cxn>
                  <a:cxn ang="0">
                    <a:pos x="1" y="15"/>
                  </a:cxn>
                  <a:cxn ang="0">
                    <a:pos x="0" y="15"/>
                  </a:cxn>
                </a:cxnLst>
                <a:rect l="0" t="0" r="r" b="b"/>
                <a:pathLst>
                  <a:path w="21" h="15">
                    <a:moveTo>
                      <a:pt x="0" y="15"/>
                    </a:moveTo>
                    <a:lnTo>
                      <a:pt x="2" y="10"/>
                    </a:lnTo>
                    <a:lnTo>
                      <a:pt x="7" y="4"/>
                    </a:lnTo>
                    <a:lnTo>
                      <a:pt x="13" y="1"/>
                    </a:lnTo>
                    <a:lnTo>
                      <a:pt x="21" y="0"/>
                    </a:lnTo>
                    <a:lnTo>
                      <a:pt x="21" y="1"/>
                    </a:lnTo>
                    <a:lnTo>
                      <a:pt x="13" y="2"/>
                    </a:lnTo>
                    <a:lnTo>
                      <a:pt x="8" y="6"/>
                    </a:lnTo>
                    <a:lnTo>
                      <a:pt x="4" y="10"/>
                    </a:lnTo>
                    <a:lnTo>
                      <a:pt x="1" y="15"/>
                    </a:lnTo>
                    <a:lnTo>
                      <a:pt x="0" y="15"/>
                    </a:lnTo>
                    <a:close/>
                  </a:path>
                </a:pathLst>
              </a:custGeom>
              <a:grpFill/>
              <a:ln w="9525">
                <a:noFill/>
                <a:round/>
                <a:headEnd/>
                <a:tailEnd/>
              </a:ln>
            </p:spPr>
            <p:txBody>
              <a:bodyPr/>
              <a:lstStyle/>
              <a:p>
                <a:endParaRPr lang="en-US"/>
              </a:p>
            </p:txBody>
          </p:sp>
          <p:sp>
            <p:nvSpPr>
              <p:cNvPr id="278891" name="Freeform 363"/>
              <p:cNvSpPr>
                <a:spLocks/>
              </p:cNvSpPr>
              <p:nvPr/>
            </p:nvSpPr>
            <p:spPr bwMode="auto">
              <a:xfrm>
                <a:off x="1878" y="2327"/>
                <a:ext cx="11" cy="14"/>
              </a:xfrm>
              <a:custGeom>
                <a:avLst/>
                <a:gdLst/>
                <a:ahLst/>
                <a:cxnLst>
                  <a:cxn ang="0">
                    <a:pos x="20" y="0"/>
                  </a:cxn>
                  <a:cxn ang="0">
                    <a:pos x="12" y="1"/>
                  </a:cxn>
                  <a:cxn ang="0">
                    <a:pos x="7" y="5"/>
                  </a:cxn>
                  <a:cxn ang="0">
                    <a:pos x="3" y="9"/>
                  </a:cxn>
                  <a:cxn ang="0">
                    <a:pos x="0" y="14"/>
                  </a:cxn>
                  <a:cxn ang="0">
                    <a:pos x="1" y="14"/>
                  </a:cxn>
                  <a:cxn ang="0">
                    <a:pos x="4" y="9"/>
                  </a:cxn>
                  <a:cxn ang="0">
                    <a:pos x="7" y="5"/>
                  </a:cxn>
                  <a:cxn ang="0">
                    <a:pos x="13" y="1"/>
                  </a:cxn>
                  <a:cxn ang="0">
                    <a:pos x="20" y="0"/>
                  </a:cxn>
                  <a:cxn ang="0">
                    <a:pos x="20" y="0"/>
                  </a:cxn>
                </a:cxnLst>
                <a:rect l="0" t="0" r="r" b="b"/>
                <a:pathLst>
                  <a:path w="20" h="14">
                    <a:moveTo>
                      <a:pt x="20" y="0"/>
                    </a:moveTo>
                    <a:lnTo>
                      <a:pt x="12" y="1"/>
                    </a:lnTo>
                    <a:lnTo>
                      <a:pt x="7" y="5"/>
                    </a:lnTo>
                    <a:lnTo>
                      <a:pt x="3" y="9"/>
                    </a:lnTo>
                    <a:lnTo>
                      <a:pt x="0" y="14"/>
                    </a:lnTo>
                    <a:lnTo>
                      <a:pt x="1" y="14"/>
                    </a:lnTo>
                    <a:lnTo>
                      <a:pt x="4" y="9"/>
                    </a:lnTo>
                    <a:lnTo>
                      <a:pt x="7" y="5"/>
                    </a:lnTo>
                    <a:lnTo>
                      <a:pt x="13" y="1"/>
                    </a:lnTo>
                    <a:lnTo>
                      <a:pt x="20" y="0"/>
                    </a:lnTo>
                    <a:lnTo>
                      <a:pt x="20" y="0"/>
                    </a:lnTo>
                    <a:close/>
                  </a:path>
                </a:pathLst>
              </a:custGeom>
              <a:grpFill/>
              <a:ln w="9525">
                <a:noFill/>
                <a:round/>
                <a:headEnd/>
                <a:tailEnd/>
              </a:ln>
            </p:spPr>
            <p:txBody>
              <a:bodyPr/>
              <a:lstStyle/>
              <a:p>
                <a:endParaRPr lang="en-US"/>
              </a:p>
            </p:txBody>
          </p:sp>
          <p:sp>
            <p:nvSpPr>
              <p:cNvPr id="278892" name="Freeform 364"/>
              <p:cNvSpPr>
                <a:spLocks/>
              </p:cNvSpPr>
              <p:nvPr/>
            </p:nvSpPr>
            <p:spPr bwMode="auto">
              <a:xfrm>
                <a:off x="1879" y="2327"/>
                <a:ext cx="10" cy="14"/>
              </a:xfrm>
              <a:custGeom>
                <a:avLst/>
                <a:gdLst/>
                <a:ahLst/>
                <a:cxnLst>
                  <a:cxn ang="0">
                    <a:pos x="0" y="14"/>
                  </a:cxn>
                  <a:cxn ang="0">
                    <a:pos x="3" y="9"/>
                  </a:cxn>
                  <a:cxn ang="0">
                    <a:pos x="6" y="5"/>
                  </a:cxn>
                  <a:cxn ang="0">
                    <a:pos x="12" y="1"/>
                  </a:cxn>
                  <a:cxn ang="0">
                    <a:pos x="19" y="0"/>
                  </a:cxn>
                  <a:cxn ang="0">
                    <a:pos x="19" y="1"/>
                  </a:cxn>
                  <a:cxn ang="0">
                    <a:pos x="12" y="2"/>
                  </a:cxn>
                  <a:cxn ang="0">
                    <a:pos x="7" y="6"/>
                  </a:cxn>
                  <a:cxn ang="0">
                    <a:pos x="4" y="10"/>
                  </a:cxn>
                  <a:cxn ang="0">
                    <a:pos x="2" y="14"/>
                  </a:cxn>
                  <a:cxn ang="0">
                    <a:pos x="0" y="14"/>
                  </a:cxn>
                </a:cxnLst>
                <a:rect l="0" t="0" r="r" b="b"/>
                <a:pathLst>
                  <a:path w="19" h="14">
                    <a:moveTo>
                      <a:pt x="0" y="14"/>
                    </a:moveTo>
                    <a:lnTo>
                      <a:pt x="3" y="9"/>
                    </a:lnTo>
                    <a:lnTo>
                      <a:pt x="6" y="5"/>
                    </a:lnTo>
                    <a:lnTo>
                      <a:pt x="12" y="1"/>
                    </a:lnTo>
                    <a:lnTo>
                      <a:pt x="19" y="0"/>
                    </a:lnTo>
                    <a:lnTo>
                      <a:pt x="19" y="1"/>
                    </a:lnTo>
                    <a:lnTo>
                      <a:pt x="12" y="2"/>
                    </a:lnTo>
                    <a:lnTo>
                      <a:pt x="7" y="6"/>
                    </a:lnTo>
                    <a:lnTo>
                      <a:pt x="4" y="10"/>
                    </a:lnTo>
                    <a:lnTo>
                      <a:pt x="2" y="14"/>
                    </a:lnTo>
                    <a:lnTo>
                      <a:pt x="0" y="14"/>
                    </a:lnTo>
                    <a:close/>
                  </a:path>
                </a:pathLst>
              </a:custGeom>
              <a:grpFill/>
              <a:ln w="9525">
                <a:noFill/>
                <a:round/>
                <a:headEnd/>
                <a:tailEnd/>
              </a:ln>
            </p:spPr>
            <p:txBody>
              <a:bodyPr/>
              <a:lstStyle/>
              <a:p>
                <a:endParaRPr lang="en-US"/>
              </a:p>
            </p:txBody>
          </p:sp>
          <p:sp>
            <p:nvSpPr>
              <p:cNvPr id="278893" name="Freeform 365"/>
              <p:cNvSpPr>
                <a:spLocks/>
              </p:cNvSpPr>
              <p:nvPr/>
            </p:nvSpPr>
            <p:spPr bwMode="auto">
              <a:xfrm>
                <a:off x="1879" y="2327"/>
                <a:ext cx="10" cy="14"/>
              </a:xfrm>
              <a:custGeom>
                <a:avLst/>
                <a:gdLst/>
                <a:ahLst/>
                <a:cxnLst>
                  <a:cxn ang="0">
                    <a:pos x="17" y="0"/>
                  </a:cxn>
                  <a:cxn ang="0">
                    <a:pos x="10" y="1"/>
                  </a:cxn>
                  <a:cxn ang="0">
                    <a:pos x="5" y="5"/>
                  </a:cxn>
                  <a:cxn ang="0">
                    <a:pos x="2" y="9"/>
                  </a:cxn>
                  <a:cxn ang="0">
                    <a:pos x="0" y="13"/>
                  </a:cxn>
                  <a:cxn ang="0">
                    <a:pos x="1" y="13"/>
                  </a:cxn>
                  <a:cxn ang="0">
                    <a:pos x="3" y="9"/>
                  </a:cxn>
                  <a:cxn ang="0">
                    <a:pos x="6" y="5"/>
                  </a:cxn>
                  <a:cxn ang="0">
                    <a:pos x="11" y="2"/>
                  </a:cxn>
                  <a:cxn ang="0">
                    <a:pos x="17" y="1"/>
                  </a:cxn>
                  <a:cxn ang="0">
                    <a:pos x="17" y="0"/>
                  </a:cxn>
                </a:cxnLst>
                <a:rect l="0" t="0" r="r" b="b"/>
                <a:pathLst>
                  <a:path w="17" h="13">
                    <a:moveTo>
                      <a:pt x="17" y="0"/>
                    </a:moveTo>
                    <a:lnTo>
                      <a:pt x="10" y="1"/>
                    </a:lnTo>
                    <a:lnTo>
                      <a:pt x="5" y="5"/>
                    </a:lnTo>
                    <a:lnTo>
                      <a:pt x="2" y="9"/>
                    </a:lnTo>
                    <a:lnTo>
                      <a:pt x="0" y="13"/>
                    </a:lnTo>
                    <a:lnTo>
                      <a:pt x="1" y="13"/>
                    </a:lnTo>
                    <a:lnTo>
                      <a:pt x="3" y="9"/>
                    </a:lnTo>
                    <a:lnTo>
                      <a:pt x="6" y="5"/>
                    </a:lnTo>
                    <a:lnTo>
                      <a:pt x="11" y="2"/>
                    </a:lnTo>
                    <a:lnTo>
                      <a:pt x="17" y="1"/>
                    </a:lnTo>
                    <a:lnTo>
                      <a:pt x="17" y="0"/>
                    </a:lnTo>
                    <a:close/>
                  </a:path>
                </a:pathLst>
              </a:custGeom>
              <a:grpFill/>
              <a:ln w="9525">
                <a:noFill/>
                <a:round/>
                <a:headEnd/>
                <a:tailEnd/>
              </a:ln>
            </p:spPr>
            <p:txBody>
              <a:bodyPr/>
              <a:lstStyle/>
              <a:p>
                <a:endParaRPr lang="en-US"/>
              </a:p>
            </p:txBody>
          </p:sp>
          <p:sp>
            <p:nvSpPr>
              <p:cNvPr id="278894" name="Freeform 366"/>
              <p:cNvSpPr>
                <a:spLocks/>
              </p:cNvSpPr>
              <p:nvPr/>
            </p:nvSpPr>
            <p:spPr bwMode="auto">
              <a:xfrm>
                <a:off x="1880" y="2329"/>
                <a:ext cx="9" cy="12"/>
              </a:xfrm>
              <a:custGeom>
                <a:avLst/>
                <a:gdLst/>
                <a:ahLst/>
                <a:cxnLst>
                  <a:cxn ang="0">
                    <a:pos x="0" y="12"/>
                  </a:cxn>
                  <a:cxn ang="0">
                    <a:pos x="2" y="8"/>
                  </a:cxn>
                  <a:cxn ang="0">
                    <a:pos x="5" y="4"/>
                  </a:cxn>
                  <a:cxn ang="0">
                    <a:pos x="10" y="1"/>
                  </a:cxn>
                  <a:cxn ang="0">
                    <a:pos x="16" y="0"/>
                  </a:cxn>
                  <a:cxn ang="0">
                    <a:pos x="16" y="1"/>
                  </a:cxn>
                  <a:cxn ang="0">
                    <a:pos x="8" y="3"/>
                  </a:cxn>
                  <a:cxn ang="0">
                    <a:pos x="3" y="7"/>
                  </a:cxn>
                  <a:cxn ang="0">
                    <a:pos x="2" y="12"/>
                  </a:cxn>
                  <a:cxn ang="0">
                    <a:pos x="0" y="12"/>
                  </a:cxn>
                </a:cxnLst>
                <a:rect l="0" t="0" r="r" b="b"/>
                <a:pathLst>
                  <a:path w="16" h="12">
                    <a:moveTo>
                      <a:pt x="0" y="12"/>
                    </a:moveTo>
                    <a:lnTo>
                      <a:pt x="2" y="8"/>
                    </a:lnTo>
                    <a:lnTo>
                      <a:pt x="5" y="4"/>
                    </a:lnTo>
                    <a:lnTo>
                      <a:pt x="10" y="1"/>
                    </a:lnTo>
                    <a:lnTo>
                      <a:pt x="16" y="0"/>
                    </a:lnTo>
                    <a:lnTo>
                      <a:pt x="16" y="1"/>
                    </a:lnTo>
                    <a:lnTo>
                      <a:pt x="8" y="3"/>
                    </a:lnTo>
                    <a:lnTo>
                      <a:pt x="3" y="7"/>
                    </a:lnTo>
                    <a:lnTo>
                      <a:pt x="2" y="12"/>
                    </a:lnTo>
                    <a:lnTo>
                      <a:pt x="0" y="12"/>
                    </a:lnTo>
                    <a:close/>
                  </a:path>
                </a:pathLst>
              </a:custGeom>
              <a:grpFill/>
              <a:ln w="9525">
                <a:noFill/>
                <a:round/>
                <a:headEnd/>
                <a:tailEnd/>
              </a:ln>
            </p:spPr>
            <p:txBody>
              <a:bodyPr/>
              <a:lstStyle/>
              <a:p>
                <a:endParaRPr lang="en-US"/>
              </a:p>
            </p:txBody>
          </p:sp>
          <p:sp>
            <p:nvSpPr>
              <p:cNvPr id="278895" name="Freeform 367"/>
              <p:cNvSpPr>
                <a:spLocks/>
              </p:cNvSpPr>
              <p:nvPr/>
            </p:nvSpPr>
            <p:spPr bwMode="auto">
              <a:xfrm>
                <a:off x="1881" y="2329"/>
                <a:ext cx="8" cy="12"/>
              </a:xfrm>
              <a:custGeom>
                <a:avLst/>
                <a:gdLst/>
                <a:ahLst/>
                <a:cxnLst>
                  <a:cxn ang="0">
                    <a:pos x="14" y="0"/>
                  </a:cxn>
                  <a:cxn ang="0">
                    <a:pos x="6" y="2"/>
                  </a:cxn>
                  <a:cxn ang="0">
                    <a:pos x="1" y="6"/>
                  </a:cxn>
                  <a:cxn ang="0">
                    <a:pos x="0" y="11"/>
                  </a:cxn>
                  <a:cxn ang="0">
                    <a:pos x="1" y="11"/>
                  </a:cxn>
                  <a:cxn ang="0">
                    <a:pos x="2" y="7"/>
                  </a:cxn>
                  <a:cxn ang="0">
                    <a:pos x="7" y="3"/>
                  </a:cxn>
                  <a:cxn ang="0">
                    <a:pos x="14" y="2"/>
                  </a:cxn>
                  <a:cxn ang="0">
                    <a:pos x="14" y="0"/>
                  </a:cxn>
                </a:cxnLst>
                <a:rect l="0" t="0" r="r" b="b"/>
                <a:pathLst>
                  <a:path w="14" h="11">
                    <a:moveTo>
                      <a:pt x="14" y="0"/>
                    </a:moveTo>
                    <a:lnTo>
                      <a:pt x="6" y="2"/>
                    </a:lnTo>
                    <a:lnTo>
                      <a:pt x="1" y="6"/>
                    </a:lnTo>
                    <a:lnTo>
                      <a:pt x="0" y="11"/>
                    </a:lnTo>
                    <a:lnTo>
                      <a:pt x="1" y="11"/>
                    </a:lnTo>
                    <a:lnTo>
                      <a:pt x="2" y="7"/>
                    </a:lnTo>
                    <a:lnTo>
                      <a:pt x="7" y="3"/>
                    </a:lnTo>
                    <a:lnTo>
                      <a:pt x="14" y="2"/>
                    </a:lnTo>
                    <a:lnTo>
                      <a:pt x="14" y="0"/>
                    </a:lnTo>
                    <a:close/>
                  </a:path>
                </a:pathLst>
              </a:custGeom>
              <a:grpFill/>
              <a:ln w="9525">
                <a:noFill/>
                <a:round/>
                <a:headEnd/>
                <a:tailEnd/>
              </a:ln>
            </p:spPr>
            <p:txBody>
              <a:bodyPr/>
              <a:lstStyle/>
              <a:p>
                <a:endParaRPr lang="en-US"/>
              </a:p>
            </p:txBody>
          </p:sp>
          <p:sp>
            <p:nvSpPr>
              <p:cNvPr id="278896" name="Freeform 368"/>
              <p:cNvSpPr>
                <a:spLocks/>
              </p:cNvSpPr>
              <p:nvPr/>
            </p:nvSpPr>
            <p:spPr bwMode="auto">
              <a:xfrm>
                <a:off x="1881" y="2331"/>
                <a:ext cx="8" cy="10"/>
              </a:xfrm>
              <a:custGeom>
                <a:avLst/>
                <a:gdLst/>
                <a:ahLst/>
                <a:cxnLst>
                  <a:cxn ang="0">
                    <a:pos x="0" y="9"/>
                  </a:cxn>
                  <a:cxn ang="0">
                    <a:pos x="1" y="5"/>
                  </a:cxn>
                  <a:cxn ang="0">
                    <a:pos x="6" y="1"/>
                  </a:cxn>
                  <a:cxn ang="0">
                    <a:pos x="13" y="0"/>
                  </a:cxn>
                  <a:cxn ang="0">
                    <a:pos x="13" y="1"/>
                  </a:cxn>
                  <a:cxn ang="0">
                    <a:pos x="7" y="2"/>
                  </a:cxn>
                  <a:cxn ang="0">
                    <a:pos x="3" y="5"/>
                  </a:cxn>
                  <a:cxn ang="0">
                    <a:pos x="1" y="9"/>
                  </a:cxn>
                  <a:cxn ang="0">
                    <a:pos x="0" y="9"/>
                  </a:cxn>
                </a:cxnLst>
                <a:rect l="0" t="0" r="r" b="b"/>
                <a:pathLst>
                  <a:path w="13" h="9">
                    <a:moveTo>
                      <a:pt x="0" y="9"/>
                    </a:moveTo>
                    <a:lnTo>
                      <a:pt x="1" y="5"/>
                    </a:lnTo>
                    <a:lnTo>
                      <a:pt x="6" y="1"/>
                    </a:lnTo>
                    <a:lnTo>
                      <a:pt x="13" y="0"/>
                    </a:lnTo>
                    <a:lnTo>
                      <a:pt x="13" y="1"/>
                    </a:lnTo>
                    <a:lnTo>
                      <a:pt x="7" y="2"/>
                    </a:lnTo>
                    <a:lnTo>
                      <a:pt x="3" y="5"/>
                    </a:lnTo>
                    <a:lnTo>
                      <a:pt x="1" y="9"/>
                    </a:lnTo>
                    <a:lnTo>
                      <a:pt x="0" y="9"/>
                    </a:lnTo>
                    <a:close/>
                  </a:path>
                </a:pathLst>
              </a:custGeom>
              <a:grpFill/>
              <a:ln w="9525">
                <a:noFill/>
                <a:round/>
                <a:headEnd/>
                <a:tailEnd/>
              </a:ln>
            </p:spPr>
            <p:txBody>
              <a:bodyPr/>
              <a:lstStyle/>
              <a:p>
                <a:endParaRPr lang="en-US"/>
              </a:p>
            </p:txBody>
          </p:sp>
          <p:sp>
            <p:nvSpPr>
              <p:cNvPr id="278897" name="Freeform 369"/>
              <p:cNvSpPr>
                <a:spLocks/>
              </p:cNvSpPr>
              <p:nvPr/>
            </p:nvSpPr>
            <p:spPr bwMode="auto">
              <a:xfrm>
                <a:off x="1882" y="2331"/>
                <a:ext cx="7" cy="10"/>
              </a:xfrm>
              <a:custGeom>
                <a:avLst/>
                <a:gdLst/>
                <a:ahLst/>
                <a:cxnLst>
                  <a:cxn ang="0">
                    <a:pos x="12" y="0"/>
                  </a:cxn>
                  <a:cxn ang="0">
                    <a:pos x="6" y="1"/>
                  </a:cxn>
                  <a:cxn ang="0">
                    <a:pos x="2" y="4"/>
                  </a:cxn>
                  <a:cxn ang="0">
                    <a:pos x="0" y="8"/>
                  </a:cxn>
                  <a:cxn ang="0">
                    <a:pos x="2" y="8"/>
                  </a:cxn>
                  <a:cxn ang="0">
                    <a:pos x="3" y="5"/>
                  </a:cxn>
                  <a:cxn ang="0">
                    <a:pos x="6" y="2"/>
                  </a:cxn>
                  <a:cxn ang="0">
                    <a:pos x="12" y="1"/>
                  </a:cxn>
                  <a:cxn ang="0">
                    <a:pos x="12" y="0"/>
                  </a:cxn>
                </a:cxnLst>
                <a:rect l="0" t="0" r="r" b="b"/>
                <a:pathLst>
                  <a:path w="12" h="8">
                    <a:moveTo>
                      <a:pt x="12" y="0"/>
                    </a:moveTo>
                    <a:lnTo>
                      <a:pt x="6" y="1"/>
                    </a:lnTo>
                    <a:lnTo>
                      <a:pt x="2" y="4"/>
                    </a:lnTo>
                    <a:lnTo>
                      <a:pt x="0" y="8"/>
                    </a:lnTo>
                    <a:lnTo>
                      <a:pt x="2" y="8"/>
                    </a:lnTo>
                    <a:lnTo>
                      <a:pt x="3" y="5"/>
                    </a:lnTo>
                    <a:lnTo>
                      <a:pt x="6" y="2"/>
                    </a:lnTo>
                    <a:lnTo>
                      <a:pt x="12" y="1"/>
                    </a:lnTo>
                    <a:lnTo>
                      <a:pt x="12" y="0"/>
                    </a:lnTo>
                    <a:close/>
                  </a:path>
                </a:pathLst>
              </a:custGeom>
              <a:grpFill/>
              <a:ln w="9525">
                <a:noFill/>
                <a:round/>
                <a:headEnd/>
                <a:tailEnd/>
              </a:ln>
            </p:spPr>
            <p:txBody>
              <a:bodyPr/>
              <a:lstStyle/>
              <a:p>
                <a:endParaRPr lang="en-US"/>
              </a:p>
            </p:txBody>
          </p:sp>
          <p:sp>
            <p:nvSpPr>
              <p:cNvPr id="278898" name="Freeform 370"/>
              <p:cNvSpPr>
                <a:spLocks/>
              </p:cNvSpPr>
              <p:nvPr/>
            </p:nvSpPr>
            <p:spPr bwMode="auto">
              <a:xfrm>
                <a:off x="1884" y="2333"/>
                <a:ext cx="5" cy="8"/>
              </a:xfrm>
              <a:custGeom>
                <a:avLst/>
                <a:gdLst/>
                <a:ahLst/>
                <a:cxnLst>
                  <a:cxn ang="0">
                    <a:pos x="0" y="7"/>
                  </a:cxn>
                  <a:cxn ang="0">
                    <a:pos x="1" y="4"/>
                  </a:cxn>
                  <a:cxn ang="0">
                    <a:pos x="4" y="1"/>
                  </a:cxn>
                  <a:cxn ang="0">
                    <a:pos x="10" y="0"/>
                  </a:cxn>
                  <a:cxn ang="0">
                    <a:pos x="10" y="1"/>
                  </a:cxn>
                  <a:cxn ang="0">
                    <a:pos x="5" y="2"/>
                  </a:cxn>
                  <a:cxn ang="0">
                    <a:pos x="2" y="4"/>
                  </a:cxn>
                  <a:cxn ang="0">
                    <a:pos x="1" y="7"/>
                  </a:cxn>
                  <a:cxn ang="0">
                    <a:pos x="0" y="7"/>
                  </a:cxn>
                </a:cxnLst>
                <a:rect l="0" t="0" r="r" b="b"/>
                <a:pathLst>
                  <a:path w="10" h="7">
                    <a:moveTo>
                      <a:pt x="0" y="7"/>
                    </a:moveTo>
                    <a:lnTo>
                      <a:pt x="1" y="4"/>
                    </a:lnTo>
                    <a:lnTo>
                      <a:pt x="4" y="1"/>
                    </a:lnTo>
                    <a:lnTo>
                      <a:pt x="10" y="0"/>
                    </a:lnTo>
                    <a:lnTo>
                      <a:pt x="10" y="1"/>
                    </a:lnTo>
                    <a:lnTo>
                      <a:pt x="5" y="2"/>
                    </a:lnTo>
                    <a:lnTo>
                      <a:pt x="2" y="4"/>
                    </a:lnTo>
                    <a:lnTo>
                      <a:pt x="1" y="7"/>
                    </a:lnTo>
                    <a:lnTo>
                      <a:pt x="0" y="7"/>
                    </a:lnTo>
                    <a:close/>
                  </a:path>
                </a:pathLst>
              </a:custGeom>
              <a:grpFill/>
              <a:ln w="9525">
                <a:noFill/>
                <a:round/>
                <a:headEnd/>
                <a:tailEnd/>
              </a:ln>
            </p:spPr>
            <p:txBody>
              <a:bodyPr/>
              <a:lstStyle/>
              <a:p>
                <a:endParaRPr lang="en-US"/>
              </a:p>
            </p:txBody>
          </p:sp>
          <p:sp>
            <p:nvSpPr>
              <p:cNvPr id="278899" name="Freeform 371"/>
              <p:cNvSpPr>
                <a:spLocks/>
              </p:cNvSpPr>
              <p:nvPr/>
            </p:nvSpPr>
            <p:spPr bwMode="auto">
              <a:xfrm>
                <a:off x="1885" y="2333"/>
                <a:ext cx="4" cy="8"/>
              </a:xfrm>
              <a:custGeom>
                <a:avLst/>
                <a:gdLst/>
                <a:ahLst/>
                <a:cxnLst>
                  <a:cxn ang="0">
                    <a:pos x="9" y="0"/>
                  </a:cxn>
                  <a:cxn ang="0">
                    <a:pos x="4" y="1"/>
                  </a:cxn>
                  <a:cxn ang="0">
                    <a:pos x="1" y="3"/>
                  </a:cxn>
                  <a:cxn ang="0">
                    <a:pos x="0" y="6"/>
                  </a:cxn>
                  <a:cxn ang="0">
                    <a:pos x="2" y="6"/>
                  </a:cxn>
                  <a:cxn ang="0">
                    <a:pos x="3" y="4"/>
                  </a:cxn>
                  <a:cxn ang="0">
                    <a:pos x="6" y="2"/>
                  </a:cxn>
                  <a:cxn ang="0">
                    <a:pos x="9" y="1"/>
                  </a:cxn>
                  <a:cxn ang="0">
                    <a:pos x="9" y="0"/>
                  </a:cxn>
                </a:cxnLst>
                <a:rect l="0" t="0" r="r" b="b"/>
                <a:pathLst>
                  <a:path w="9" h="6">
                    <a:moveTo>
                      <a:pt x="9" y="0"/>
                    </a:moveTo>
                    <a:lnTo>
                      <a:pt x="4" y="1"/>
                    </a:lnTo>
                    <a:lnTo>
                      <a:pt x="1" y="3"/>
                    </a:lnTo>
                    <a:lnTo>
                      <a:pt x="0" y="6"/>
                    </a:lnTo>
                    <a:lnTo>
                      <a:pt x="2" y="6"/>
                    </a:lnTo>
                    <a:lnTo>
                      <a:pt x="3" y="4"/>
                    </a:lnTo>
                    <a:lnTo>
                      <a:pt x="6" y="2"/>
                    </a:lnTo>
                    <a:lnTo>
                      <a:pt x="9" y="1"/>
                    </a:lnTo>
                    <a:lnTo>
                      <a:pt x="9" y="0"/>
                    </a:lnTo>
                    <a:close/>
                  </a:path>
                </a:pathLst>
              </a:custGeom>
              <a:grpFill/>
              <a:ln w="9525">
                <a:noFill/>
                <a:round/>
                <a:headEnd/>
                <a:tailEnd/>
              </a:ln>
            </p:spPr>
            <p:txBody>
              <a:bodyPr/>
              <a:lstStyle/>
              <a:p>
                <a:endParaRPr lang="en-US"/>
              </a:p>
            </p:txBody>
          </p:sp>
          <p:sp>
            <p:nvSpPr>
              <p:cNvPr id="278900" name="Freeform 372"/>
              <p:cNvSpPr>
                <a:spLocks/>
              </p:cNvSpPr>
              <p:nvPr/>
            </p:nvSpPr>
            <p:spPr bwMode="auto">
              <a:xfrm>
                <a:off x="1886" y="2335"/>
                <a:ext cx="3" cy="6"/>
              </a:xfrm>
              <a:custGeom>
                <a:avLst/>
                <a:gdLst/>
                <a:ahLst/>
                <a:cxnLst>
                  <a:cxn ang="0">
                    <a:pos x="0" y="5"/>
                  </a:cxn>
                  <a:cxn ang="0">
                    <a:pos x="1" y="3"/>
                  </a:cxn>
                  <a:cxn ang="0">
                    <a:pos x="4" y="1"/>
                  </a:cxn>
                  <a:cxn ang="0">
                    <a:pos x="7" y="0"/>
                  </a:cxn>
                  <a:cxn ang="0">
                    <a:pos x="7" y="2"/>
                  </a:cxn>
                  <a:cxn ang="0">
                    <a:pos x="4" y="3"/>
                  </a:cxn>
                  <a:cxn ang="0">
                    <a:pos x="1" y="5"/>
                  </a:cxn>
                  <a:cxn ang="0">
                    <a:pos x="0" y="5"/>
                  </a:cxn>
                </a:cxnLst>
                <a:rect l="0" t="0" r="r" b="b"/>
                <a:pathLst>
                  <a:path w="7" h="5">
                    <a:moveTo>
                      <a:pt x="0" y="5"/>
                    </a:moveTo>
                    <a:lnTo>
                      <a:pt x="1" y="3"/>
                    </a:lnTo>
                    <a:lnTo>
                      <a:pt x="4" y="1"/>
                    </a:lnTo>
                    <a:lnTo>
                      <a:pt x="7" y="0"/>
                    </a:lnTo>
                    <a:lnTo>
                      <a:pt x="7" y="2"/>
                    </a:lnTo>
                    <a:lnTo>
                      <a:pt x="4" y="3"/>
                    </a:lnTo>
                    <a:lnTo>
                      <a:pt x="1" y="5"/>
                    </a:lnTo>
                    <a:lnTo>
                      <a:pt x="0" y="5"/>
                    </a:lnTo>
                    <a:close/>
                  </a:path>
                </a:pathLst>
              </a:custGeom>
              <a:grpFill/>
              <a:ln w="9525">
                <a:noFill/>
                <a:round/>
                <a:headEnd/>
                <a:tailEnd/>
              </a:ln>
            </p:spPr>
            <p:txBody>
              <a:bodyPr/>
              <a:lstStyle/>
              <a:p>
                <a:endParaRPr lang="en-US"/>
              </a:p>
            </p:txBody>
          </p:sp>
          <p:sp>
            <p:nvSpPr>
              <p:cNvPr id="278901" name="Freeform 373"/>
              <p:cNvSpPr>
                <a:spLocks/>
              </p:cNvSpPr>
              <p:nvPr/>
            </p:nvSpPr>
            <p:spPr bwMode="auto">
              <a:xfrm>
                <a:off x="1886" y="2337"/>
                <a:ext cx="3" cy="4"/>
              </a:xfrm>
              <a:custGeom>
                <a:avLst/>
                <a:gdLst/>
                <a:ahLst/>
                <a:cxnLst>
                  <a:cxn ang="0">
                    <a:pos x="6" y="0"/>
                  </a:cxn>
                  <a:cxn ang="0">
                    <a:pos x="3" y="1"/>
                  </a:cxn>
                  <a:cxn ang="0">
                    <a:pos x="0" y="3"/>
                  </a:cxn>
                  <a:cxn ang="0">
                    <a:pos x="3" y="3"/>
                  </a:cxn>
                  <a:cxn ang="0">
                    <a:pos x="4" y="2"/>
                  </a:cxn>
                  <a:cxn ang="0">
                    <a:pos x="6" y="1"/>
                  </a:cxn>
                  <a:cxn ang="0">
                    <a:pos x="6" y="0"/>
                  </a:cxn>
                </a:cxnLst>
                <a:rect l="0" t="0" r="r" b="b"/>
                <a:pathLst>
                  <a:path w="6" h="3">
                    <a:moveTo>
                      <a:pt x="6" y="0"/>
                    </a:moveTo>
                    <a:lnTo>
                      <a:pt x="3" y="1"/>
                    </a:lnTo>
                    <a:lnTo>
                      <a:pt x="0" y="3"/>
                    </a:lnTo>
                    <a:lnTo>
                      <a:pt x="3" y="3"/>
                    </a:lnTo>
                    <a:lnTo>
                      <a:pt x="4" y="2"/>
                    </a:lnTo>
                    <a:lnTo>
                      <a:pt x="6" y="1"/>
                    </a:lnTo>
                    <a:lnTo>
                      <a:pt x="6" y="0"/>
                    </a:lnTo>
                    <a:close/>
                  </a:path>
                </a:pathLst>
              </a:custGeom>
              <a:grpFill/>
              <a:ln w="9525">
                <a:noFill/>
                <a:round/>
                <a:headEnd/>
                <a:tailEnd/>
              </a:ln>
            </p:spPr>
            <p:txBody>
              <a:bodyPr/>
              <a:lstStyle/>
              <a:p>
                <a:endParaRPr lang="en-US"/>
              </a:p>
            </p:txBody>
          </p:sp>
          <p:sp>
            <p:nvSpPr>
              <p:cNvPr id="278902" name="Freeform 374"/>
              <p:cNvSpPr>
                <a:spLocks/>
              </p:cNvSpPr>
              <p:nvPr/>
            </p:nvSpPr>
            <p:spPr bwMode="auto">
              <a:xfrm>
                <a:off x="1887" y="2339"/>
                <a:ext cx="2" cy="2"/>
              </a:xfrm>
              <a:custGeom>
                <a:avLst/>
                <a:gdLst/>
                <a:ahLst/>
                <a:cxnLst>
                  <a:cxn ang="0">
                    <a:pos x="0" y="2"/>
                  </a:cxn>
                  <a:cxn ang="0">
                    <a:pos x="1" y="1"/>
                  </a:cxn>
                  <a:cxn ang="0">
                    <a:pos x="3" y="0"/>
                  </a:cxn>
                  <a:cxn ang="0">
                    <a:pos x="3" y="2"/>
                  </a:cxn>
                  <a:cxn ang="0">
                    <a:pos x="2" y="2"/>
                  </a:cxn>
                  <a:cxn ang="0">
                    <a:pos x="0" y="2"/>
                  </a:cxn>
                </a:cxnLst>
                <a:rect l="0" t="0" r="r" b="b"/>
                <a:pathLst>
                  <a:path w="3" h="2">
                    <a:moveTo>
                      <a:pt x="0" y="2"/>
                    </a:moveTo>
                    <a:lnTo>
                      <a:pt x="1" y="1"/>
                    </a:lnTo>
                    <a:lnTo>
                      <a:pt x="3" y="0"/>
                    </a:lnTo>
                    <a:lnTo>
                      <a:pt x="3" y="2"/>
                    </a:lnTo>
                    <a:lnTo>
                      <a:pt x="2" y="2"/>
                    </a:lnTo>
                    <a:lnTo>
                      <a:pt x="0" y="2"/>
                    </a:lnTo>
                    <a:close/>
                  </a:path>
                </a:pathLst>
              </a:custGeom>
              <a:grpFill/>
              <a:ln w="9525">
                <a:noFill/>
                <a:round/>
                <a:headEnd/>
                <a:tailEnd/>
              </a:ln>
            </p:spPr>
            <p:txBody>
              <a:bodyPr/>
              <a:lstStyle/>
              <a:p>
                <a:endParaRPr lang="en-US"/>
              </a:p>
            </p:txBody>
          </p:sp>
          <p:sp>
            <p:nvSpPr>
              <p:cNvPr id="278903" name="Freeform 375"/>
              <p:cNvSpPr>
                <a:spLocks/>
              </p:cNvSpPr>
              <p:nvPr/>
            </p:nvSpPr>
            <p:spPr bwMode="auto">
              <a:xfrm>
                <a:off x="1888" y="2341"/>
                <a:ext cx="1" cy="2"/>
              </a:xfrm>
              <a:custGeom>
                <a:avLst/>
                <a:gdLst/>
                <a:ahLst/>
                <a:cxnLst>
                  <a:cxn ang="0">
                    <a:pos x="1" y="0"/>
                  </a:cxn>
                  <a:cxn ang="0">
                    <a:pos x="0" y="0"/>
                  </a:cxn>
                  <a:cxn ang="0">
                    <a:pos x="1" y="0"/>
                  </a:cxn>
                  <a:cxn ang="0">
                    <a:pos x="1" y="0"/>
                  </a:cxn>
                  <a:cxn ang="0">
                    <a:pos x="1" y="0"/>
                  </a:cxn>
                </a:cxnLst>
                <a:rect l="0" t="0" r="r" b="b"/>
                <a:pathLst>
                  <a:path w="1">
                    <a:moveTo>
                      <a:pt x="1" y="0"/>
                    </a:moveTo>
                    <a:lnTo>
                      <a:pt x="0" y="0"/>
                    </a:lnTo>
                    <a:lnTo>
                      <a:pt x="1" y="0"/>
                    </a:lnTo>
                    <a:lnTo>
                      <a:pt x="1" y="0"/>
                    </a:lnTo>
                    <a:lnTo>
                      <a:pt x="1" y="0"/>
                    </a:lnTo>
                    <a:close/>
                  </a:path>
                </a:pathLst>
              </a:custGeom>
              <a:grpFill/>
              <a:ln w="9525">
                <a:noFill/>
                <a:round/>
                <a:headEnd/>
                <a:tailEnd/>
              </a:ln>
            </p:spPr>
            <p:txBody>
              <a:bodyPr/>
              <a:lstStyle/>
              <a:p>
                <a:endParaRPr lang="en-US"/>
              </a:p>
            </p:txBody>
          </p:sp>
          <p:sp>
            <p:nvSpPr>
              <p:cNvPr id="278904" name="Freeform 376"/>
              <p:cNvSpPr>
                <a:spLocks/>
              </p:cNvSpPr>
              <p:nvPr/>
            </p:nvSpPr>
            <p:spPr bwMode="auto">
              <a:xfrm>
                <a:off x="1877" y="2325"/>
                <a:ext cx="9" cy="12"/>
              </a:xfrm>
              <a:custGeom>
                <a:avLst/>
                <a:gdLst/>
                <a:ahLst/>
                <a:cxnLst>
                  <a:cxn ang="0">
                    <a:pos x="0" y="13"/>
                  </a:cxn>
                  <a:cxn ang="0">
                    <a:pos x="0" y="0"/>
                  </a:cxn>
                  <a:cxn ang="0">
                    <a:pos x="16" y="0"/>
                  </a:cxn>
                  <a:cxn ang="0">
                    <a:pos x="16" y="1"/>
                  </a:cxn>
                  <a:cxn ang="0">
                    <a:pos x="9" y="2"/>
                  </a:cxn>
                  <a:cxn ang="0">
                    <a:pos x="3" y="7"/>
                  </a:cxn>
                  <a:cxn ang="0">
                    <a:pos x="1" y="13"/>
                  </a:cxn>
                  <a:cxn ang="0">
                    <a:pos x="0" y="13"/>
                  </a:cxn>
                </a:cxnLst>
                <a:rect l="0" t="0" r="r" b="b"/>
                <a:pathLst>
                  <a:path w="16" h="13">
                    <a:moveTo>
                      <a:pt x="0" y="13"/>
                    </a:moveTo>
                    <a:lnTo>
                      <a:pt x="0" y="0"/>
                    </a:lnTo>
                    <a:lnTo>
                      <a:pt x="16" y="0"/>
                    </a:lnTo>
                    <a:lnTo>
                      <a:pt x="16" y="1"/>
                    </a:lnTo>
                    <a:lnTo>
                      <a:pt x="9" y="2"/>
                    </a:lnTo>
                    <a:lnTo>
                      <a:pt x="3" y="7"/>
                    </a:lnTo>
                    <a:lnTo>
                      <a:pt x="1" y="13"/>
                    </a:lnTo>
                    <a:lnTo>
                      <a:pt x="0" y="13"/>
                    </a:lnTo>
                    <a:close/>
                  </a:path>
                </a:pathLst>
              </a:custGeom>
              <a:grpFill/>
              <a:ln w="9525">
                <a:noFill/>
                <a:round/>
                <a:headEnd/>
                <a:tailEnd/>
              </a:ln>
            </p:spPr>
            <p:txBody>
              <a:bodyPr/>
              <a:lstStyle/>
              <a:p>
                <a:endParaRPr lang="en-US"/>
              </a:p>
            </p:txBody>
          </p:sp>
          <p:sp>
            <p:nvSpPr>
              <p:cNvPr id="278905" name="Freeform 377"/>
              <p:cNvSpPr>
                <a:spLocks/>
              </p:cNvSpPr>
              <p:nvPr/>
            </p:nvSpPr>
            <p:spPr bwMode="auto">
              <a:xfrm>
                <a:off x="1878" y="2325"/>
                <a:ext cx="8" cy="12"/>
              </a:xfrm>
              <a:custGeom>
                <a:avLst/>
                <a:gdLst/>
                <a:ahLst/>
                <a:cxnLst>
                  <a:cxn ang="0">
                    <a:pos x="15" y="0"/>
                  </a:cxn>
                  <a:cxn ang="0">
                    <a:pos x="8" y="1"/>
                  </a:cxn>
                  <a:cxn ang="0">
                    <a:pos x="2" y="6"/>
                  </a:cxn>
                  <a:cxn ang="0">
                    <a:pos x="0" y="12"/>
                  </a:cxn>
                  <a:cxn ang="0">
                    <a:pos x="1" y="12"/>
                  </a:cxn>
                  <a:cxn ang="0">
                    <a:pos x="4" y="7"/>
                  </a:cxn>
                  <a:cxn ang="0">
                    <a:pos x="9" y="2"/>
                  </a:cxn>
                  <a:cxn ang="0">
                    <a:pos x="15" y="1"/>
                  </a:cxn>
                  <a:cxn ang="0">
                    <a:pos x="15" y="0"/>
                  </a:cxn>
                </a:cxnLst>
                <a:rect l="0" t="0" r="r" b="b"/>
                <a:pathLst>
                  <a:path w="15" h="12">
                    <a:moveTo>
                      <a:pt x="15" y="0"/>
                    </a:moveTo>
                    <a:lnTo>
                      <a:pt x="8" y="1"/>
                    </a:lnTo>
                    <a:lnTo>
                      <a:pt x="2" y="6"/>
                    </a:lnTo>
                    <a:lnTo>
                      <a:pt x="0" y="12"/>
                    </a:lnTo>
                    <a:lnTo>
                      <a:pt x="1" y="12"/>
                    </a:lnTo>
                    <a:lnTo>
                      <a:pt x="4" y="7"/>
                    </a:lnTo>
                    <a:lnTo>
                      <a:pt x="9" y="2"/>
                    </a:lnTo>
                    <a:lnTo>
                      <a:pt x="15" y="1"/>
                    </a:lnTo>
                    <a:lnTo>
                      <a:pt x="15" y="0"/>
                    </a:lnTo>
                    <a:close/>
                  </a:path>
                </a:pathLst>
              </a:custGeom>
              <a:grpFill/>
              <a:ln w="9525">
                <a:noFill/>
                <a:round/>
                <a:headEnd/>
                <a:tailEnd/>
              </a:ln>
            </p:spPr>
            <p:txBody>
              <a:bodyPr/>
              <a:lstStyle/>
              <a:p>
                <a:endParaRPr lang="en-US"/>
              </a:p>
            </p:txBody>
          </p:sp>
          <p:sp>
            <p:nvSpPr>
              <p:cNvPr id="278906" name="Freeform 378"/>
              <p:cNvSpPr>
                <a:spLocks/>
              </p:cNvSpPr>
              <p:nvPr/>
            </p:nvSpPr>
            <p:spPr bwMode="auto">
              <a:xfrm>
                <a:off x="1878" y="2327"/>
                <a:ext cx="8" cy="10"/>
              </a:xfrm>
              <a:custGeom>
                <a:avLst/>
                <a:gdLst/>
                <a:ahLst/>
                <a:cxnLst>
                  <a:cxn ang="0">
                    <a:pos x="0" y="11"/>
                  </a:cxn>
                  <a:cxn ang="0">
                    <a:pos x="3" y="6"/>
                  </a:cxn>
                  <a:cxn ang="0">
                    <a:pos x="8" y="1"/>
                  </a:cxn>
                  <a:cxn ang="0">
                    <a:pos x="14" y="0"/>
                  </a:cxn>
                  <a:cxn ang="0">
                    <a:pos x="14" y="0"/>
                  </a:cxn>
                  <a:cxn ang="0">
                    <a:pos x="8" y="2"/>
                  </a:cxn>
                  <a:cxn ang="0">
                    <a:pos x="4" y="6"/>
                  </a:cxn>
                  <a:cxn ang="0">
                    <a:pos x="1" y="11"/>
                  </a:cxn>
                  <a:cxn ang="0">
                    <a:pos x="0" y="11"/>
                  </a:cxn>
                </a:cxnLst>
                <a:rect l="0" t="0" r="r" b="b"/>
                <a:pathLst>
                  <a:path w="14" h="11">
                    <a:moveTo>
                      <a:pt x="0" y="11"/>
                    </a:moveTo>
                    <a:lnTo>
                      <a:pt x="3" y="6"/>
                    </a:lnTo>
                    <a:lnTo>
                      <a:pt x="8" y="1"/>
                    </a:lnTo>
                    <a:lnTo>
                      <a:pt x="14" y="0"/>
                    </a:lnTo>
                    <a:lnTo>
                      <a:pt x="14" y="0"/>
                    </a:lnTo>
                    <a:lnTo>
                      <a:pt x="8" y="2"/>
                    </a:lnTo>
                    <a:lnTo>
                      <a:pt x="4" y="6"/>
                    </a:lnTo>
                    <a:lnTo>
                      <a:pt x="1" y="11"/>
                    </a:lnTo>
                    <a:lnTo>
                      <a:pt x="0" y="11"/>
                    </a:lnTo>
                    <a:close/>
                  </a:path>
                </a:pathLst>
              </a:custGeom>
              <a:grpFill/>
              <a:ln w="9525">
                <a:noFill/>
                <a:round/>
                <a:headEnd/>
                <a:tailEnd/>
              </a:ln>
            </p:spPr>
            <p:txBody>
              <a:bodyPr/>
              <a:lstStyle/>
              <a:p>
                <a:endParaRPr lang="en-US"/>
              </a:p>
            </p:txBody>
          </p:sp>
          <p:sp>
            <p:nvSpPr>
              <p:cNvPr id="278907" name="Freeform 379"/>
              <p:cNvSpPr>
                <a:spLocks/>
              </p:cNvSpPr>
              <p:nvPr/>
            </p:nvSpPr>
            <p:spPr bwMode="auto">
              <a:xfrm>
                <a:off x="1879" y="2327"/>
                <a:ext cx="7" cy="10"/>
              </a:xfrm>
              <a:custGeom>
                <a:avLst/>
                <a:gdLst/>
                <a:ahLst/>
                <a:cxnLst>
                  <a:cxn ang="0">
                    <a:pos x="13" y="0"/>
                  </a:cxn>
                  <a:cxn ang="0">
                    <a:pos x="7" y="2"/>
                  </a:cxn>
                  <a:cxn ang="0">
                    <a:pos x="3" y="6"/>
                  </a:cxn>
                  <a:cxn ang="0">
                    <a:pos x="0" y="11"/>
                  </a:cxn>
                  <a:cxn ang="0">
                    <a:pos x="2" y="11"/>
                  </a:cxn>
                  <a:cxn ang="0">
                    <a:pos x="4" y="6"/>
                  </a:cxn>
                  <a:cxn ang="0">
                    <a:pos x="8" y="2"/>
                  </a:cxn>
                  <a:cxn ang="0">
                    <a:pos x="13" y="1"/>
                  </a:cxn>
                  <a:cxn ang="0">
                    <a:pos x="13" y="0"/>
                  </a:cxn>
                </a:cxnLst>
                <a:rect l="0" t="0" r="r" b="b"/>
                <a:pathLst>
                  <a:path w="13" h="11">
                    <a:moveTo>
                      <a:pt x="13" y="0"/>
                    </a:moveTo>
                    <a:lnTo>
                      <a:pt x="7" y="2"/>
                    </a:lnTo>
                    <a:lnTo>
                      <a:pt x="3" y="6"/>
                    </a:lnTo>
                    <a:lnTo>
                      <a:pt x="0" y="11"/>
                    </a:lnTo>
                    <a:lnTo>
                      <a:pt x="2" y="11"/>
                    </a:lnTo>
                    <a:lnTo>
                      <a:pt x="4" y="6"/>
                    </a:lnTo>
                    <a:lnTo>
                      <a:pt x="8" y="2"/>
                    </a:lnTo>
                    <a:lnTo>
                      <a:pt x="13" y="1"/>
                    </a:lnTo>
                    <a:lnTo>
                      <a:pt x="13" y="0"/>
                    </a:lnTo>
                    <a:close/>
                  </a:path>
                </a:pathLst>
              </a:custGeom>
              <a:grpFill/>
              <a:ln w="9525">
                <a:noFill/>
                <a:round/>
                <a:headEnd/>
                <a:tailEnd/>
              </a:ln>
            </p:spPr>
            <p:txBody>
              <a:bodyPr/>
              <a:lstStyle/>
              <a:p>
                <a:endParaRPr lang="en-US"/>
              </a:p>
            </p:txBody>
          </p:sp>
          <p:sp>
            <p:nvSpPr>
              <p:cNvPr id="278908" name="Freeform 380"/>
              <p:cNvSpPr>
                <a:spLocks/>
              </p:cNvSpPr>
              <p:nvPr/>
            </p:nvSpPr>
            <p:spPr bwMode="auto">
              <a:xfrm>
                <a:off x="1879" y="2327"/>
                <a:ext cx="7" cy="10"/>
              </a:xfrm>
              <a:custGeom>
                <a:avLst/>
                <a:gdLst/>
                <a:ahLst/>
                <a:cxnLst>
                  <a:cxn ang="0">
                    <a:pos x="0" y="10"/>
                  </a:cxn>
                  <a:cxn ang="0">
                    <a:pos x="2" y="5"/>
                  </a:cxn>
                  <a:cxn ang="0">
                    <a:pos x="6" y="1"/>
                  </a:cxn>
                  <a:cxn ang="0">
                    <a:pos x="11" y="0"/>
                  </a:cxn>
                  <a:cxn ang="0">
                    <a:pos x="11" y="1"/>
                  </a:cxn>
                  <a:cxn ang="0">
                    <a:pos x="6" y="2"/>
                  </a:cxn>
                  <a:cxn ang="0">
                    <a:pos x="3" y="6"/>
                  </a:cxn>
                  <a:cxn ang="0">
                    <a:pos x="1" y="10"/>
                  </a:cxn>
                  <a:cxn ang="0">
                    <a:pos x="0" y="10"/>
                  </a:cxn>
                </a:cxnLst>
                <a:rect l="0" t="0" r="r" b="b"/>
                <a:pathLst>
                  <a:path w="11" h="10">
                    <a:moveTo>
                      <a:pt x="0" y="10"/>
                    </a:moveTo>
                    <a:lnTo>
                      <a:pt x="2" y="5"/>
                    </a:lnTo>
                    <a:lnTo>
                      <a:pt x="6" y="1"/>
                    </a:lnTo>
                    <a:lnTo>
                      <a:pt x="11" y="0"/>
                    </a:lnTo>
                    <a:lnTo>
                      <a:pt x="11" y="1"/>
                    </a:lnTo>
                    <a:lnTo>
                      <a:pt x="6" y="2"/>
                    </a:lnTo>
                    <a:lnTo>
                      <a:pt x="3" y="6"/>
                    </a:lnTo>
                    <a:lnTo>
                      <a:pt x="1" y="10"/>
                    </a:lnTo>
                    <a:lnTo>
                      <a:pt x="0" y="10"/>
                    </a:lnTo>
                    <a:close/>
                  </a:path>
                </a:pathLst>
              </a:custGeom>
              <a:grpFill/>
              <a:ln w="9525">
                <a:noFill/>
                <a:round/>
                <a:headEnd/>
                <a:tailEnd/>
              </a:ln>
            </p:spPr>
            <p:txBody>
              <a:bodyPr/>
              <a:lstStyle/>
              <a:p>
                <a:endParaRPr lang="en-US"/>
              </a:p>
            </p:txBody>
          </p:sp>
          <p:sp>
            <p:nvSpPr>
              <p:cNvPr id="278909" name="Freeform 381"/>
              <p:cNvSpPr>
                <a:spLocks/>
              </p:cNvSpPr>
              <p:nvPr/>
            </p:nvSpPr>
            <p:spPr bwMode="auto">
              <a:xfrm>
                <a:off x="1880" y="2329"/>
                <a:ext cx="6" cy="8"/>
              </a:xfrm>
              <a:custGeom>
                <a:avLst/>
                <a:gdLst/>
                <a:ahLst/>
                <a:cxnLst>
                  <a:cxn ang="0">
                    <a:pos x="10" y="0"/>
                  </a:cxn>
                  <a:cxn ang="0">
                    <a:pos x="5" y="1"/>
                  </a:cxn>
                  <a:cxn ang="0">
                    <a:pos x="2" y="5"/>
                  </a:cxn>
                  <a:cxn ang="0">
                    <a:pos x="0" y="9"/>
                  </a:cxn>
                  <a:cxn ang="0">
                    <a:pos x="1" y="9"/>
                  </a:cxn>
                  <a:cxn ang="0">
                    <a:pos x="3" y="5"/>
                  </a:cxn>
                  <a:cxn ang="0">
                    <a:pos x="6" y="3"/>
                  </a:cxn>
                  <a:cxn ang="0">
                    <a:pos x="10" y="1"/>
                  </a:cxn>
                  <a:cxn ang="0">
                    <a:pos x="10" y="0"/>
                  </a:cxn>
                </a:cxnLst>
                <a:rect l="0" t="0" r="r" b="b"/>
                <a:pathLst>
                  <a:path w="10" h="9">
                    <a:moveTo>
                      <a:pt x="10" y="0"/>
                    </a:moveTo>
                    <a:lnTo>
                      <a:pt x="5" y="1"/>
                    </a:lnTo>
                    <a:lnTo>
                      <a:pt x="2" y="5"/>
                    </a:lnTo>
                    <a:lnTo>
                      <a:pt x="0" y="9"/>
                    </a:lnTo>
                    <a:lnTo>
                      <a:pt x="1" y="9"/>
                    </a:lnTo>
                    <a:lnTo>
                      <a:pt x="3" y="5"/>
                    </a:lnTo>
                    <a:lnTo>
                      <a:pt x="6" y="3"/>
                    </a:lnTo>
                    <a:lnTo>
                      <a:pt x="10" y="1"/>
                    </a:lnTo>
                    <a:lnTo>
                      <a:pt x="10" y="0"/>
                    </a:lnTo>
                    <a:close/>
                  </a:path>
                </a:pathLst>
              </a:custGeom>
              <a:grpFill/>
              <a:ln w="9525">
                <a:noFill/>
                <a:round/>
                <a:headEnd/>
                <a:tailEnd/>
              </a:ln>
            </p:spPr>
            <p:txBody>
              <a:bodyPr/>
              <a:lstStyle/>
              <a:p>
                <a:endParaRPr lang="en-US"/>
              </a:p>
            </p:txBody>
          </p:sp>
          <p:sp>
            <p:nvSpPr>
              <p:cNvPr id="278910" name="Freeform 382"/>
              <p:cNvSpPr>
                <a:spLocks/>
              </p:cNvSpPr>
              <p:nvPr/>
            </p:nvSpPr>
            <p:spPr bwMode="auto">
              <a:xfrm>
                <a:off x="1880" y="2329"/>
                <a:ext cx="6" cy="8"/>
              </a:xfrm>
              <a:custGeom>
                <a:avLst/>
                <a:gdLst/>
                <a:ahLst/>
                <a:cxnLst>
                  <a:cxn ang="0">
                    <a:pos x="0" y="8"/>
                  </a:cxn>
                  <a:cxn ang="0">
                    <a:pos x="2" y="4"/>
                  </a:cxn>
                  <a:cxn ang="0">
                    <a:pos x="5" y="2"/>
                  </a:cxn>
                  <a:cxn ang="0">
                    <a:pos x="9" y="0"/>
                  </a:cxn>
                  <a:cxn ang="0">
                    <a:pos x="9" y="0"/>
                  </a:cxn>
                  <a:cxn ang="0">
                    <a:pos x="5" y="2"/>
                  </a:cxn>
                  <a:cxn ang="0">
                    <a:pos x="2" y="4"/>
                  </a:cxn>
                  <a:cxn ang="0">
                    <a:pos x="1" y="8"/>
                  </a:cxn>
                  <a:cxn ang="0">
                    <a:pos x="0" y="8"/>
                  </a:cxn>
                </a:cxnLst>
                <a:rect l="0" t="0" r="r" b="b"/>
                <a:pathLst>
                  <a:path w="9" h="8">
                    <a:moveTo>
                      <a:pt x="0" y="8"/>
                    </a:moveTo>
                    <a:lnTo>
                      <a:pt x="2" y="4"/>
                    </a:lnTo>
                    <a:lnTo>
                      <a:pt x="5" y="2"/>
                    </a:lnTo>
                    <a:lnTo>
                      <a:pt x="9" y="0"/>
                    </a:lnTo>
                    <a:lnTo>
                      <a:pt x="9" y="0"/>
                    </a:lnTo>
                    <a:lnTo>
                      <a:pt x="5" y="2"/>
                    </a:lnTo>
                    <a:lnTo>
                      <a:pt x="2" y="4"/>
                    </a:lnTo>
                    <a:lnTo>
                      <a:pt x="1" y="8"/>
                    </a:lnTo>
                    <a:lnTo>
                      <a:pt x="0" y="8"/>
                    </a:lnTo>
                    <a:close/>
                  </a:path>
                </a:pathLst>
              </a:custGeom>
              <a:grpFill/>
              <a:ln w="9525">
                <a:noFill/>
                <a:round/>
                <a:headEnd/>
                <a:tailEnd/>
              </a:ln>
            </p:spPr>
            <p:txBody>
              <a:bodyPr/>
              <a:lstStyle/>
              <a:p>
                <a:endParaRPr lang="en-US"/>
              </a:p>
            </p:txBody>
          </p:sp>
          <p:sp>
            <p:nvSpPr>
              <p:cNvPr id="278911" name="Freeform 383"/>
              <p:cNvSpPr>
                <a:spLocks/>
              </p:cNvSpPr>
              <p:nvPr/>
            </p:nvSpPr>
            <p:spPr bwMode="auto">
              <a:xfrm>
                <a:off x="1881" y="2329"/>
                <a:ext cx="5" cy="8"/>
              </a:xfrm>
              <a:custGeom>
                <a:avLst/>
                <a:gdLst/>
                <a:ahLst/>
                <a:cxnLst>
                  <a:cxn ang="0">
                    <a:pos x="8" y="0"/>
                  </a:cxn>
                  <a:cxn ang="0">
                    <a:pos x="4" y="2"/>
                  </a:cxn>
                  <a:cxn ang="0">
                    <a:pos x="1" y="4"/>
                  </a:cxn>
                  <a:cxn ang="0">
                    <a:pos x="0" y="8"/>
                  </a:cxn>
                  <a:cxn ang="0">
                    <a:pos x="1" y="8"/>
                  </a:cxn>
                  <a:cxn ang="0">
                    <a:pos x="2" y="5"/>
                  </a:cxn>
                  <a:cxn ang="0">
                    <a:pos x="5" y="3"/>
                  </a:cxn>
                  <a:cxn ang="0">
                    <a:pos x="8" y="2"/>
                  </a:cxn>
                  <a:cxn ang="0">
                    <a:pos x="8" y="0"/>
                  </a:cxn>
                </a:cxnLst>
                <a:rect l="0" t="0" r="r" b="b"/>
                <a:pathLst>
                  <a:path w="8" h="8">
                    <a:moveTo>
                      <a:pt x="8" y="0"/>
                    </a:moveTo>
                    <a:lnTo>
                      <a:pt x="4" y="2"/>
                    </a:lnTo>
                    <a:lnTo>
                      <a:pt x="1" y="4"/>
                    </a:lnTo>
                    <a:lnTo>
                      <a:pt x="0" y="8"/>
                    </a:lnTo>
                    <a:lnTo>
                      <a:pt x="1" y="8"/>
                    </a:lnTo>
                    <a:lnTo>
                      <a:pt x="2" y="5"/>
                    </a:lnTo>
                    <a:lnTo>
                      <a:pt x="5" y="3"/>
                    </a:lnTo>
                    <a:lnTo>
                      <a:pt x="8" y="2"/>
                    </a:lnTo>
                    <a:lnTo>
                      <a:pt x="8" y="0"/>
                    </a:lnTo>
                    <a:close/>
                  </a:path>
                </a:pathLst>
              </a:custGeom>
              <a:grpFill/>
              <a:ln w="9525">
                <a:noFill/>
                <a:round/>
                <a:headEnd/>
                <a:tailEnd/>
              </a:ln>
            </p:spPr>
            <p:txBody>
              <a:bodyPr/>
              <a:lstStyle/>
              <a:p>
                <a:endParaRPr lang="en-US"/>
              </a:p>
            </p:txBody>
          </p:sp>
          <p:sp>
            <p:nvSpPr>
              <p:cNvPr id="278912" name="Freeform 384"/>
              <p:cNvSpPr>
                <a:spLocks/>
              </p:cNvSpPr>
              <p:nvPr/>
            </p:nvSpPr>
            <p:spPr bwMode="auto">
              <a:xfrm>
                <a:off x="1881" y="2331"/>
                <a:ext cx="5" cy="6"/>
              </a:xfrm>
              <a:custGeom>
                <a:avLst/>
                <a:gdLst/>
                <a:ahLst/>
                <a:cxnLst>
                  <a:cxn ang="0">
                    <a:pos x="0" y="6"/>
                  </a:cxn>
                  <a:cxn ang="0">
                    <a:pos x="1" y="3"/>
                  </a:cxn>
                  <a:cxn ang="0">
                    <a:pos x="4" y="1"/>
                  </a:cxn>
                  <a:cxn ang="0">
                    <a:pos x="7" y="0"/>
                  </a:cxn>
                  <a:cxn ang="0">
                    <a:pos x="7" y="1"/>
                  </a:cxn>
                  <a:cxn ang="0">
                    <a:pos x="3" y="2"/>
                  </a:cxn>
                  <a:cxn ang="0">
                    <a:pos x="1" y="6"/>
                  </a:cxn>
                  <a:cxn ang="0">
                    <a:pos x="0" y="6"/>
                  </a:cxn>
                </a:cxnLst>
                <a:rect l="0" t="0" r="r" b="b"/>
                <a:pathLst>
                  <a:path w="7" h="6">
                    <a:moveTo>
                      <a:pt x="0" y="6"/>
                    </a:moveTo>
                    <a:lnTo>
                      <a:pt x="1" y="3"/>
                    </a:lnTo>
                    <a:lnTo>
                      <a:pt x="4" y="1"/>
                    </a:lnTo>
                    <a:lnTo>
                      <a:pt x="7" y="0"/>
                    </a:lnTo>
                    <a:lnTo>
                      <a:pt x="7" y="1"/>
                    </a:lnTo>
                    <a:lnTo>
                      <a:pt x="3" y="2"/>
                    </a:lnTo>
                    <a:lnTo>
                      <a:pt x="1" y="6"/>
                    </a:lnTo>
                    <a:lnTo>
                      <a:pt x="0" y="6"/>
                    </a:lnTo>
                    <a:close/>
                  </a:path>
                </a:pathLst>
              </a:custGeom>
              <a:grpFill/>
              <a:ln w="9525">
                <a:noFill/>
                <a:round/>
                <a:headEnd/>
                <a:tailEnd/>
              </a:ln>
            </p:spPr>
            <p:txBody>
              <a:bodyPr/>
              <a:lstStyle/>
              <a:p>
                <a:endParaRPr lang="en-US"/>
              </a:p>
            </p:txBody>
          </p:sp>
          <p:sp>
            <p:nvSpPr>
              <p:cNvPr id="278913" name="Freeform 385"/>
              <p:cNvSpPr>
                <a:spLocks/>
              </p:cNvSpPr>
              <p:nvPr/>
            </p:nvSpPr>
            <p:spPr bwMode="auto">
              <a:xfrm>
                <a:off x="1882" y="2331"/>
                <a:ext cx="4" cy="6"/>
              </a:xfrm>
              <a:custGeom>
                <a:avLst/>
                <a:gdLst/>
                <a:ahLst/>
                <a:cxnLst>
                  <a:cxn ang="0">
                    <a:pos x="6" y="0"/>
                  </a:cxn>
                  <a:cxn ang="0">
                    <a:pos x="2" y="1"/>
                  </a:cxn>
                  <a:cxn ang="0">
                    <a:pos x="0" y="5"/>
                  </a:cxn>
                  <a:cxn ang="0">
                    <a:pos x="1" y="5"/>
                  </a:cxn>
                  <a:cxn ang="0">
                    <a:pos x="3" y="2"/>
                  </a:cxn>
                  <a:cxn ang="0">
                    <a:pos x="6" y="1"/>
                  </a:cxn>
                  <a:cxn ang="0">
                    <a:pos x="6" y="0"/>
                  </a:cxn>
                </a:cxnLst>
                <a:rect l="0" t="0" r="r" b="b"/>
                <a:pathLst>
                  <a:path w="6" h="5">
                    <a:moveTo>
                      <a:pt x="6" y="0"/>
                    </a:moveTo>
                    <a:lnTo>
                      <a:pt x="2" y="1"/>
                    </a:lnTo>
                    <a:lnTo>
                      <a:pt x="0" y="5"/>
                    </a:lnTo>
                    <a:lnTo>
                      <a:pt x="1" y="5"/>
                    </a:lnTo>
                    <a:lnTo>
                      <a:pt x="3" y="2"/>
                    </a:lnTo>
                    <a:lnTo>
                      <a:pt x="6" y="1"/>
                    </a:lnTo>
                    <a:lnTo>
                      <a:pt x="6" y="0"/>
                    </a:lnTo>
                    <a:close/>
                  </a:path>
                </a:pathLst>
              </a:custGeom>
              <a:grpFill/>
              <a:ln w="9525">
                <a:noFill/>
                <a:round/>
                <a:headEnd/>
                <a:tailEnd/>
              </a:ln>
            </p:spPr>
            <p:txBody>
              <a:bodyPr/>
              <a:lstStyle/>
              <a:p>
                <a:endParaRPr lang="en-US"/>
              </a:p>
            </p:txBody>
          </p:sp>
          <p:sp>
            <p:nvSpPr>
              <p:cNvPr id="278914" name="Freeform 386"/>
              <p:cNvSpPr>
                <a:spLocks/>
              </p:cNvSpPr>
              <p:nvPr/>
            </p:nvSpPr>
            <p:spPr bwMode="auto">
              <a:xfrm>
                <a:off x="1882" y="2333"/>
                <a:ext cx="4" cy="4"/>
              </a:xfrm>
              <a:custGeom>
                <a:avLst/>
                <a:gdLst/>
                <a:ahLst/>
                <a:cxnLst>
                  <a:cxn ang="0">
                    <a:pos x="0" y="4"/>
                  </a:cxn>
                  <a:cxn ang="0">
                    <a:pos x="2" y="1"/>
                  </a:cxn>
                  <a:cxn ang="0">
                    <a:pos x="5" y="0"/>
                  </a:cxn>
                  <a:cxn ang="0">
                    <a:pos x="5" y="0"/>
                  </a:cxn>
                  <a:cxn ang="0">
                    <a:pos x="2" y="1"/>
                  </a:cxn>
                  <a:cxn ang="0">
                    <a:pos x="1" y="4"/>
                  </a:cxn>
                  <a:cxn ang="0">
                    <a:pos x="0" y="4"/>
                  </a:cxn>
                </a:cxnLst>
                <a:rect l="0" t="0" r="r" b="b"/>
                <a:pathLst>
                  <a:path w="5" h="4">
                    <a:moveTo>
                      <a:pt x="0" y="4"/>
                    </a:moveTo>
                    <a:lnTo>
                      <a:pt x="2" y="1"/>
                    </a:lnTo>
                    <a:lnTo>
                      <a:pt x="5" y="0"/>
                    </a:lnTo>
                    <a:lnTo>
                      <a:pt x="5" y="0"/>
                    </a:lnTo>
                    <a:lnTo>
                      <a:pt x="2" y="1"/>
                    </a:lnTo>
                    <a:lnTo>
                      <a:pt x="1" y="4"/>
                    </a:lnTo>
                    <a:lnTo>
                      <a:pt x="0" y="4"/>
                    </a:lnTo>
                    <a:close/>
                  </a:path>
                </a:pathLst>
              </a:custGeom>
              <a:grpFill/>
              <a:ln w="9525">
                <a:noFill/>
                <a:round/>
                <a:headEnd/>
                <a:tailEnd/>
              </a:ln>
            </p:spPr>
            <p:txBody>
              <a:bodyPr/>
              <a:lstStyle/>
              <a:p>
                <a:endParaRPr lang="en-US"/>
              </a:p>
            </p:txBody>
          </p:sp>
          <p:sp>
            <p:nvSpPr>
              <p:cNvPr id="278915" name="Freeform 387"/>
              <p:cNvSpPr>
                <a:spLocks/>
              </p:cNvSpPr>
              <p:nvPr/>
            </p:nvSpPr>
            <p:spPr bwMode="auto">
              <a:xfrm>
                <a:off x="1884" y="2333"/>
                <a:ext cx="2" cy="4"/>
              </a:xfrm>
              <a:custGeom>
                <a:avLst/>
                <a:gdLst/>
                <a:ahLst/>
                <a:cxnLst>
                  <a:cxn ang="0">
                    <a:pos x="4" y="0"/>
                  </a:cxn>
                  <a:cxn ang="0">
                    <a:pos x="1" y="1"/>
                  </a:cxn>
                  <a:cxn ang="0">
                    <a:pos x="0" y="4"/>
                  </a:cxn>
                  <a:cxn ang="0">
                    <a:pos x="1" y="4"/>
                  </a:cxn>
                  <a:cxn ang="0">
                    <a:pos x="2" y="2"/>
                  </a:cxn>
                  <a:cxn ang="0">
                    <a:pos x="4" y="1"/>
                  </a:cxn>
                  <a:cxn ang="0">
                    <a:pos x="4" y="0"/>
                  </a:cxn>
                </a:cxnLst>
                <a:rect l="0" t="0" r="r" b="b"/>
                <a:pathLst>
                  <a:path w="4" h="4">
                    <a:moveTo>
                      <a:pt x="4" y="0"/>
                    </a:moveTo>
                    <a:lnTo>
                      <a:pt x="1" y="1"/>
                    </a:lnTo>
                    <a:lnTo>
                      <a:pt x="0" y="4"/>
                    </a:lnTo>
                    <a:lnTo>
                      <a:pt x="1" y="4"/>
                    </a:lnTo>
                    <a:lnTo>
                      <a:pt x="2" y="2"/>
                    </a:lnTo>
                    <a:lnTo>
                      <a:pt x="4" y="1"/>
                    </a:lnTo>
                    <a:lnTo>
                      <a:pt x="4" y="0"/>
                    </a:lnTo>
                    <a:close/>
                  </a:path>
                </a:pathLst>
              </a:custGeom>
              <a:grpFill/>
              <a:ln w="9525">
                <a:noFill/>
                <a:round/>
                <a:headEnd/>
                <a:tailEnd/>
              </a:ln>
            </p:spPr>
            <p:txBody>
              <a:bodyPr/>
              <a:lstStyle/>
              <a:p>
                <a:endParaRPr lang="en-US"/>
              </a:p>
            </p:txBody>
          </p:sp>
          <p:sp>
            <p:nvSpPr>
              <p:cNvPr id="278916" name="Freeform 388"/>
              <p:cNvSpPr>
                <a:spLocks/>
              </p:cNvSpPr>
              <p:nvPr/>
            </p:nvSpPr>
            <p:spPr bwMode="auto">
              <a:xfrm>
                <a:off x="1885" y="2333"/>
                <a:ext cx="1" cy="4"/>
              </a:xfrm>
              <a:custGeom>
                <a:avLst/>
                <a:gdLst/>
                <a:ahLst/>
                <a:cxnLst>
                  <a:cxn ang="0">
                    <a:pos x="0" y="3"/>
                  </a:cxn>
                  <a:cxn ang="0">
                    <a:pos x="1" y="1"/>
                  </a:cxn>
                  <a:cxn ang="0">
                    <a:pos x="3" y="0"/>
                  </a:cxn>
                  <a:cxn ang="0">
                    <a:pos x="3" y="1"/>
                  </a:cxn>
                  <a:cxn ang="0">
                    <a:pos x="2" y="2"/>
                  </a:cxn>
                  <a:cxn ang="0">
                    <a:pos x="2" y="3"/>
                  </a:cxn>
                  <a:cxn ang="0">
                    <a:pos x="0" y="3"/>
                  </a:cxn>
                </a:cxnLst>
                <a:rect l="0" t="0" r="r" b="b"/>
                <a:pathLst>
                  <a:path w="3" h="3">
                    <a:moveTo>
                      <a:pt x="0" y="3"/>
                    </a:moveTo>
                    <a:lnTo>
                      <a:pt x="1" y="1"/>
                    </a:lnTo>
                    <a:lnTo>
                      <a:pt x="3" y="0"/>
                    </a:lnTo>
                    <a:lnTo>
                      <a:pt x="3" y="1"/>
                    </a:lnTo>
                    <a:lnTo>
                      <a:pt x="2" y="2"/>
                    </a:lnTo>
                    <a:lnTo>
                      <a:pt x="2" y="3"/>
                    </a:lnTo>
                    <a:lnTo>
                      <a:pt x="0" y="3"/>
                    </a:lnTo>
                    <a:close/>
                  </a:path>
                </a:pathLst>
              </a:custGeom>
              <a:grpFill/>
              <a:ln w="9525">
                <a:noFill/>
                <a:round/>
                <a:headEnd/>
                <a:tailEnd/>
              </a:ln>
            </p:spPr>
            <p:txBody>
              <a:bodyPr/>
              <a:lstStyle/>
              <a:p>
                <a:endParaRPr lang="en-US"/>
              </a:p>
            </p:txBody>
          </p:sp>
          <p:sp>
            <p:nvSpPr>
              <p:cNvPr id="278917" name="Freeform 389"/>
              <p:cNvSpPr>
                <a:spLocks/>
              </p:cNvSpPr>
              <p:nvPr/>
            </p:nvSpPr>
            <p:spPr bwMode="auto">
              <a:xfrm>
                <a:off x="1886" y="2335"/>
                <a:ext cx="1" cy="2"/>
              </a:xfrm>
              <a:custGeom>
                <a:avLst/>
                <a:gdLst/>
                <a:ahLst/>
                <a:cxnLst>
                  <a:cxn ang="0">
                    <a:pos x="1" y="0"/>
                  </a:cxn>
                  <a:cxn ang="0">
                    <a:pos x="0" y="1"/>
                  </a:cxn>
                  <a:cxn ang="0">
                    <a:pos x="0" y="2"/>
                  </a:cxn>
                  <a:cxn ang="0">
                    <a:pos x="1" y="2"/>
                  </a:cxn>
                  <a:cxn ang="0">
                    <a:pos x="1" y="1"/>
                  </a:cxn>
                  <a:cxn ang="0">
                    <a:pos x="1" y="0"/>
                  </a:cxn>
                </a:cxnLst>
                <a:rect l="0" t="0" r="r" b="b"/>
                <a:pathLst>
                  <a:path w="1" h="2">
                    <a:moveTo>
                      <a:pt x="1" y="0"/>
                    </a:moveTo>
                    <a:lnTo>
                      <a:pt x="0" y="1"/>
                    </a:lnTo>
                    <a:lnTo>
                      <a:pt x="0" y="2"/>
                    </a:lnTo>
                    <a:lnTo>
                      <a:pt x="1" y="2"/>
                    </a:lnTo>
                    <a:lnTo>
                      <a:pt x="1" y="1"/>
                    </a:lnTo>
                    <a:lnTo>
                      <a:pt x="1" y="0"/>
                    </a:lnTo>
                    <a:close/>
                  </a:path>
                </a:pathLst>
              </a:custGeom>
              <a:grpFill/>
              <a:ln w="9525">
                <a:noFill/>
                <a:round/>
                <a:headEnd/>
                <a:tailEnd/>
              </a:ln>
            </p:spPr>
            <p:txBody>
              <a:bodyPr/>
              <a:lstStyle/>
              <a:p>
                <a:endParaRPr lang="en-US"/>
              </a:p>
            </p:txBody>
          </p:sp>
          <p:sp>
            <p:nvSpPr>
              <p:cNvPr id="278918" name="Freeform 390"/>
              <p:cNvSpPr>
                <a:spLocks/>
              </p:cNvSpPr>
              <p:nvPr/>
            </p:nvSpPr>
            <p:spPr bwMode="auto">
              <a:xfrm>
                <a:off x="1886" y="2335"/>
                <a:ext cx="1" cy="2"/>
              </a:xfrm>
              <a:custGeom>
                <a:avLst/>
                <a:gdLst/>
                <a:ahLst/>
                <a:cxnLst>
                  <a:cxn ang="0">
                    <a:pos x="0" y="1"/>
                  </a:cxn>
                  <a:cxn ang="0">
                    <a:pos x="0" y="0"/>
                  </a:cxn>
                  <a:cxn ang="0">
                    <a:pos x="0" y="1"/>
                  </a:cxn>
                  <a:cxn ang="0">
                    <a:pos x="0" y="1"/>
                  </a:cxn>
                  <a:cxn ang="0">
                    <a:pos x="0" y="1"/>
                  </a:cxn>
                </a:cxnLst>
                <a:rect l="0" t="0" r="r" b="b"/>
                <a:pathLst>
                  <a:path h="1">
                    <a:moveTo>
                      <a:pt x="0" y="1"/>
                    </a:moveTo>
                    <a:lnTo>
                      <a:pt x="0" y="0"/>
                    </a:lnTo>
                    <a:lnTo>
                      <a:pt x="0" y="1"/>
                    </a:lnTo>
                    <a:lnTo>
                      <a:pt x="0" y="1"/>
                    </a:lnTo>
                    <a:lnTo>
                      <a:pt x="0" y="1"/>
                    </a:lnTo>
                    <a:close/>
                  </a:path>
                </a:pathLst>
              </a:custGeom>
              <a:grpFill/>
              <a:ln w="9525">
                <a:noFill/>
                <a:round/>
                <a:headEnd/>
                <a:tailEnd/>
              </a:ln>
            </p:spPr>
            <p:txBody>
              <a:bodyPr/>
              <a:lstStyle/>
              <a:p>
                <a:endParaRPr lang="en-US"/>
              </a:p>
            </p:txBody>
          </p:sp>
          <p:sp>
            <p:nvSpPr>
              <p:cNvPr id="278919" name="Freeform 391"/>
              <p:cNvSpPr>
                <a:spLocks noEditPoints="1"/>
              </p:cNvSpPr>
              <p:nvPr/>
            </p:nvSpPr>
            <p:spPr bwMode="auto">
              <a:xfrm>
                <a:off x="1837" y="1873"/>
                <a:ext cx="89" cy="10"/>
              </a:xfrm>
              <a:custGeom>
                <a:avLst/>
                <a:gdLst/>
                <a:ahLst/>
                <a:cxnLst>
                  <a:cxn ang="0">
                    <a:pos x="0" y="11"/>
                  </a:cxn>
                  <a:cxn ang="0">
                    <a:pos x="156" y="11"/>
                  </a:cxn>
                  <a:cxn ang="0">
                    <a:pos x="156" y="0"/>
                  </a:cxn>
                  <a:cxn ang="0">
                    <a:pos x="0" y="0"/>
                  </a:cxn>
                  <a:cxn ang="0">
                    <a:pos x="0" y="11"/>
                  </a:cxn>
                  <a:cxn ang="0">
                    <a:pos x="1" y="10"/>
                  </a:cxn>
                  <a:cxn ang="0">
                    <a:pos x="154" y="10"/>
                  </a:cxn>
                  <a:cxn ang="0">
                    <a:pos x="154" y="0"/>
                  </a:cxn>
                  <a:cxn ang="0">
                    <a:pos x="1" y="0"/>
                  </a:cxn>
                  <a:cxn ang="0">
                    <a:pos x="1" y="10"/>
                  </a:cxn>
                </a:cxnLst>
                <a:rect l="0" t="0" r="r" b="b"/>
                <a:pathLst>
                  <a:path w="156" h="11">
                    <a:moveTo>
                      <a:pt x="0" y="11"/>
                    </a:moveTo>
                    <a:lnTo>
                      <a:pt x="156" y="11"/>
                    </a:lnTo>
                    <a:lnTo>
                      <a:pt x="156" y="0"/>
                    </a:lnTo>
                    <a:lnTo>
                      <a:pt x="0" y="0"/>
                    </a:lnTo>
                    <a:lnTo>
                      <a:pt x="0" y="11"/>
                    </a:lnTo>
                    <a:close/>
                    <a:moveTo>
                      <a:pt x="1" y="10"/>
                    </a:moveTo>
                    <a:lnTo>
                      <a:pt x="154" y="10"/>
                    </a:lnTo>
                    <a:lnTo>
                      <a:pt x="154" y="0"/>
                    </a:lnTo>
                    <a:lnTo>
                      <a:pt x="1" y="0"/>
                    </a:lnTo>
                    <a:lnTo>
                      <a:pt x="1" y="10"/>
                    </a:lnTo>
                    <a:close/>
                  </a:path>
                </a:pathLst>
              </a:custGeom>
              <a:grpFill/>
              <a:ln w="9525">
                <a:noFill/>
                <a:round/>
                <a:headEnd/>
                <a:tailEnd/>
              </a:ln>
            </p:spPr>
            <p:txBody>
              <a:bodyPr/>
              <a:lstStyle/>
              <a:p>
                <a:endParaRPr lang="en-US"/>
              </a:p>
            </p:txBody>
          </p:sp>
          <p:sp>
            <p:nvSpPr>
              <p:cNvPr id="278920" name="Freeform 392"/>
              <p:cNvSpPr>
                <a:spLocks noEditPoints="1"/>
              </p:cNvSpPr>
              <p:nvPr/>
            </p:nvSpPr>
            <p:spPr bwMode="auto">
              <a:xfrm>
                <a:off x="1838" y="1873"/>
                <a:ext cx="87" cy="10"/>
              </a:xfrm>
              <a:custGeom>
                <a:avLst/>
                <a:gdLst/>
                <a:ahLst/>
                <a:cxnLst>
                  <a:cxn ang="0">
                    <a:pos x="0" y="10"/>
                  </a:cxn>
                  <a:cxn ang="0">
                    <a:pos x="153" y="10"/>
                  </a:cxn>
                  <a:cxn ang="0">
                    <a:pos x="153" y="0"/>
                  </a:cxn>
                  <a:cxn ang="0">
                    <a:pos x="0" y="0"/>
                  </a:cxn>
                  <a:cxn ang="0">
                    <a:pos x="0" y="10"/>
                  </a:cxn>
                  <a:cxn ang="0">
                    <a:pos x="1" y="10"/>
                  </a:cxn>
                  <a:cxn ang="0">
                    <a:pos x="152" y="10"/>
                  </a:cxn>
                  <a:cxn ang="0">
                    <a:pos x="152" y="0"/>
                  </a:cxn>
                  <a:cxn ang="0">
                    <a:pos x="1" y="0"/>
                  </a:cxn>
                  <a:cxn ang="0">
                    <a:pos x="1" y="10"/>
                  </a:cxn>
                </a:cxnLst>
                <a:rect l="0" t="0" r="r" b="b"/>
                <a:pathLst>
                  <a:path w="153" h="10">
                    <a:moveTo>
                      <a:pt x="0" y="10"/>
                    </a:moveTo>
                    <a:lnTo>
                      <a:pt x="153" y="10"/>
                    </a:lnTo>
                    <a:lnTo>
                      <a:pt x="153" y="0"/>
                    </a:lnTo>
                    <a:lnTo>
                      <a:pt x="0" y="0"/>
                    </a:lnTo>
                    <a:lnTo>
                      <a:pt x="0" y="10"/>
                    </a:lnTo>
                    <a:close/>
                    <a:moveTo>
                      <a:pt x="1" y="10"/>
                    </a:moveTo>
                    <a:lnTo>
                      <a:pt x="152" y="10"/>
                    </a:lnTo>
                    <a:lnTo>
                      <a:pt x="152" y="0"/>
                    </a:lnTo>
                    <a:lnTo>
                      <a:pt x="1" y="0"/>
                    </a:lnTo>
                    <a:lnTo>
                      <a:pt x="1" y="10"/>
                    </a:lnTo>
                    <a:close/>
                  </a:path>
                </a:pathLst>
              </a:custGeom>
              <a:grpFill/>
              <a:ln w="9525">
                <a:noFill/>
                <a:round/>
                <a:headEnd/>
                <a:tailEnd/>
              </a:ln>
            </p:spPr>
            <p:txBody>
              <a:bodyPr/>
              <a:lstStyle/>
              <a:p>
                <a:endParaRPr lang="en-US"/>
              </a:p>
            </p:txBody>
          </p:sp>
          <p:sp>
            <p:nvSpPr>
              <p:cNvPr id="278921" name="Freeform 393"/>
              <p:cNvSpPr>
                <a:spLocks noEditPoints="1"/>
              </p:cNvSpPr>
              <p:nvPr/>
            </p:nvSpPr>
            <p:spPr bwMode="auto">
              <a:xfrm>
                <a:off x="1838" y="1873"/>
                <a:ext cx="87" cy="10"/>
              </a:xfrm>
              <a:custGeom>
                <a:avLst/>
                <a:gdLst/>
                <a:ahLst/>
                <a:cxnLst>
                  <a:cxn ang="0">
                    <a:pos x="0" y="10"/>
                  </a:cxn>
                  <a:cxn ang="0">
                    <a:pos x="151" y="10"/>
                  </a:cxn>
                  <a:cxn ang="0">
                    <a:pos x="151" y="0"/>
                  </a:cxn>
                  <a:cxn ang="0">
                    <a:pos x="0" y="0"/>
                  </a:cxn>
                  <a:cxn ang="0">
                    <a:pos x="0" y="10"/>
                  </a:cxn>
                  <a:cxn ang="0">
                    <a:pos x="1" y="10"/>
                  </a:cxn>
                  <a:cxn ang="0">
                    <a:pos x="150" y="10"/>
                  </a:cxn>
                  <a:cxn ang="0">
                    <a:pos x="150" y="0"/>
                  </a:cxn>
                  <a:cxn ang="0">
                    <a:pos x="1" y="0"/>
                  </a:cxn>
                  <a:cxn ang="0">
                    <a:pos x="1" y="10"/>
                  </a:cxn>
                </a:cxnLst>
                <a:rect l="0" t="0" r="r" b="b"/>
                <a:pathLst>
                  <a:path w="151" h="10">
                    <a:moveTo>
                      <a:pt x="0" y="10"/>
                    </a:moveTo>
                    <a:lnTo>
                      <a:pt x="151" y="10"/>
                    </a:lnTo>
                    <a:lnTo>
                      <a:pt x="151" y="0"/>
                    </a:lnTo>
                    <a:lnTo>
                      <a:pt x="0" y="0"/>
                    </a:lnTo>
                    <a:lnTo>
                      <a:pt x="0" y="10"/>
                    </a:lnTo>
                    <a:close/>
                    <a:moveTo>
                      <a:pt x="1" y="10"/>
                    </a:moveTo>
                    <a:lnTo>
                      <a:pt x="150" y="10"/>
                    </a:lnTo>
                    <a:lnTo>
                      <a:pt x="150" y="0"/>
                    </a:lnTo>
                    <a:lnTo>
                      <a:pt x="1" y="0"/>
                    </a:lnTo>
                    <a:lnTo>
                      <a:pt x="1" y="10"/>
                    </a:lnTo>
                    <a:close/>
                  </a:path>
                </a:pathLst>
              </a:custGeom>
              <a:grpFill/>
              <a:ln w="9525">
                <a:noFill/>
                <a:round/>
                <a:headEnd/>
                <a:tailEnd/>
              </a:ln>
            </p:spPr>
            <p:txBody>
              <a:bodyPr/>
              <a:lstStyle/>
              <a:p>
                <a:endParaRPr lang="en-US"/>
              </a:p>
            </p:txBody>
          </p:sp>
          <p:sp>
            <p:nvSpPr>
              <p:cNvPr id="278922" name="Freeform 394"/>
              <p:cNvSpPr>
                <a:spLocks noEditPoints="1"/>
              </p:cNvSpPr>
              <p:nvPr/>
            </p:nvSpPr>
            <p:spPr bwMode="auto">
              <a:xfrm>
                <a:off x="1839" y="1873"/>
                <a:ext cx="85" cy="10"/>
              </a:xfrm>
              <a:custGeom>
                <a:avLst/>
                <a:gdLst/>
                <a:ahLst/>
                <a:cxnLst>
                  <a:cxn ang="0">
                    <a:pos x="0" y="10"/>
                  </a:cxn>
                  <a:cxn ang="0">
                    <a:pos x="149" y="10"/>
                  </a:cxn>
                  <a:cxn ang="0">
                    <a:pos x="149" y="0"/>
                  </a:cxn>
                  <a:cxn ang="0">
                    <a:pos x="0" y="0"/>
                  </a:cxn>
                  <a:cxn ang="0">
                    <a:pos x="0" y="10"/>
                  </a:cxn>
                  <a:cxn ang="0">
                    <a:pos x="1" y="10"/>
                  </a:cxn>
                  <a:cxn ang="0">
                    <a:pos x="148" y="10"/>
                  </a:cxn>
                  <a:cxn ang="0">
                    <a:pos x="148" y="0"/>
                  </a:cxn>
                  <a:cxn ang="0">
                    <a:pos x="1" y="0"/>
                  </a:cxn>
                  <a:cxn ang="0">
                    <a:pos x="1" y="10"/>
                  </a:cxn>
                </a:cxnLst>
                <a:rect l="0" t="0" r="r" b="b"/>
                <a:pathLst>
                  <a:path w="149" h="10">
                    <a:moveTo>
                      <a:pt x="0" y="10"/>
                    </a:moveTo>
                    <a:lnTo>
                      <a:pt x="149" y="10"/>
                    </a:lnTo>
                    <a:lnTo>
                      <a:pt x="149" y="0"/>
                    </a:lnTo>
                    <a:lnTo>
                      <a:pt x="0" y="0"/>
                    </a:lnTo>
                    <a:lnTo>
                      <a:pt x="0" y="10"/>
                    </a:lnTo>
                    <a:close/>
                    <a:moveTo>
                      <a:pt x="1" y="10"/>
                    </a:moveTo>
                    <a:lnTo>
                      <a:pt x="148" y="10"/>
                    </a:lnTo>
                    <a:lnTo>
                      <a:pt x="148" y="0"/>
                    </a:lnTo>
                    <a:lnTo>
                      <a:pt x="1" y="0"/>
                    </a:lnTo>
                    <a:lnTo>
                      <a:pt x="1" y="10"/>
                    </a:lnTo>
                    <a:close/>
                  </a:path>
                </a:pathLst>
              </a:custGeom>
              <a:grpFill/>
              <a:ln w="9525">
                <a:noFill/>
                <a:round/>
                <a:headEnd/>
                <a:tailEnd/>
              </a:ln>
            </p:spPr>
            <p:txBody>
              <a:bodyPr/>
              <a:lstStyle/>
              <a:p>
                <a:endParaRPr lang="en-US"/>
              </a:p>
            </p:txBody>
          </p:sp>
          <p:sp>
            <p:nvSpPr>
              <p:cNvPr id="278923" name="Freeform 395"/>
              <p:cNvSpPr>
                <a:spLocks noEditPoints="1"/>
              </p:cNvSpPr>
              <p:nvPr/>
            </p:nvSpPr>
            <p:spPr bwMode="auto">
              <a:xfrm>
                <a:off x="1839" y="1873"/>
                <a:ext cx="85" cy="10"/>
              </a:xfrm>
              <a:custGeom>
                <a:avLst/>
                <a:gdLst/>
                <a:ahLst/>
                <a:cxnLst>
                  <a:cxn ang="0">
                    <a:pos x="0" y="10"/>
                  </a:cxn>
                  <a:cxn ang="0">
                    <a:pos x="147" y="10"/>
                  </a:cxn>
                  <a:cxn ang="0">
                    <a:pos x="147" y="0"/>
                  </a:cxn>
                  <a:cxn ang="0">
                    <a:pos x="0" y="0"/>
                  </a:cxn>
                  <a:cxn ang="0">
                    <a:pos x="0" y="10"/>
                  </a:cxn>
                  <a:cxn ang="0">
                    <a:pos x="2" y="10"/>
                  </a:cxn>
                  <a:cxn ang="0">
                    <a:pos x="145" y="10"/>
                  </a:cxn>
                  <a:cxn ang="0">
                    <a:pos x="145" y="0"/>
                  </a:cxn>
                  <a:cxn ang="0">
                    <a:pos x="2" y="0"/>
                  </a:cxn>
                  <a:cxn ang="0">
                    <a:pos x="2" y="10"/>
                  </a:cxn>
                </a:cxnLst>
                <a:rect l="0" t="0" r="r" b="b"/>
                <a:pathLst>
                  <a:path w="147" h="10">
                    <a:moveTo>
                      <a:pt x="0" y="10"/>
                    </a:moveTo>
                    <a:lnTo>
                      <a:pt x="147" y="10"/>
                    </a:lnTo>
                    <a:lnTo>
                      <a:pt x="147" y="0"/>
                    </a:lnTo>
                    <a:lnTo>
                      <a:pt x="0" y="0"/>
                    </a:lnTo>
                    <a:lnTo>
                      <a:pt x="0" y="10"/>
                    </a:lnTo>
                    <a:close/>
                    <a:moveTo>
                      <a:pt x="2" y="10"/>
                    </a:moveTo>
                    <a:lnTo>
                      <a:pt x="145" y="10"/>
                    </a:lnTo>
                    <a:lnTo>
                      <a:pt x="145" y="0"/>
                    </a:lnTo>
                    <a:lnTo>
                      <a:pt x="2" y="0"/>
                    </a:lnTo>
                    <a:lnTo>
                      <a:pt x="2" y="10"/>
                    </a:lnTo>
                    <a:close/>
                  </a:path>
                </a:pathLst>
              </a:custGeom>
              <a:grpFill/>
              <a:ln w="9525">
                <a:noFill/>
                <a:round/>
                <a:headEnd/>
                <a:tailEnd/>
              </a:ln>
            </p:spPr>
            <p:txBody>
              <a:bodyPr/>
              <a:lstStyle/>
              <a:p>
                <a:endParaRPr lang="en-US"/>
              </a:p>
            </p:txBody>
          </p:sp>
          <p:sp>
            <p:nvSpPr>
              <p:cNvPr id="278924" name="Freeform 396"/>
              <p:cNvSpPr>
                <a:spLocks noEditPoints="1"/>
              </p:cNvSpPr>
              <p:nvPr/>
            </p:nvSpPr>
            <p:spPr bwMode="auto">
              <a:xfrm>
                <a:off x="1840" y="1873"/>
                <a:ext cx="81" cy="10"/>
              </a:xfrm>
              <a:custGeom>
                <a:avLst/>
                <a:gdLst/>
                <a:ahLst/>
                <a:cxnLst>
                  <a:cxn ang="0">
                    <a:pos x="0" y="10"/>
                  </a:cxn>
                  <a:cxn ang="0">
                    <a:pos x="143" y="10"/>
                  </a:cxn>
                  <a:cxn ang="0">
                    <a:pos x="143" y="0"/>
                  </a:cxn>
                  <a:cxn ang="0">
                    <a:pos x="0" y="0"/>
                  </a:cxn>
                  <a:cxn ang="0">
                    <a:pos x="0" y="10"/>
                  </a:cxn>
                  <a:cxn ang="0">
                    <a:pos x="2" y="10"/>
                  </a:cxn>
                  <a:cxn ang="0">
                    <a:pos x="142" y="10"/>
                  </a:cxn>
                  <a:cxn ang="0">
                    <a:pos x="142" y="0"/>
                  </a:cxn>
                  <a:cxn ang="0">
                    <a:pos x="2" y="0"/>
                  </a:cxn>
                  <a:cxn ang="0">
                    <a:pos x="2" y="10"/>
                  </a:cxn>
                </a:cxnLst>
                <a:rect l="0" t="0" r="r" b="b"/>
                <a:pathLst>
                  <a:path w="143" h="10">
                    <a:moveTo>
                      <a:pt x="0" y="10"/>
                    </a:moveTo>
                    <a:lnTo>
                      <a:pt x="143" y="10"/>
                    </a:lnTo>
                    <a:lnTo>
                      <a:pt x="143" y="0"/>
                    </a:lnTo>
                    <a:lnTo>
                      <a:pt x="0" y="0"/>
                    </a:lnTo>
                    <a:lnTo>
                      <a:pt x="0" y="10"/>
                    </a:lnTo>
                    <a:close/>
                    <a:moveTo>
                      <a:pt x="2" y="10"/>
                    </a:moveTo>
                    <a:lnTo>
                      <a:pt x="142" y="10"/>
                    </a:lnTo>
                    <a:lnTo>
                      <a:pt x="142" y="0"/>
                    </a:lnTo>
                    <a:lnTo>
                      <a:pt x="2" y="0"/>
                    </a:lnTo>
                    <a:lnTo>
                      <a:pt x="2" y="10"/>
                    </a:lnTo>
                    <a:close/>
                  </a:path>
                </a:pathLst>
              </a:custGeom>
              <a:grpFill/>
              <a:ln w="9525">
                <a:noFill/>
                <a:round/>
                <a:headEnd/>
                <a:tailEnd/>
              </a:ln>
            </p:spPr>
            <p:txBody>
              <a:bodyPr/>
              <a:lstStyle/>
              <a:p>
                <a:endParaRPr lang="en-US"/>
              </a:p>
            </p:txBody>
          </p:sp>
          <p:sp>
            <p:nvSpPr>
              <p:cNvPr id="278925" name="Freeform 397"/>
              <p:cNvSpPr>
                <a:spLocks noEditPoints="1"/>
              </p:cNvSpPr>
              <p:nvPr/>
            </p:nvSpPr>
            <p:spPr bwMode="auto">
              <a:xfrm>
                <a:off x="1841" y="1873"/>
                <a:ext cx="80" cy="10"/>
              </a:xfrm>
              <a:custGeom>
                <a:avLst/>
                <a:gdLst/>
                <a:ahLst/>
                <a:cxnLst>
                  <a:cxn ang="0">
                    <a:pos x="0" y="10"/>
                  </a:cxn>
                  <a:cxn ang="0">
                    <a:pos x="140" y="10"/>
                  </a:cxn>
                  <a:cxn ang="0">
                    <a:pos x="140" y="0"/>
                  </a:cxn>
                  <a:cxn ang="0">
                    <a:pos x="0" y="0"/>
                  </a:cxn>
                  <a:cxn ang="0">
                    <a:pos x="0" y="10"/>
                  </a:cxn>
                  <a:cxn ang="0">
                    <a:pos x="1" y="10"/>
                  </a:cxn>
                  <a:cxn ang="0">
                    <a:pos x="139" y="10"/>
                  </a:cxn>
                  <a:cxn ang="0">
                    <a:pos x="139" y="0"/>
                  </a:cxn>
                  <a:cxn ang="0">
                    <a:pos x="1" y="0"/>
                  </a:cxn>
                  <a:cxn ang="0">
                    <a:pos x="1" y="10"/>
                  </a:cxn>
                </a:cxnLst>
                <a:rect l="0" t="0" r="r" b="b"/>
                <a:pathLst>
                  <a:path w="140" h="10">
                    <a:moveTo>
                      <a:pt x="0" y="10"/>
                    </a:moveTo>
                    <a:lnTo>
                      <a:pt x="140" y="10"/>
                    </a:lnTo>
                    <a:lnTo>
                      <a:pt x="140" y="0"/>
                    </a:lnTo>
                    <a:lnTo>
                      <a:pt x="0" y="0"/>
                    </a:lnTo>
                    <a:lnTo>
                      <a:pt x="0" y="10"/>
                    </a:lnTo>
                    <a:close/>
                    <a:moveTo>
                      <a:pt x="1" y="10"/>
                    </a:moveTo>
                    <a:lnTo>
                      <a:pt x="139" y="10"/>
                    </a:lnTo>
                    <a:lnTo>
                      <a:pt x="139" y="0"/>
                    </a:lnTo>
                    <a:lnTo>
                      <a:pt x="1" y="0"/>
                    </a:lnTo>
                    <a:lnTo>
                      <a:pt x="1" y="10"/>
                    </a:lnTo>
                    <a:close/>
                  </a:path>
                </a:pathLst>
              </a:custGeom>
              <a:grpFill/>
              <a:ln w="9525">
                <a:noFill/>
                <a:round/>
                <a:headEnd/>
                <a:tailEnd/>
              </a:ln>
            </p:spPr>
            <p:txBody>
              <a:bodyPr/>
              <a:lstStyle/>
              <a:p>
                <a:endParaRPr lang="en-US"/>
              </a:p>
            </p:txBody>
          </p:sp>
          <p:sp>
            <p:nvSpPr>
              <p:cNvPr id="278926" name="Freeform 398"/>
              <p:cNvSpPr>
                <a:spLocks noEditPoints="1"/>
              </p:cNvSpPr>
              <p:nvPr/>
            </p:nvSpPr>
            <p:spPr bwMode="auto">
              <a:xfrm>
                <a:off x="1841" y="1873"/>
                <a:ext cx="79" cy="10"/>
              </a:xfrm>
              <a:custGeom>
                <a:avLst/>
                <a:gdLst/>
                <a:ahLst/>
                <a:cxnLst>
                  <a:cxn ang="0">
                    <a:pos x="0" y="10"/>
                  </a:cxn>
                  <a:cxn ang="0">
                    <a:pos x="138" y="10"/>
                  </a:cxn>
                  <a:cxn ang="0">
                    <a:pos x="138" y="0"/>
                  </a:cxn>
                  <a:cxn ang="0">
                    <a:pos x="0" y="0"/>
                  </a:cxn>
                  <a:cxn ang="0">
                    <a:pos x="0" y="10"/>
                  </a:cxn>
                  <a:cxn ang="0">
                    <a:pos x="2" y="10"/>
                  </a:cxn>
                  <a:cxn ang="0">
                    <a:pos x="136" y="10"/>
                  </a:cxn>
                  <a:cxn ang="0">
                    <a:pos x="136" y="0"/>
                  </a:cxn>
                  <a:cxn ang="0">
                    <a:pos x="2" y="0"/>
                  </a:cxn>
                  <a:cxn ang="0">
                    <a:pos x="2" y="10"/>
                  </a:cxn>
                </a:cxnLst>
                <a:rect l="0" t="0" r="r" b="b"/>
                <a:pathLst>
                  <a:path w="138" h="10">
                    <a:moveTo>
                      <a:pt x="0" y="10"/>
                    </a:moveTo>
                    <a:lnTo>
                      <a:pt x="138" y="10"/>
                    </a:lnTo>
                    <a:lnTo>
                      <a:pt x="138" y="0"/>
                    </a:lnTo>
                    <a:lnTo>
                      <a:pt x="0" y="0"/>
                    </a:lnTo>
                    <a:lnTo>
                      <a:pt x="0" y="10"/>
                    </a:lnTo>
                    <a:close/>
                    <a:moveTo>
                      <a:pt x="2" y="10"/>
                    </a:moveTo>
                    <a:lnTo>
                      <a:pt x="136" y="10"/>
                    </a:lnTo>
                    <a:lnTo>
                      <a:pt x="136" y="0"/>
                    </a:lnTo>
                    <a:lnTo>
                      <a:pt x="2" y="0"/>
                    </a:lnTo>
                    <a:lnTo>
                      <a:pt x="2" y="10"/>
                    </a:lnTo>
                    <a:close/>
                  </a:path>
                </a:pathLst>
              </a:custGeom>
              <a:grpFill/>
              <a:ln w="9525">
                <a:noFill/>
                <a:round/>
                <a:headEnd/>
                <a:tailEnd/>
              </a:ln>
            </p:spPr>
            <p:txBody>
              <a:bodyPr/>
              <a:lstStyle/>
              <a:p>
                <a:endParaRPr lang="en-US"/>
              </a:p>
            </p:txBody>
          </p:sp>
          <p:sp>
            <p:nvSpPr>
              <p:cNvPr id="278927" name="Freeform 399"/>
              <p:cNvSpPr>
                <a:spLocks noEditPoints="1"/>
              </p:cNvSpPr>
              <p:nvPr/>
            </p:nvSpPr>
            <p:spPr bwMode="auto">
              <a:xfrm>
                <a:off x="1842" y="1873"/>
                <a:ext cx="77" cy="10"/>
              </a:xfrm>
              <a:custGeom>
                <a:avLst/>
                <a:gdLst/>
                <a:ahLst/>
                <a:cxnLst>
                  <a:cxn ang="0">
                    <a:pos x="0" y="10"/>
                  </a:cxn>
                  <a:cxn ang="0">
                    <a:pos x="134" y="10"/>
                  </a:cxn>
                  <a:cxn ang="0">
                    <a:pos x="134" y="0"/>
                  </a:cxn>
                  <a:cxn ang="0">
                    <a:pos x="0" y="0"/>
                  </a:cxn>
                  <a:cxn ang="0">
                    <a:pos x="0" y="10"/>
                  </a:cxn>
                  <a:cxn ang="0">
                    <a:pos x="1" y="10"/>
                  </a:cxn>
                  <a:cxn ang="0">
                    <a:pos x="132" y="10"/>
                  </a:cxn>
                  <a:cxn ang="0">
                    <a:pos x="132" y="0"/>
                  </a:cxn>
                  <a:cxn ang="0">
                    <a:pos x="1" y="0"/>
                  </a:cxn>
                  <a:cxn ang="0">
                    <a:pos x="1" y="10"/>
                  </a:cxn>
                </a:cxnLst>
                <a:rect l="0" t="0" r="r" b="b"/>
                <a:pathLst>
                  <a:path w="134" h="10">
                    <a:moveTo>
                      <a:pt x="0" y="10"/>
                    </a:moveTo>
                    <a:lnTo>
                      <a:pt x="134" y="10"/>
                    </a:lnTo>
                    <a:lnTo>
                      <a:pt x="134" y="0"/>
                    </a:lnTo>
                    <a:lnTo>
                      <a:pt x="0" y="0"/>
                    </a:lnTo>
                    <a:lnTo>
                      <a:pt x="0" y="10"/>
                    </a:lnTo>
                    <a:close/>
                    <a:moveTo>
                      <a:pt x="1" y="10"/>
                    </a:moveTo>
                    <a:lnTo>
                      <a:pt x="132" y="10"/>
                    </a:lnTo>
                    <a:lnTo>
                      <a:pt x="132" y="0"/>
                    </a:lnTo>
                    <a:lnTo>
                      <a:pt x="1" y="0"/>
                    </a:lnTo>
                    <a:lnTo>
                      <a:pt x="1" y="10"/>
                    </a:lnTo>
                    <a:close/>
                  </a:path>
                </a:pathLst>
              </a:custGeom>
              <a:grpFill/>
              <a:ln w="9525">
                <a:noFill/>
                <a:round/>
                <a:headEnd/>
                <a:tailEnd/>
              </a:ln>
            </p:spPr>
            <p:txBody>
              <a:bodyPr/>
              <a:lstStyle/>
              <a:p>
                <a:endParaRPr lang="en-US"/>
              </a:p>
            </p:txBody>
          </p:sp>
          <p:sp>
            <p:nvSpPr>
              <p:cNvPr id="278928" name="Freeform 400"/>
              <p:cNvSpPr>
                <a:spLocks noEditPoints="1"/>
              </p:cNvSpPr>
              <p:nvPr/>
            </p:nvSpPr>
            <p:spPr bwMode="auto">
              <a:xfrm>
                <a:off x="1844" y="1873"/>
                <a:ext cx="75" cy="10"/>
              </a:xfrm>
              <a:custGeom>
                <a:avLst/>
                <a:gdLst/>
                <a:ahLst/>
                <a:cxnLst>
                  <a:cxn ang="0">
                    <a:pos x="0" y="10"/>
                  </a:cxn>
                  <a:cxn ang="0">
                    <a:pos x="131" y="10"/>
                  </a:cxn>
                  <a:cxn ang="0">
                    <a:pos x="131" y="0"/>
                  </a:cxn>
                  <a:cxn ang="0">
                    <a:pos x="0" y="0"/>
                  </a:cxn>
                  <a:cxn ang="0">
                    <a:pos x="0" y="10"/>
                  </a:cxn>
                  <a:cxn ang="0">
                    <a:pos x="2" y="10"/>
                  </a:cxn>
                  <a:cxn ang="0">
                    <a:pos x="129" y="10"/>
                  </a:cxn>
                  <a:cxn ang="0">
                    <a:pos x="129" y="0"/>
                  </a:cxn>
                  <a:cxn ang="0">
                    <a:pos x="2" y="0"/>
                  </a:cxn>
                  <a:cxn ang="0">
                    <a:pos x="2" y="10"/>
                  </a:cxn>
                </a:cxnLst>
                <a:rect l="0" t="0" r="r" b="b"/>
                <a:pathLst>
                  <a:path w="131" h="10">
                    <a:moveTo>
                      <a:pt x="0" y="10"/>
                    </a:moveTo>
                    <a:lnTo>
                      <a:pt x="131" y="10"/>
                    </a:lnTo>
                    <a:lnTo>
                      <a:pt x="131" y="0"/>
                    </a:lnTo>
                    <a:lnTo>
                      <a:pt x="0" y="0"/>
                    </a:lnTo>
                    <a:lnTo>
                      <a:pt x="0" y="10"/>
                    </a:lnTo>
                    <a:close/>
                    <a:moveTo>
                      <a:pt x="2" y="10"/>
                    </a:moveTo>
                    <a:lnTo>
                      <a:pt x="129" y="10"/>
                    </a:lnTo>
                    <a:lnTo>
                      <a:pt x="129" y="0"/>
                    </a:lnTo>
                    <a:lnTo>
                      <a:pt x="2" y="0"/>
                    </a:lnTo>
                    <a:lnTo>
                      <a:pt x="2" y="10"/>
                    </a:lnTo>
                    <a:close/>
                  </a:path>
                </a:pathLst>
              </a:custGeom>
              <a:grpFill/>
              <a:ln w="9525">
                <a:noFill/>
                <a:round/>
                <a:headEnd/>
                <a:tailEnd/>
              </a:ln>
            </p:spPr>
            <p:txBody>
              <a:bodyPr/>
              <a:lstStyle/>
              <a:p>
                <a:endParaRPr lang="en-US"/>
              </a:p>
            </p:txBody>
          </p:sp>
          <p:sp>
            <p:nvSpPr>
              <p:cNvPr id="278929" name="Freeform 401"/>
              <p:cNvSpPr>
                <a:spLocks noEditPoints="1"/>
              </p:cNvSpPr>
              <p:nvPr/>
            </p:nvSpPr>
            <p:spPr bwMode="auto">
              <a:xfrm>
                <a:off x="1845" y="1873"/>
                <a:ext cx="73" cy="10"/>
              </a:xfrm>
              <a:custGeom>
                <a:avLst/>
                <a:gdLst/>
                <a:ahLst/>
                <a:cxnLst>
                  <a:cxn ang="0">
                    <a:pos x="0" y="10"/>
                  </a:cxn>
                  <a:cxn ang="0">
                    <a:pos x="127" y="10"/>
                  </a:cxn>
                  <a:cxn ang="0">
                    <a:pos x="127" y="0"/>
                  </a:cxn>
                  <a:cxn ang="0">
                    <a:pos x="0" y="0"/>
                  </a:cxn>
                  <a:cxn ang="0">
                    <a:pos x="0" y="10"/>
                  </a:cxn>
                  <a:cxn ang="0">
                    <a:pos x="1" y="8"/>
                  </a:cxn>
                  <a:cxn ang="0">
                    <a:pos x="126" y="8"/>
                  </a:cxn>
                  <a:cxn ang="0">
                    <a:pos x="126" y="1"/>
                  </a:cxn>
                  <a:cxn ang="0">
                    <a:pos x="1" y="1"/>
                  </a:cxn>
                  <a:cxn ang="0">
                    <a:pos x="1" y="8"/>
                  </a:cxn>
                </a:cxnLst>
                <a:rect l="0" t="0" r="r" b="b"/>
                <a:pathLst>
                  <a:path w="127" h="10">
                    <a:moveTo>
                      <a:pt x="0" y="10"/>
                    </a:moveTo>
                    <a:lnTo>
                      <a:pt x="127" y="10"/>
                    </a:lnTo>
                    <a:lnTo>
                      <a:pt x="127" y="0"/>
                    </a:lnTo>
                    <a:lnTo>
                      <a:pt x="0" y="0"/>
                    </a:lnTo>
                    <a:lnTo>
                      <a:pt x="0" y="10"/>
                    </a:lnTo>
                    <a:close/>
                    <a:moveTo>
                      <a:pt x="1" y="8"/>
                    </a:moveTo>
                    <a:lnTo>
                      <a:pt x="126" y="8"/>
                    </a:lnTo>
                    <a:lnTo>
                      <a:pt x="126" y="1"/>
                    </a:lnTo>
                    <a:lnTo>
                      <a:pt x="1" y="1"/>
                    </a:lnTo>
                    <a:lnTo>
                      <a:pt x="1" y="8"/>
                    </a:lnTo>
                    <a:close/>
                  </a:path>
                </a:pathLst>
              </a:custGeom>
              <a:grpFill/>
              <a:ln w="9525">
                <a:noFill/>
                <a:round/>
                <a:headEnd/>
                <a:tailEnd/>
              </a:ln>
            </p:spPr>
            <p:txBody>
              <a:bodyPr/>
              <a:lstStyle/>
              <a:p>
                <a:endParaRPr lang="en-US"/>
              </a:p>
            </p:txBody>
          </p:sp>
          <p:sp>
            <p:nvSpPr>
              <p:cNvPr id="278930" name="Freeform 402"/>
              <p:cNvSpPr>
                <a:spLocks noEditPoints="1"/>
              </p:cNvSpPr>
              <p:nvPr/>
            </p:nvSpPr>
            <p:spPr bwMode="auto">
              <a:xfrm>
                <a:off x="1846" y="1873"/>
                <a:ext cx="71" cy="8"/>
              </a:xfrm>
              <a:custGeom>
                <a:avLst/>
                <a:gdLst/>
                <a:ahLst/>
                <a:cxnLst>
                  <a:cxn ang="0">
                    <a:pos x="0" y="7"/>
                  </a:cxn>
                  <a:cxn ang="0">
                    <a:pos x="125" y="7"/>
                  </a:cxn>
                  <a:cxn ang="0">
                    <a:pos x="125" y="0"/>
                  </a:cxn>
                  <a:cxn ang="0">
                    <a:pos x="0" y="0"/>
                  </a:cxn>
                  <a:cxn ang="0">
                    <a:pos x="0" y="7"/>
                  </a:cxn>
                  <a:cxn ang="0">
                    <a:pos x="2" y="7"/>
                  </a:cxn>
                  <a:cxn ang="0">
                    <a:pos x="123" y="7"/>
                  </a:cxn>
                  <a:cxn ang="0">
                    <a:pos x="123" y="0"/>
                  </a:cxn>
                  <a:cxn ang="0">
                    <a:pos x="2" y="0"/>
                  </a:cxn>
                  <a:cxn ang="0">
                    <a:pos x="2" y="7"/>
                  </a:cxn>
                </a:cxnLst>
                <a:rect l="0" t="0" r="r" b="b"/>
                <a:pathLst>
                  <a:path w="125" h="7">
                    <a:moveTo>
                      <a:pt x="0" y="7"/>
                    </a:moveTo>
                    <a:lnTo>
                      <a:pt x="125" y="7"/>
                    </a:lnTo>
                    <a:lnTo>
                      <a:pt x="125" y="0"/>
                    </a:lnTo>
                    <a:lnTo>
                      <a:pt x="0" y="0"/>
                    </a:lnTo>
                    <a:lnTo>
                      <a:pt x="0" y="7"/>
                    </a:lnTo>
                    <a:close/>
                    <a:moveTo>
                      <a:pt x="2" y="7"/>
                    </a:moveTo>
                    <a:lnTo>
                      <a:pt x="123" y="7"/>
                    </a:lnTo>
                    <a:lnTo>
                      <a:pt x="123" y="0"/>
                    </a:lnTo>
                    <a:lnTo>
                      <a:pt x="2" y="0"/>
                    </a:lnTo>
                    <a:lnTo>
                      <a:pt x="2" y="7"/>
                    </a:lnTo>
                    <a:close/>
                  </a:path>
                </a:pathLst>
              </a:custGeom>
              <a:grpFill/>
              <a:ln w="9525">
                <a:noFill/>
                <a:round/>
                <a:headEnd/>
                <a:tailEnd/>
              </a:ln>
            </p:spPr>
            <p:txBody>
              <a:bodyPr/>
              <a:lstStyle/>
              <a:p>
                <a:endParaRPr lang="en-US"/>
              </a:p>
            </p:txBody>
          </p:sp>
          <p:sp>
            <p:nvSpPr>
              <p:cNvPr id="278931" name="Freeform 403"/>
              <p:cNvSpPr>
                <a:spLocks noEditPoints="1"/>
              </p:cNvSpPr>
              <p:nvPr/>
            </p:nvSpPr>
            <p:spPr bwMode="auto">
              <a:xfrm>
                <a:off x="1847" y="1873"/>
                <a:ext cx="69" cy="8"/>
              </a:xfrm>
              <a:custGeom>
                <a:avLst/>
                <a:gdLst/>
                <a:ahLst/>
                <a:cxnLst>
                  <a:cxn ang="0">
                    <a:pos x="0" y="7"/>
                  </a:cxn>
                  <a:cxn ang="0">
                    <a:pos x="121" y="7"/>
                  </a:cxn>
                  <a:cxn ang="0">
                    <a:pos x="121" y="0"/>
                  </a:cxn>
                  <a:cxn ang="0">
                    <a:pos x="0" y="0"/>
                  </a:cxn>
                  <a:cxn ang="0">
                    <a:pos x="0" y="7"/>
                  </a:cxn>
                  <a:cxn ang="0">
                    <a:pos x="1" y="7"/>
                  </a:cxn>
                  <a:cxn ang="0">
                    <a:pos x="119" y="7"/>
                  </a:cxn>
                  <a:cxn ang="0">
                    <a:pos x="119" y="0"/>
                  </a:cxn>
                  <a:cxn ang="0">
                    <a:pos x="1" y="0"/>
                  </a:cxn>
                  <a:cxn ang="0">
                    <a:pos x="1" y="7"/>
                  </a:cxn>
                </a:cxnLst>
                <a:rect l="0" t="0" r="r" b="b"/>
                <a:pathLst>
                  <a:path w="121" h="7">
                    <a:moveTo>
                      <a:pt x="0" y="7"/>
                    </a:moveTo>
                    <a:lnTo>
                      <a:pt x="121" y="7"/>
                    </a:lnTo>
                    <a:lnTo>
                      <a:pt x="121" y="0"/>
                    </a:lnTo>
                    <a:lnTo>
                      <a:pt x="0" y="0"/>
                    </a:lnTo>
                    <a:lnTo>
                      <a:pt x="0" y="7"/>
                    </a:lnTo>
                    <a:close/>
                    <a:moveTo>
                      <a:pt x="1" y="7"/>
                    </a:moveTo>
                    <a:lnTo>
                      <a:pt x="119" y="7"/>
                    </a:lnTo>
                    <a:lnTo>
                      <a:pt x="119" y="0"/>
                    </a:lnTo>
                    <a:lnTo>
                      <a:pt x="1" y="0"/>
                    </a:lnTo>
                    <a:lnTo>
                      <a:pt x="1" y="7"/>
                    </a:lnTo>
                    <a:close/>
                  </a:path>
                </a:pathLst>
              </a:custGeom>
              <a:grpFill/>
              <a:ln w="9525">
                <a:noFill/>
                <a:round/>
                <a:headEnd/>
                <a:tailEnd/>
              </a:ln>
            </p:spPr>
            <p:txBody>
              <a:bodyPr/>
              <a:lstStyle/>
              <a:p>
                <a:endParaRPr lang="en-US"/>
              </a:p>
            </p:txBody>
          </p:sp>
          <p:sp>
            <p:nvSpPr>
              <p:cNvPr id="278932" name="Freeform 404"/>
              <p:cNvSpPr>
                <a:spLocks noEditPoints="1"/>
              </p:cNvSpPr>
              <p:nvPr/>
            </p:nvSpPr>
            <p:spPr bwMode="auto">
              <a:xfrm>
                <a:off x="1847" y="1873"/>
                <a:ext cx="68" cy="8"/>
              </a:xfrm>
              <a:custGeom>
                <a:avLst/>
                <a:gdLst/>
                <a:ahLst/>
                <a:cxnLst>
                  <a:cxn ang="0">
                    <a:pos x="0" y="7"/>
                  </a:cxn>
                  <a:cxn ang="0">
                    <a:pos x="118" y="7"/>
                  </a:cxn>
                  <a:cxn ang="0">
                    <a:pos x="118" y="0"/>
                  </a:cxn>
                  <a:cxn ang="0">
                    <a:pos x="0" y="0"/>
                  </a:cxn>
                  <a:cxn ang="0">
                    <a:pos x="0" y="7"/>
                  </a:cxn>
                  <a:cxn ang="0">
                    <a:pos x="3" y="7"/>
                  </a:cxn>
                  <a:cxn ang="0">
                    <a:pos x="117" y="7"/>
                  </a:cxn>
                  <a:cxn ang="0">
                    <a:pos x="117" y="0"/>
                  </a:cxn>
                  <a:cxn ang="0">
                    <a:pos x="3" y="0"/>
                  </a:cxn>
                  <a:cxn ang="0">
                    <a:pos x="3" y="7"/>
                  </a:cxn>
                </a:cxnLst>
                <a:rect l="0" t="0" r="r" b="b"/>
                <a:pathLst>
                  <a:path w="118" h="7">
                    <a:moveTo>
                      <a:pt x="0" y="7"/>
                    </a:moveTo>
                    <a:lnTo>
                      <a:pt x="118" y="7"/>
                    </a:lnTo>
                    <a:lnTo>
                      <a:pt x="118" y="0"/>
                    </a:lnTo>
                    <a:lnTo>
                      <a:pt x="0" y="0"/>
                    </a:lnTo>
                    <a:lnTo>
                      <a:pt x="0" y="7"/>
                    </a:lnTo>
                    <a:close/>
                    <a:moveTo>
                      <a:pt x="3" y="7"/>
                    </a:moveTo>
                    <a:lnTo>
                      <a:pt x="117" y="7"/>
                    </a:lnTo>
                    <a:lnTo>
                      <a:pt x="117" y="0"/>
                    </a:lnTo>
                    <a:lnTo>
                      <a:pt x="3" y="0"/>
                    </a:lnTo>
                    <a:lnTo>
                      <a:pt x="3" y="7"/>
                    </a:lnTo>
                    <a:close/>
                  </a:path>
                </a:pathLst>
              </a:custGeom>
              <a:grpFill/>
              <a:ln w="9525">
                <a:noFill/>
                <a:round/>
                <a:headEnd/>
                <a:tailEnd/>
              </a:ln>
            </p:spPr>
            <p:txBody>
              <a:bodyPr/>
              <a:lstStyle/>
              <a:p>
                <a:endParaRPr lang="en-US"/>
              </a:p>
            </p:txBody>
          </p:sp>
          <p:sp>
            <p:nvSpPr>
              <p:cNvPr id="278933" name="Freeform 405"/>
              <p:cNvSpPr>
                <a:spLocks noEditPoints="1"/>
              </p:cNvSpPr>
              <p:nvPr/>
            </p:nvSpPr>
            <p:spPr bwMode="auto">
              <a:xfrm>
                <a:off x="1848" y="1873"/>
                <a:ext cx="65" cy="8"/>
              </a:xfrm>
              <a:custGeom>
                <a:avLst/>
                <a:gdLst/>
                <a:ahLst/>
                <a:cxnLst>
                  <a:cxn ang="0">
                    <a:pos x="0" y="7"/>
                  </a:cxn>
                  <a:cxn ang="0">
                    <a:pos x="114" y="7"/>
                  </a:cxn>
                  <a:cxn ang="0">
                    <a:pos x="114" y="0"/>
                  </a:cxn>
                  <a:cxn ang="0">
                    <a:pos x="0" y="0"/>
                  </a:cxn>
                  <a:cxn ang="0">
                    <a:pos x="0" y="7"/>
                  </a:cxn>
                  <a:cxn ang="0">
                    <a:pos x="2" y="7"/>
                  </a:cxn>
                  <a:cxn ang="0">
                    <a:pos x="112" y="7"/>
                  </a:cxn>
                  <a:cxn ang="0">
                    <a:pos x="112" y="0"/>
                  </a:cxn>
                  <a:cxn ang="0">
                    <a:pos x="2" y="0"/>
                  </a:cxn>
                  <a:cxn ang="0">
                    <a:pos x="2" y="7"/>
                  </a:cxn>
                </a:cxnLst>
                <a:rect l="0" t="0" r="r" b="b"/>
                <a:pathLst>
                  <a:path w="114" h="7">
                    <a:moveTo>
                      <a:pt x="0" y="7"/>
                    </a:moveTo>
                    <a:lnTo>
                      <a:pt x="114" y="7"/>
                    </a:lnTo>
                    <a:lnTo>
                      <a:pt x="114" y="0"/>
                    </a:lnTo>
                    <a:lnTo>
                      <a:pt x="0" y="0"/>
                    </a:lnTo>
                    <a:lnTo>
                      <a:pt x="0" y="7"/>
                    </a:lnTo>
                    <a:close/>
                    <a:moveTo>
                      <a:pt x="2" y="7"/>
                    </a:moveTo>
                    <a:lnTo>
                      <a:pt x="112" y="7"/>
                    </a:lnTo>
                    <a:lnTo>
                      <a:pt x="112" y="0"/>
                    </a:lnTo>
                    <a:lnTo>
                      <a:pt x="2" y="0"/>
                    </a:lnTo>
                    <a:lnTo>
                      <a:pt x="2" y="7"/>
                    </a:lnTo>
                    <a:close/>
                  </a:path>
                </a:pathLst>
              </a:custGeom>
              <a:grpFill/>
              <a:ln w="9525">
                <a:noFill/>
                <a:round/>
                <a:headEnd/>
                <a:tailEnd/>
              </a:ln>
            </p:spPr>
            <p:txBody>
              <a:bodyPr/>
              <a:lstStyle/>
              <a:p>
                <a:endParaRPr lang="en-US"/>
              </a:p>
            </p:txBody>
          </p:sp>
          <p:sp>
            <p:nvSpPr>
              <p:cNvPr id="278934" name="Freeform 406"/>
              <p:cNvSpPr>
                <a:spLocks noEditPoints="1"/>
              </p:cNvSpPr>
              <p:nvPr/>
            </p:nvSpPr>
            <p:spPr bwMode="auto">
              <a:xfrm>
                <a:off x="1849" y="1873"/>
                <a:ext cx="63" cy="8"/>
              </a:xfrm>
              <a:custGeom>
                <a:avLst/>
                <a:gdLst/>
                <a:ahLst/>
                <a:cxnLst>
                  <a:cxn ang="0">
                    <a:pos x="0" y="7"/>
                  </a:cxn>
                  <a:cxn ang="0">
                    <a:pos x="110" y="7"/>
                  </a:cxn>
                  <a:cxn ang="0">
                    <a:pos x="110" y="0"/>
                  </a:cxn>
                  <a:cxn ang="0">
                    <a:pos x="0" y="0"/>
                  </a:cxn>
                  <a:cxn ang="0">
                    <a:pos x="0" y="7"/>
                  </a:cxn>
                  <a:cxn ang="0">
                    <a:pos x="2" y="7"/>
                  </a:cxn>
                  <a:cxn ang="0">
                    <a:pos x="108" y="7"/>
                  </a:cxn>
                  <a:cxn ang="0">
                    <a:pos x="108" y="0"/>
                  </a:cxn>
                  <a:cxn ang="0">
                    <a:pos x="2" y="0"/>
                  </a:cxn>
                  <a:cxn ang="0">
                    <a:pos x="2" y="7"/>
                  </a:cxn>
                </a:cxnLst>
                <a:rect l="0" t="0" r="r" b="b"/>
                <a:pathLst>
                  <a:path w="110" h="7">
                    <a:moveTo>
                      <a:pt x="0" y="7"/>
                    </a:moveTo>
                    <a:lnTo>
                      <a:pt x="110" y="7"/>
                    </a:lnTo>
                    <a:lnTo>
                      <a:pt x="110" y="0"/>
                    </a:lnTo>
                    <a:lnTo>
                      <a:pt x="0" y="0"/>
                    </a:lnTo>
                    <a:lnTo>
                      <a:pt x="0" y="7"/>
                    </a:lnTo>
                    <a:close/>
                    <a:moveTo>
                      <a:pt x="2" y="7"/>
                    </a:moveTo>
                    <a:lnTo>
                      <a:pt x="108" y="7"/>
                    </a:lnTo>
                    <a:lnTo>
                      <a:pt x="108" y="0"/>
                    </a:lnTo>
                    <a:lnTo>
                      <a:pt x="2" y="0"/>
                    </a:lnTo>
                    <a:lnTo>
                      <a:pt x="2" y="7"/>
                    </a:lnTo>
                    <a:close/>
                  </a:path>
                </a:pathLst>
              </a:custGeom>
              <a:grpFill/>
              <a:ln w="9525">
                <a:noFill/>
                <a:round/>
                <a:headEnd/>
                <a:tailEnd/>
              </a:ln>
            </p:spPr>
            <p:txBody>
              <a:bodyPr/>
              <a:lstStyle/>
              <a:p>
                <a:endParaRPr lang="en-US"/>
              </a:p>
            </p:txBody>
          </p:sp>
          <p:sp>
            <p:nvSpPr>
              <p:cNvPr id="278935" name="Freeform 407"/>
              <p:cNvSpPr>
                <a:spLocks noEditPoints="1"/>
              </p:cNvSpPr>
              <p:nvPr/>
            </p:nvSpPr>
            <p:spPr bwMode="auto">
              <a:xfrm>
                <a:off x="1850" y="1873"/>
                <a:ext cx="61" cy="8"/>
              </a:xfrm>
              <a:custGeom>
                <a:avLst/>
                <a:gdLst/>
                <a:ahLst/>
                <a:cxnLst>
                  <a:cxn ang="0">
                    <a:pos x="0" y="7"/>
                  </a:cxn>
                  <a:cxn ang="0">
                    <a:pos x="106" y="7"/>
                  </a:cxn>
                  <a:cxn ang="0">
                    <a:pos x="106" y="0"/>
                  </a:cxn>
                  <a:cxn ang="0">
                    <a:pos x="0" y="0"/>
                  </a:cxn>
                  <a:cxn ang="0">
                    <a:pos x="0" y="7"/>
                  </a:cxn>
                  <a:cxn ang="0">
                    <a:pos x="2" y="7"/>
                  </a:cxn>
                  <a:cxn ang="0">
                    <a:pos x="103" y="7"/>
                  </a:cxn>
                  <a:cxn ang="0">
                    <a:pos x="103" y="0"/>
                  </a:cxn>
                  <a:cxn ang="0">
                    <a:pos x="2" y="0"/>
                  </a:cxn>
                  <a:cxn ang="0">
                    <a:pos x="2" y="7"/>
                  </a:cxn>
                </a:cxnLst>
                <a:rect l="0" t="0" r="r" b="b"/>
                <a:pathLst>
                  <a:path w="106" h="7">
                    <a:moveTo>
                      <a:pt x="0" y="7"/>
                    </a:moveTo>
                    <a:lnTo>
                      <a:pt x="106" y="7"/>
                    </a:lnTo>
                    <a:lnTo>
                      <a:pt x="106" y="0"/>
                    </a:lnTo>
                    <a:lnTo>
                      <a:pt x="0" y="0"/>
                    </a:lnTo>
                    <a:lnTo>
                      <a:pt x="0" y="7"/>
                    </a:lnTo>
                    <a:close/>
                    <a:moveTo>
                      <a:pt x="2" y="7"/>
                    </a:moveTo>
                    <a:lnTo>
                      <a:pt x="103" y="7"/>
                    </a:lnTo>
                    <a:lnTo>
                      <a:pt x="103" y="0"/>
                    </a:lnTo>
                    <a:lnTo>
                      <a:pt x="2" y="0"/>
                    </a:lnTo>
                    <a:lnTo>
                      <a:pt x="2" y="7"/>
                    </a:lnTo>
                    <a:close/>
                  </a:path>
                </a:pathLst>
              </a:custGeom>
              <a:grpFill/>
              <a:ln w="9525">
                <a:noFill/>
                <a:round/>
                <a:headEnd/>
                <a:tailEnd/>
              </a:ln>
            </p:spPr>
            <p:txBody>
              <a:bodyPr/>
              <a:lstStyle/>
              <a:p>
                <a:endParaRPr lang="en-US"/>
              </a:p>
            </p:txBody>
          </p:sp>
          <p:sp>
            <p:nvSpPr>
              <p:cNvPr id="278936" name="Freeform 408"/>
              <p:cNvSpPr>
                <a:spLocks noEditPoints="1"/>
              </p:cNvSpPr>
              <p:nvPr/>
            </p:nvSpPr>
            <p:spPr bwMode="auto">
              <a:xfrm>
                <a:off x="1853" y="1873"/>
                <a:ext cx="57" cy="8"/>
              </a:xfrm>
              <a:custGeom>
                <a:avLst/>
                <a:gdLst/>
                <a:ahLst/>
                <a:cxnLst>
                  <a:cxn ang="0">
                    <a:pos x="0" y="7"/>
                  </a:cxn>
                  <a:cxn ang="0">
                    <a:pos x="101" y="7"/>
                  </a:cxn>
                  <a:cxn ang="0">
                    <a:pos x="101" y="0"/>
                  </a:cxn>
                  <a:cxn ang="0">
                    <a:pos x="0" y="0"/>
                  </a:cxn>
                  <a:cxn ang="0">
                    <a:pos x="0" y="7"/>
                  </a:cxn>
                  <a:cxn ang="0">
                    <a:pos x="2" y="7"/>
                  </a:cxn>
                  <a:cxn ang="0">
                    <a:pos x="99" y="7"/>
                  </a:cxn>
                  <a:cxn ang="0">
                    <a:pos x="99" y="0"/>
                  </a:cxn>
                  <a:cxn ang="0">
                    <a:pos x="2" y="0"/>
                  </a:cxn>
                  <a:cxn ang="0">
                    <a:pos x="2" y="7"/>
                  </a:cxn>
                </a:cxnLst>
                <a:rect l="0" t="0" r="r" b="b"/>
                <a:pathLst>
                  <a:path w="101" h="7">
                    <a:moveTo>
                      <a:pt x="0" y="7"/>
                    </a:moveTo>
                    <a:lnTo>
                      <a:pt x="101" y="7"/>
                    </a:lnTo>
                    <a:lnTo>
                      <a:pt x="101" y="0"/>
                    </a:lnTo>
                    <a:lnTo>
                      <a:pt x="0" y="0"/>
                    </a:lnTo>
                    <a:lnTo>
                      <a:pt x="0" y="7"/>
                    </a:lnTo>
                    <a:close/>
                    <a:moveTo>
                      <a:pt x="2" y="7"/>
                    </a:moveTo>
                    <a:lnTo>
                      <a:pt x="99" y="7"/>
                    </a:lnTo>
                    <a:lnTo>
                      <a:pt x="99" y="0"/>
                    </a:lnTo>
                    <a:lnTo>
                      <a:pt x="2" y="0"/>
                    </a:lnTo>
                    <a:lnTo>
                      <a:pt x="2" y="7"/>
                    </a:lnTo>
                    <a:close/>
                  </a:path>
                </a:pathLst>
              </a:custGeom>
              <a:grpFill/>
              <a:ln w="9525">
                <a:noFill/>
                <a:round/>
                <a:headEnd/>
                <a:tailEnd/>
              </a:ln>
            </p:spPr>
            <p:txBody>
              <a:bodyPr/>
              <a:lstStyle/>
              <a:p>
                <a:endParaRPr lang="en-US"/>
              </a:p>
            </p:txBody>
          </p:sp>
          <p:sp>
            <p:nvSpPr>
              <p:cNvPr id="278937" name="Freeform 409"/>
              <p:cNvSpPr>
                <a:spLocks noEditPoints="1"/>
              </p:cNvSpPr>
              <p:nvPr/>
            </p:nvSpPr>
            <p:spPr bwMode="auto">
              <a:xfrm>
                <a:off x="1854" y="1873"/>
                <a:ext cx="55" cy="8"/>
              </a:xfrm>
              <a:custGeom>
                <a:avLst/>
                <a:gdLst/>
                <a:ahLst/>
                <a:cxnLst>
                  <a:cxn ang="0">
                    <a:pos x="0" y="7"/>
                  </a:cxn>
                  <a:cxn ang="0">
                    <a:pos x="97" y="7"/>
                  </a:cxn>
                  <a:cxn ang="0">
                    <a:pos x="97" y="0"/>
                  </a:cxn>
                  <a:cxn ang="0">
                    <a:pos x="0" y="0"/>
                  </a:cxn>
                  <a:cxn ang="0">
                    <a:pos x="0" y="7"/>
                  </a:cxn>
                  <a:cxn ang="0">
                    <a:pos x="2" y="6"/>
                  </a:cxn>
                  <a:cxn ang="0">
                    <a:pos x="94" y="6"/>
                  </a:cxn>
                  <a:cxn ang="0">
                    <a:pos x="94" y="1"/>
                  </a:cxn>
                  <a:cxn ang="0">
                    <a:pos x="2" y="1"/>
                  </a:cxn>
                  <a:cxn ang="0">
                    <a:pos x="2" y="6"/>
                  </a:cxn>
                </a:cxnLst>
                <a:rect l="0" t="0" r="r" b="b"/>
                <a:pathLst>
                  <a:path w="97" h="7">
                    <a:moveTo>
                      <a:pt x="0" y="7"/>
                    </a:moveTo>
                    <a:lnTo>
                      <a:pt x="97" y="7"/>
                    </a:lnTo>
                    <a:lnTo>
                      <a:pt x="97" y="0"/>
                    </a:lnTo>
                    <a:lnTo>
                      <a:pt x="0" y="0"/>
                    </a:lnTo>
                    <a:lnTo>
                      <a:pt x="0" y="7"/>
                    </a:lnTo>
                    <a:close/>
                    <a:moveTo>
                      <a:pt x="2" y="6"/>
                    </a:moveTo>
                    <a:lnTo>
                      <a:pt x="94" y="6"/>
                    </a:lnTo>
                    <a:lnTo>
                      <a:pt x="94" y="1"/>
                    </a:lnTo>
                    <a:lnTo>
                      <a:pt x="2" y="1"/>
                    </a:lnTo>
                    <a:lnTo>
                      <a:pt x="2" y="6"/>
                    </a:lnTo>
                    <a:close/>
                  </a:path>
                </a:pathLst>
              </a:custGeom>
              <a:grpFill/>
              <a:ln w="9525">
                <a:noFill/>
                <a:round/>
                <a:headEnd/>
                <a:tailEnd/>
              </a:ln>
            </p:spPr>
            <p:txBody>
              <a:bodyPr/>
              <a:lstStyle/>
              <a:p>
                <a:endParaRPr lang="en-US"/>
              </a:p>
            </p:txBody>
          </p:sp>
          <p:sp>
            <p:nvSpPr>
              <p:cNvPr id="278938" name="Freeform 410"/>
              <p:cNvSpPr>
                <a:spLocks noEditPoints="1"/>
              </p:cNvSpPr>
              <p:nvPr/>
            </p:nvSpPr>
            <p:spPr bwMode="auto">
              <a:xfrm>
                <a:off x="1855" y="1875"/>
                <a:ext cx="53" cy="6"/>
              </a:xfrm>
              <a:custGeom>
                <a:avLst/>
                <a:gdLst/>
                <a:ahLst/>
                <a:cxnLst>
                  <a:cxn ang="0">
                    <a:pos x="0" y="5"/>
                  </a:cxn>
                  <a:cxn ang="0">
                    <a:pos x="92" y="5"/>
                  </a:cxn>
                  <a:cxn ang="0">
                    <a:pos x="92" y="0"/>
                  </a:cxn>
                  <a:cxn ang="0">
                    <a:pos x="0" y="0"/>
                  </a:cxn>
                  <a:cxn ang="0">
                    <a:pos x="0" y="5"/>
                  </a:cxn>
                  <a:cxn ang="0">
                    <a:pos x="3" y="5"/>
                  </a:cxn>
                  <a:cxn ang="0">
                    <a:pos x="90" y="5"/>
                  </a:cxn>
                  <a:cxn ang="0">
                    <a:pos x="90" y="0"/>
                  </a:cxn>
                  <a:cxn ang="0">
                    <a:pos x="3" y="0"/>
                  </a:cxn>
                  <a:cxn ang="0">
                    <a:pos x="3" y="5"/>
                  </a:cxn>
                </a:cxnLst>
                <a:rect l="0" t="0" r="r" b="b"/>
                <a:pathLst>
                  <a:path w="92" h="5">
                    <a:moveTo>
                      <a:pt x="0" y="5"/>
                    </a:moveTo>
                    <a:lnTo>
                      <a:pt x="92" y="5"/>
                    </a:lnTo>
                    <a:lnTo>
                      <a:pt x="92" y="0"/>
                    </a:lnTo>
                    <a:lnTo>
                      <a:pt x="0" y="0"/>
                    </a:lnTo>
                    <a:lnTo>
                      <a:pt x="0" y="5"/>
                    </a:lnTo>
                    <a:close/>
                    <a:moveTo>
                      <a:pt x="3" y="5"/>
                    </a:moveTo>
                    <a:lnTo>
                      <a:pt x="90" y="5"/>
                    </a:lnTo>
                    <a:lnTo>
                      <a:pt x="90" y="0"/>
                    </a:lnTo>
                    <a:lnTo>
                      <a:pt x="3" y="0"/>
                    </a:lnTo>
                    <a:lnTo>
                      <a:pt x="3" y="5"/>
                    </a:lnTo>
                    <a:close/>
                  </a:path>
                </a:pathLst>
              </a:custGeom>
              <a:grpFill/>
              <a:ln w="9525">
                <a:noFill/>
                <a:round/>
                <a:headEnd/>
                <a:tailEnd/>
              </a:ln>
            </p:spPr>
            <p:txBody>
              <a:bodyPr/>
              <a:lstStyle/>
              <a:p>
                <a:endParaRPr lang="en-US"/>
              </a:p>
            </p:txBody>
          </p:sp>
          <p:sp>
            <p:nvSpPr>
              <p:cNvPr id="278939" name="Freeform 411"/>
              <p:cNvSpPr>
                <a:spLocks noEditPoints="1"/>
              </p:cNvSpPr>
              <p:nvPr/>
            </p:nvSpPr>
            <p:spPr bwMode="auto">
              <a:xfrm>
                <a:off x="1856" y="1875"/>
                <a:ext cx="49" cy="6"/>
              </a:xfrm>
              <a:custGeom>
                <a:avLst/>
                <a:gdLst/>
                <a:ahLst/>
                <a:cxnLst>
                  <a:cxn ang="0">
                    <a:pos x="0" y="5"/>
                  </a:cxn>
                  <a:cxn ang="0">
                    <a:pos x="87" y="5"/>
                  </a:cxn>
                  <a:cxn ang="0">
                    <a:pos x="87" y="0"/>
                  </a:cxn>
                  <a:cxn ang="0">
                    <a:pos x="0" y="0"/>
                  </a:cxn>
                  <a:cxn ang="0">
                    <a:pos x="0" y="5"/>
                  </a:cxn>
                  <a:cxn ang="0">
                    <a:pos x="3" y="5"/>
                  </a:cxn>
                  <a:cxn ang="0">
                    <a:pos x="85" y="5"/>
                  </a:cxn>
                  <a:cxn ang="0">
                    <a:pos x="85" y="0"/>
                  </a:cxn>
                  <a:cxn ang="0">
                    <a:pos x="3" y="0"/>
                  </a:cxn>
                  <a:cxn ang="0">
                    <a:pos x="3" y="5"/>
                  </a:cxn>
                </a:cxnLst>
                <a:rect l="0" t="0" r="r" b="b"/>
                <a:pathLst>
                  <a:path w="87" h="5">
                    <a:moveTo>
                      <a:pt x="0" y="5"/>
                    </a:moveTo>
                    <a:lnTo>
                      <a:pt x="87" y="5"/>
                    </a:lnTo>
                    <a:lnTo>
                      <a:pt x="87" y="0"/>
                    </a:lnTo>
                    <a:lnTo>
                      <a:pt x="0" y="0"/>
                    </a:lnTo>
                    <a:lnTo>
                      <a:pt x="0" y="5"/>
                    </a:lnTo>
                    <a:close/>
                    <a:moveTo>
                      <a:pt x="3" y="5"/>
                    </a:moveTo>
                    <a:lnTo>
                      <a:pt x="85" y="5"/>
                    </a:lnTo>
                    <a:lnTo>
                      <a:pt x="85" y="0"/>
                    </a:lnTo>
                    <a:lnTo>
                      <a:pt x="3" y="0"/>
                    </a:lnTo>
                    <a:lnTo>
                      <a:pt x="3" y="5"/>
                    </a:lnTo>
                    <a:close/>
                  </a:path>
                </a:pathLst>
              </a:custGeom>
              <a:grpFill/>
              <a:ln w="9525">
                <a:noFill/>
                <a:round/>
                <a:headEnd/>
                <a:tailEnd/>
              </a:ln>
            </p:spPr>
            <p:txBody>
              <a:bodyPr/>
              <a:lstStyle/>
              <a:p>
                <a:endParaRPr lang="en-US"/>
              </a:p>
            </p:txBody>
          </p:sp>
          <p:sp>
            <p:nvSpPr>
              <p:cNvPr id="278940" name="Freeform 412"/>
              <p:cNvSpPr>
                <a:spLocks noEditPoints="1"/>
              </p:cNvSpPr>
              <p:nvPr/>
            </p:nvSpPr>
            <p:spPr bwMode="auto">
              <a:xfrm>
                <a:off x="1857" y="1875"/>
                <a:ext cx="47" cy="6"/>
              </a:xfrm>
              <a:custGeom>
                <a:avLst/>
                <a:gdLst/>
                <a:ahLst/>
                <a:cxnLst>
                  <a:cxn ang="0">
                    <a:pos x="0" y="5"/>
                  </a:cxn>
                  <a:cxn ang="0">
                    <a:pos x="82" y="5"/>
                  </a:cxn>
                  <a:cxn ang="0">
                    <a:pos x="82" y="0"/>
                  </a:cxn>
                  <a:cxn ang="0">
                    <a:pos x="0" y="0"/>
                  </a:cxn>
                  <a:cxn ang="0">
                    <a:pos x="0" y="5"/>
                  </a:cxn>
                  <a:cxn ang="0">
                    <a:pos x="2" y="5"/>
                  </a:cxn>
                  <a:cxn ang="0">
                    <a:pos x="78" y="5"/>
                  </a:cxn>
                  <a:cxn ang="0">
                    <a:pos x="78" y="0"/>
                  </a:cxn>
                  <a:cxn ang="0">
                    <a:pos x="2" y="0"/>
                  </a:cxn>
                  <a:cxn ang="0">
                    <a:pos x="2" y="5"/>
                  </a:cxn>
                </a:cxnLst>
                <a:rect l="0" t="0" r="r" b="b"/>
                <a:pathLst>
                  <a:path w="82" h="5">
                    <a:moveTo>
                      <a:pt x="0" y="5"/>
                    </a:moveTo>
                    <a:lnTo>
                      <a:pt x="82" y="5"/>
                    </a:lnTo>
                    <a:lnTo>
                      <a:pt x="82" y="0"/>
                    </a:lnTo>
                    <a:lnTo>
                      <a:pt x="0" y="0"/>
                    </a:lnTo>
                    <a:lnTo>
                      <a:pt x="0" y="5"/>
                    </a:lnTo>
                    <a:close/>
                    <a:moveTo>
                      <a:pt x="2" y="5"/>
                    </a:moveTo>
                    <a:lnTo>
                      <a:pt x="78" y="5"/>
                    </a:lnTo>
                    <a:lnTo>
                      <a:pt x="78" y="0"/>
                    </a:lnTo>
                    <a:lnTo>
                      <a:pt x="2" y="0"/>
                    </a:lnTo>
                    <a:lnTo>
                      <a:pt x="2" y="5"/>
                    </a:lnTo>
                    <a:close/>
                  </a:path>
                </a:pathLst>
              </a:custGeom>
              <a:grpFill/>
              <a:ln w="9525">
                <a:noFill/>
                <a:round/>
                <a:headEnd/>
                <a:tailEnd/>
              </a:ln>
            </p:spPr>
            <p:txBody>
              <a:bodyPr/>
              <a:lstStyle/>
              <a:p>
                <a:endParaRPr lang="en-US"/>
              </a:p>
            </p:txBody>
          </p:sp>
          <p:sp>
            <p:nvSpPr>
              <p:cNvPr id="278941" name="Freeform 413"/>
              <p:cNvSpPr>
                <a:spLocks noEditPoints="1"/>
              </p:cNvSpPr>
              <p:nvPr/>
            </p:nvSpPr>
            <p:spPr bwMode="auto">
              <a:xfrm>
                <a:off x="1858" y="1875"/>
                <a:ext cx="45" cy="6"/>
              </a:xfrm>
              <a:custGeom>
                <a:avLst/>
                <a:gdLst/>
                <a:ahLst/>
                <a:cxnLst>
                  <a:cxn ang="0">
                    <a:pos x="0" y="5"/>
                  </a:cxn>
                  <a:cxn ang="0">
                    <a:pos x="76" y="5"/>
                  </a:cxn>
                  <a:cxn ang="0">
                    <a:pos x="76" y="0"/>
                  </a:cxn>
                  <a:cxn ang="0">
                    <a:pos x="0" y="0"/>
                  </a:cxn>
                  <a:cxn ang="0">
                    <a:pos x="0" y="5"/>
                  </a:cxn>
                  <a:cxn ang="0">
                    <a:pos x="3" y="5"/>
                  </a:cxn>
                  <a:cxn ang="0">
                    <a:pos x="74" y="5"/>
                  </a:cxn>
                  <a:cxn ang="0">
                    <a:pos x="74" y="0"/>
                  </a:cxn>
                  <a:cxn ang="0">
                    <a:pos x="3" y="0"/>
                  </a:cxn>
                  <a:cxn ang="0">
                    <a:pos x="3" y="5"/>
                  </a:cxn>
                </a:cxnLst>
                <a:rect l="0" t="0" r="r" b="b"/>
                <a:pathLst>
                  <a:path w="76" h="5">
                    <a:moveTo>
                      <a:pt x="0" y="5"/>
                    </a:moveTo>
                    <a:lnTo>
                      <a:pt x="76" y="5"/>
                    </a:lnTo>
                    <a:lnTo>
                      <a:pt x="76" y="0"/>
                    </a:lnTo>
                    <a:lnTo>
                      <a:pt x="0" y="0"/>
                    </a:lnTo>
                    <a:lnTo>
                      <a:pt x="0" y="5"/>
                    </a:lnTo>
                    <a:close/>
                    <a:moveTo>
                      <a:pt x="3" y="5"/>
                    </a:moveTo>
                    <a:lnTo>
                      <a:pt x="74" y="5"/>
                    </a:lnTo>
                    <a:lnTo>
                      <a:pt x="74" y="0"/>
                    </a:lnTo>
                    <a:lnTo>
                      <a:pt x="3" y="0"/>
                    </a:lnTo>
                    <a:lnTo>
                      <a:pt x="3" y="5"/>
                    </a:lnTo>
                    <a:close/>
                  </a:path>
                </a:pathLst>
              </a:custGeom>
              <a:grpFill/>
              <a:ln w="9525">
                <a:noFill/>
                <a:round/>
                <a:headEnd/>
                <a:tailEnd/>
              </a:ln>
            </p:spPr>
            <p:txBody>
              <a:bodyPr/>
              <a:lstStyle/>
              <a:p>
                <a:endParaRPr lang="en-US"/>
              </a:p>
            </p:txBody>
          </p:sp>
          <p:sp>
            <p:nvSpPr>
              <p:cNvPr id="278942" name="Freeform 414"/>
              <p:cNvSpPr>
                <a:spLocks noEditPoints="1"/>
              </p:cNvSpPr>
              <p:nvPr/>
            </p:nvSpPr>
            <p:spPr bwMode="auto">
              <a:xfrm>
                <a:off x="1861" y="1875"/>
                <a:ext cx="41" cy="6"/>
              </a:xfrm>
              <a:custGeom>
                <a:avLst/>
                <a:gdLst/>
                <a:ahLst/>
                <a:cxnLst>
                  <a:cxn ang="0">
                    <a:pos x="0" y="5"/>
                  </a:cxn>
                  <a:cxn ang="0">
                    <a:pos x="71" y="5"/>
                  </a:cxn>
                  <a:cxn ang="0">
                    <a:pos x="71" y="0"/>
                  </a:cxn>
                  <a:cxn ang="0">
                    <a:pos x="0" y="0"/>
                  </a:cxn>
                  <a:cxn ang="0">
                    <a:pos x="0" y="5"/>
                  </a:cxn>
                  <a:cxn ang="0">
                    <a:pos x="2" y="5"/>
                  </a:cxn>
                  <a:cxn ang="0">
                    <a:pos x="68" y="5"/>
                  </a:cxn>
                  <a:cxn ang="0">
                    <a:pos x="68" y="0"/>
                  </a:cxn>
                  <a:cxn ang="0">
                    <a:pos x="2" y="0"/>
                  </a:cxn>
                  <a:cxn ang="0">
                    <a:pos x="2" y="5"/>
                  </a:cxn>
                </a:cxnLst>
                <a:rect l="0" t="0" r="r" b="b"/>
                <a:pathLst>
                  <a:path w="71" h="5">
                    <a:moveTo>
                      <a:pt x="0" y="5"/>
                    </a:moveTo>
                    <a:lnTo>
                      <a:pt x="71" y="5"/>
                    </a:lnTo>
                    <a:lnTo>
                      <a:pt x="71" y="0"/>
                    </a:lnTo>
                    <a:lnTo>
                      <a:pt x="0" y="0"/>
                    </a:lnTo>
                    <a:lnTo>
                      <a:pt x="0" y="5"/>
                    </a:lnTo>
                    <a:close/>
                    <a:moveTo>
                      <a:pt x="2" y="5"/>
                    </a:moveTo>
                    <a:lnTo>
                      <a:pt x="68" y="5"/>
                    </a:lnTo>
                    <a:lnTo>
                      <a:pt x="68" y="0"/>
                    </a:lnTo>
                    <a:lnTo>
                      <a:pt x="2" y="0"/>
                    </a:lnTo>
                    <a:lnTo>
                      <a:pt x="2" y="5"/>
                    </a:lnTo>
                    <a:close/>
                  </a:path>
                </a:pathLst>
              </a:custGeom>
              <a:grpFill/>
              <a:ln w="9525">
                <a:noFill/>
                <a:round/>
                <a:headEnd/>
                <a:tailEnd/>
              </a:ln>
            </p:spPr>
            <p:txBody>
              <a:bodyPr/>
              <a:lstStyle/>
              <a:p>
                <a:endParaRPr lang="en-US"/>
              </a:p>
            </p:txBody>
          </p:sp>
          <p:sp>
            <p:nvSpPr>
              <p:cNvPr id="278943" name="Freeform 415"/>
              <p:cNvSpPr>
                <a:spLocks noEditPoints="1"/>
              </p:cNvSpPr>
              <p:nvPr/>
            </p:nvSpPr>
            <p:spPr bwMode="auto">
              <a:xfrm>
                <a:off x="1862" y="1875"/>
                <a:ext cx="38" cy="6"/>
              </a:xfrm>
              <a:custGeom>
                <a:avLst/>
                <a:gdLst/>
                <a:ahLst/>
                <a:cxnLst>
                  <a:cxn ang="0">
                    <a:pos x="0" y="5"/>
                  </a:cxn>
                  <a:cxn ang="0">
                    <a:pos x="66" y="5"/>
                  </a:cxn>
                  <a:cxn ang="0">
                    <a:pos x="66" y="0"/>
                  </a:cxn>
                  <a:cxn ang="0">
                    <a:pos x="0" y="0"/>
                  </a:cxn>
                  <a:cxn ang="0">
                    <a:pos x="0" y="5"/>
                  </a:cxn>
                  <a:cxn ang="0">
                    <a:pos x="4" y="4"/>
                  </a:cxn>
                  <a:cxn ang="0">
                    <a:pos x="63" y="4"/>
                  </a:cxn>
                  <a:cxn ang="0">
                    <a:pos x="63" y="1"/>
                  </a:cxn>
                  <a:cxn ang="0">
                    <a:pos x="4" y="1"/>
                  </a:cxn>
                  <a:cxn ang="0">
                    <a:pos x="4" y="4"/>
                  </a:cxn>
                </a:cxnLst>
                <a:rect l="0" t="0" r="r" b="b"/>
                <a:pathLst>
                  <a:path w="66" h="5">
                    <a:moveTo>
                      <a:pt x="0" y="5"/>
                    </a:moveTo>
                    <a:lnTo>
                      <a:pt x="66" y="5"/>
                    </a:lnTo>
                    <a:lnTo>
                      <a:pt x="66" y="0"/>
                    </a:lnTo>
                    <a:lnTo>
                      <a:pt x="0" y="0"/>
                    </a:lnTo>
                    <a:lnTo>
                      <a:pt x="0" y="5"/>
                    </a:lnTo>
                    <a:close/>
                    <a:moveTo>
                      <a:pt x="4" y="4"/>
                    </a:moveTo>
                    <a:lnTo>
                      <a:pt x="63" y="4"/>
                    </a:lnTo>
                    <a:lnTo>
                      <a:pt x="63" y="1"/>
                    </a:lnTo>
                    <a:lnTo>
                      <a:pt x="4" y="1"/>
                    </a:lnTo>
                    <a:lnTo>
                      <a:pt x="4" y="4"/>
                    </a:lnTo>
                    <a:close/>
                  </a:path>
                </a:pathLst>
              </a:custGeom>
              <a:grpFill/>
              <a:ln w="9525">
                <a:noFill/>
                <a:round/>
                <a:headEnd/>
                <a:tailEnd/>
              </a:ln>
            </p:spPr>
            <p:txBody>
              <a:bodyPr/>
              <a:lstStyle/>
              <a:p>
                <a:endParaRPr lang="en-US"/>
              </a:p>
            </p:txBody>
          </p:sp>
          <p:sp>
            <p:nvSpPr>
              <p:cNvPr id="278944" name="Freeform 416"/>
              <p:cNvSpPr>
                <a:spLocks noEditPoints="1"/>
              </p:cNvSpPr>
              <p:nvPr/>
            </p:nvSpPr>
            <p:spPr bwMode="auto">
              <a:xfrm>
                <a:off x="1864" y="1877"/>
                <a:ext cx="33" cy="2"/>
              </a:xfrm>
              <a:custGeom>
                <a:avLst/>
                <a:gdLst/>
                <a:ahLst/>
                <a:cxnLst>
                  <a:cxn ang="0">
                    <a:pos x="0" y="3"/>
                  </a:cxn>
                  <a:cxn ang="0">
                    <a:pos x="59" y="3"/>
                  </a:cxn>
                  <a:cxn ang="0">
                    <a:pos x="59" y="0"/>
                  </a:cxn>
                  <a:cxn ang="0">
                    <a:pos x="0" y="0"/>
                  </a:cxn>
                  <a:cxn ang="0">
                    <a:pos x="0" y="3"/>
                  </a:cxn>
                  <a:cxn ang="0">
                    <a:pos x="3" y="3"/>
                  </a:cxn>
                  <a:cxn ang="0">
                    <a:pos x="56" y="3"/>
                  </a:cxn>
                  <a:cxn ang="0">
                    <a:pos x="56" y="0"/>
                  </a:cxn>
                  <a:cxn ang="0">
                    <a:pos x="3" y="0"/>
                  </a:cxn>
                  <a:cxn ang="0">
                    <a:pos x="3" y="3"/>
                  </a:cxn>
                </a:cxnLst>
                <a:rect l="0" t="0" r="r" b="b"/>
                <a:pathLst>
                  <a:path w="59" h="3">
                    <a:moveTo>
                      <a:pt x="0" y="3"/>
                    </a:moveTo>
                    <a:lnTo>
                      <a:pt x="59" y="3"/>
                    </a:lnTo>
                    <a:lnTo>
                      <a:pt x="59" y="0"/>
                    </a:lnTo>
                    <a:lnTo>
                      <a:pt x="0" y="0"/>
                    </a:lnTo>
                    <a:lnTo>
                      <a:pt x="0" y="3"/>
                    </a:lnTo>
                    <a:close/>
                    <a:moveTo>
                      <a:pt x="3" y="3"/>
                    </a:moveTo>
                    <a:lnTo>
                      <a:pt x="56" y="3"/>
                    </a:lnTo>
                    <a:lnTo>
                      <a:pt x="56" y="0"/>
                    </a:lnTo>
                    <a:lnTo>
                      <a:pt x="3" y="0"/>
                    </a:lnTo>
                    <a:lnTo>
                      <a:pt x="3" y="3"/>
                    </a:lnTo>
                    <a:close/>
                  </a:path>
                </a:pathLst>
              </a:custGeom>
              <a:grpFill/>
              <a:ln w="9525">
                <a:noFill/>
                <a:round/>
                <a:headEnd/>
                <a:tailEnd/>
              </a:ln>
            </p:spPr>
            <p:txBody>
              <a:bodyPr/>
              <a:lstStyle/>
              <a:p>
                <a:endParaRPr lang="en-US"/>
              </a:p>
            </p:txBody>
          </p:sp>
          <p:sp>
            <p:nvSpPr>
              <p:cNvPr id="278945" name="Freeform 417"/>
              <p:cNvSpPr>
                <a:spLocks noEditPoints="1"/>
              </p:cNvSpPr>
              <p:nvPr/>
            </p:nvSpPr>
            <p:spPr bwMode="auto">
              <a:xfrm>
                <a:off x="1865" y="1877"/>
                <a:ext cx="31" cy="2"/>
              </a:xfrm>
              <a:custGeom>
                <a:avLst/>
                <a:gdLst/>
                <a:ahLst/>
                <a:cxnLst>
                  <a:cxn ang="0">
                    <a:pos x="0" y="3"/>
                  </a:cxn>
                  <a:cxn ang="0">
                    <a:pos x="53" y="3"/>
                  </a:cxn>
                  <a:cxn ang="0">
                    <a:pos x="53" y="0"/>
                  </a:cxn>
                  <a:cxn ang="0">
                    <a:pos x="0" y="0"/>
                  </a:cxn>
                  <a:cxn ang="0">
                    <a:pos x="0" y="3"/>
                  </a:cxn>
                  <a:cxn ang="0">
                    <a:pos x="3" y="3"/>
                  </a:cxn>
                  <a:cxn ang="0">
                    <a:pos x="49" y="3"/>
                  </a:cxn>
                  <a:cxn ang="0">
                    <a:pos x="49" y="0"/>
                  </a:cxn>
                  <a:cxn ang="0">
                    <a:pos x="3" y="0"/>
                  </a:cxn>
                  <a:cxn ang="0">
                    <a:pos x="3" y="3"/>
                  </a:cxn>
                </a:cxnLst>
                <a:rect l="0" t="0" r="r" b="b"/>
                <a:pathLst>
                  <a:path w="53" h="3">
                    <a:moveTo>
                      <a:pt x="0" y="3"/>
                    </a:moveTo>
                    <a:lnTo>
                      <a:pt x="53" y="3"/>
                    </a:lnTo>
                    <a:lnTo>
                      <a:pt x="53" y="0"/>
                    </a:lnTo>
                    <a:lnTo>
                      <a:pt x="0" y="0"/>
                    </a:lnTo>
                    <a:lnTo>
                      <a:pt x="0" y="3"/>
                    </a:lnTo>
                    <a:close/>
                    <a:moveTo>
                      <a:pt x="3" y="3"/>
                    </a:moveTo>
                    <a:lnTo>
                      <a:pt x="49" y="3"/>
                    </a:lnTo>
                    <a:lnTo>
                      <a:pt x="49" y="0"/>
                    </a:lnTo>
                    <a:lnTo>
                      <a:pt x="3" y="0"/>
                    </a:lnTo>
                    <a:lnTo>
                      <a:pt x="3" y="3"/>
                    </a:lnTo>
                    <a:close/>
                  </a:path>
                </a:pathLst>
              </a:custGeom>
              <a:grpFill/>
              <a:ln w="9525">
                <a:noFill/>
                <a:round/>
                <a:headEnd/>
                <a:tailEnd/>
              </a:ln>
            </p:spPr>
            <p:txBody>
              <a:bodyPr/>
              <a:lstStyle/>
              <a:p>
                <a:endParaRPr lang="en-US"/>
              </a:p>
            </p:txBody>
          </p:sp>
          <p:sp>
            <p:nvSpPr>
              <p:cNvPr id="278946" name="Freeform 418"/>
              <p:cNvSpPr>
                <a:spLocks noEditPoints="1"/>
              </p:cNvSpPr>
              <p:nvPr/>
            </p:nvSpPr>
            <p:spPr bwMode="auto">
              <a:xfrm>
                <a:off x="1868" y="1877"/>
                <a:ext cx="26" cy="2"/>
              </a:xfrm>
              <a:custGeom>
                <a:avLst/>
                <a:gdLst/>
                <a:ahLst/>
                <a:cxnLst>
                  <a:cxn ang="0">
                    <a:pos x="0" y="3"/>
                  </a:cxn>
                  <a:cxn ang="0">
                    <a:pos x="46" y="3"/>
                  </a:cxn>
                  <a:cxn ang="0">
                    <a:pos x="46" y="0"/>
                  </a:cxn>
                  <a:cxn ang="0">
                    <a:pos x="0" y="0"/>
                  </a:cxn>
                  <a:cxn ang="0">
                    <a:pos x="0" y="3"/>
                  </a:cxn>
                  <a:cxn ang="0">
                    <a:pos x="4" y="3"/>
                  </a:cxn>
                  <a:cxn ang="0">
                    <a:pos x="43" y="3"/>
                  </a:cxn>
                  <a:cxn ang="0">
                    <a:pos x="43" y="0"/>
                  </a:cxn>
                  <a:cxn ang="0">
                    <a:pos x="4" y="0"/>
                  </a:cxn>
                  <a:cxn ang="0">
                    <a:pos x="4" y="3"/>
                  </a:cxn>
                </a:cxnLst>
                <a:rect l="0" t="0" r="r" b="b"/>
                <a:pathLst>
                  <a:path w="46" h="3">
                    <a:moveTo>
                      <a:pt x="0" y="3"/>
                    </a:moveTo>
                    <a:lnTo>
                      <a:pt x="46" y="3"/>
                    </a:lnTo>
                    <a:lnTo>
                      <a:pt x="46" y="0"/>
                    </a:lnTo>
                    <a:lnTo>
                      <a:pt x="0" y="0"/>
                    </a:lnTo>
                    <a:lnTo>
                      <a:pt x="0" y="3"/>
                    </a:lnTo>
                    <a:close/>
                    <a:moveTo>
                      <a:pt x="4" y="3"/>
                    </a:moveTo>
                    <a:lnTo>
                      <a:pt x="43" y="3"/>
                    </a:lnTo>
                    <a:lnTo>
                      <a:pt x="43" y="0"/>
                    </a:lnTo>
                    <a:lnTo>
                      <a:pt x="4" y="0"/>
                    </a:lnTo>
                    <a:lnTo>
                      <a:pt x="4" y="3"/>
                    </a:lnTo>
                    <a:close/>
                  </a:path>
                </a:pathLst>
              </a:custGeom>
              <a:grpFill/>
              <a:ln w="9525">
                <a:noFill/>
                <a:round/>
                <a:headEnd/>
                <a:tailEnd/>
              </a:ln>
            </p:spPr>
            <p:txBody>
              <a:bodyPr/>
              <a:lstStyle/>
              <a:p>
                <a:endParaRPr lang="en-US"/>
              </a:p>
            </p:txBody>
          </p:sp>
          <p:sp>
            <p:nvSpPr>
              <p:cNvPr id="278947" name="Freeform 419"/>
              <p:cNvSpPr>
                <a:spLocks noEditPoints="1"/>
              </p:cNvSpPr>
              <p:nvPr/>
            </p:nvSpPr>
            <p:spPr bwMode="auto">
              <a:xfrm>
                <a:off x="1870" y="1877"/>
                <a:ext cx="23" cy="2"/>
              </a:xfrm>
              <a:custGeom>
                <a:avLst/>
                <a:gdLst/>
                <a:ahLst/>
                <a:cxnLst>
                  <a:cxn ang="0">
                    <a:pos x="0" y="3"/>
                  </a:cxn>
                  <a:cxn ang="0">
                    <a:pos x="39" y="3"/>
                  </a:cxn>
                  <a:cxn ang="0">
                    <a:pos x="39" y="0"/>
                  </a:cxn>
                  <a:cxn ang="0">
                    <a:pos x="0" y="0"/>
                  </a:cxn>
                  <a:cxn ang="0">
                    <a:pos x="0" y="3"/>
                  </a:cxn>
                  <a:cxn ang="0">
                    <a:pos x="4" y="3"/>
                  </a:cxn>
                  <a:cxn ang="0">
                    <a:pos x="35" y="3"/>
                  </a:cxn>
                  <a:cxn ang="0">
                    <a:pos x="35" y="0"/>
                  </a:cxn>
                  <a:cxn ang="0">
                    <a:pos x="4" y="0"/>
                  </a:cxn>
                  <a:cxn ang="0">
                    <a:pos x="4" y="3"/>
                  </a:cxn>
                </a:cxnLst>
                <a:rect l="0" t="0" r="r" b="b"/>
                <a:pathLst>
                  <a:path w="39" h="3">
                    <a:moveTo>
                      <a:pt x="0" y="3"/>
                    </a:moveTo>
                    <a:lnTo>
                      <a:pt x="39" y="3"/>
                    </a:lnTo>
                    <a:lnTo>
                      <a:pt x="39" y="0"/>
                    </a:lnTo>
                    <a:lnTo>
                      <a:pt x="0" y="0"/>
                    </a:lnTo>
                    <a:lnTo>
                      <a:pt x="0" y="3"/>
                    </a:lnTo>
                    <a:close/>
                    <a:moveTo>
                      <a:pt x="4" y="3"/>
                    </a:moveTo>
                    <a:lnTo>
                      <a:pt x="35" y="3"/>
                    </a:lnTo>
                    <a:lnTo>
                      <a:pt x="35" y="0"/>
                    </a:lnTo>
                    <a:lnTo>
                      <a:pt x="4" y="0"/>
                    </a:lnTo>
                    <a:lnTo>
                      <a:pt x="4" y="3"/>
                    </a:lnTo>
                    <a:close/>
                  </a:path>
                </a:pathLst>
              </a:custGeom>
              <a:grpFill/>
              <a:ln w="9525">
                <a:noFill/>
                <a:round/>
                <a:headEnd/>
                <a:tailEnd/>
              </a:ln>
            </p:spPr>
            <p:txBody>
              <a:bodyPr/>
              <a:lstStyle/>
              <a:p>
                <a:endParaRPr lang="en-US"/>
              </a:p>
            </p:txBody>
          </p:sp>
          <p:sp>
            <p:nvSpPr>
              <p:cNvPr id="278948" name="Freeform 420"/>
              <p:cNvSpPr>
                <a:spLocks noEditPoints="1"/>
              </p:cNvSpPr>
              <p:nvPr/>
            </p:nvSpPr>
            <p:spPr bwMode="auto">
              <a:xfrm>
                <a:off x="1872" y="1877"/>
                <a:ext cx="17" cy="2"/>
              </a:xfrm>
              <a:custGeom>
                <a:avLst/>
                <a:gdLst/>
                <a:ahLst/>
                <a:cxnLst>
                  <a:cxn ang="0">
                    <a:pos x="0" y="3"/>
                  </a:cxn>
                  <a:cxn ang="0">
                    <a:pos x="31" y="3"/>
                  </a:cxn>
                  <a:cxn ang="0">
                    <a:pos x="31" y="0"/>
                  </a:cxn>
                  <a:cxn ang="0">
                    <a:pos x="0" y="0"/>
                  </a:cxn>
                  <a:cxn ang="0">
                    <a:pos x="0" y="3"/>
                  </a:cxn>
                  <a:cxn ang="0">
                    <a:pos x="4" y="2"/>
                  </a:cxn>
                  <a:cxn ang="0">
                    <a:pos x="28" y="2"/>
                  </a:cxn>
                  <a:cxn ang="0">
                    <a:pos x="28" y="1"/>
                  </a:cxn>
                  <a:cxn ang="0">
                    <a:pos x="4" y="1"/>
                  </a:cxn>
                  <a:cxn ang="0">
                    <a:pos x="4" y="2"/>
                  </a:cxn>
                </a:cxnLst>
                <a:rect l="0" t="0" r="r" b="b"/>
                <a:pathLst>
                  <a:path w="31" h="3">
                    <a:moveTo>
                      <a:pt x="0" y="3"/>
                    </a:moveTo>
                    <a:lnTo>
                      <a:pt x="31" y="3"/>
                    </a:lnTo>
                    <a:lnTo>
                      <a:pt x="31" y="0"/>
                    </a:lnTo>
                    <a:lnTo>
                      <a:pt x="0" y="0"/>
                    </a:lnTo>
                    <a:lnTo>
                      <a:pt x="0" y="3"/>
                    </a:lnTo>
                    <a:close/>
                    <a:moveTo>
                      <a:pt x="4" y="2"/>
                    </a:moveTo>
                    <a:lnTo>
                      <a:pt x="28" y="2"/>
                    </a:lnTo>
                    <a:lnTo>
                      <a:pt x="28" y="1"/>
                    </a:lnTo>
                    <a:lnTo>
                      <a:pt x="4" y="1"/>
                    </a:lnTo>
                    <a:lnTo>
                      <a:pt x="4" y="2"/>
                    </a:lnTo>
                    <a:close/>
                  </a:path>
                </a:pathLst>
              </a:custGeom>
              <a:grpFill/>
              <a:ln w="9525">
                <a:noFill/>
                <a:round/>
                <a:headEnd/>
                <a:tailEnd/>
              </a:ln>
            </p:spPr>
            <p:txBody>
              <a:bodyPr/>
              <a:lstStyle/>
              <a:p>
                <a:endParaRPr lang="en-US"/>
              </a:p>
            </p:txBody>
          </p:sp>
          <p:sp>
            <p:nvSpPr>
              <p:cNvPr id="278949" name="Freeform 421"/>
              <p:cNvSpPr>
                <a:spLocks noEditPoints="1"/>
              </p:cNvSpPr>
              <p:nvPr/>
            </p:nvSpPr>
            <p:spPr bwMode="auto">
              <a:xfrm>
                <a:off x="1874" y="1877"/>
                <a:ext cx="14" cy="2"/>
              </a:xfrm>
              <a:custGeom>
                <a:avLst/>
                <a:gdLst/>
                <a:ahLst/>
                <a:cxnLst>
                  <a:cxn ang="0">
                    <a:pos x="0" y="1"/>
                  </a:cxn>
                  <a:cxn ang="0">
                    <a:pos x="24" y="1"/>
                  </a:cxn>
                  <a:cxn ang="0">
                    <a:pos x="24" y="0"/>
                  </a:cxn>
                  <a:cxn ang="0">
                    <a:pos x="0" y="0"/>
                  </a:cxn>
                  <a:cxn ang="0">
                    <a:pos x="0" y="1"/>
                  </a:cxn>
                  <a:cxn ang="0">
                    <a:pos x="3" y="1"/>
                  </a:cxn>
                  <a:cxn ang="0">
                    <a:pos x="19" y="1"/>
                  </a:cxn>
                  <a:cxn ang="0">
                    <a:pos x="19" y="0"/>
                  </a:cxn>
                  <a:cxn ang="0">
                    <a:pos x="3" y="0"/>
                  </a:cxn>
                  <a:cxn ang="0">
                    <a:pos x="3" y="1"/>
                  </a:cxn>
                </a:cxnLst>
                <a:rect l="0" t="0" r="r" b="b"/>
                <a:pathLst>
                  <a:path w="24" h="1">
                    <a:moveTo>
                      <a:pt x="0" y="1"/>
                    </a:moveTo>
                    <a:lnTo>
                      <a:pt x="24" y="1"/>
                    </a:lnTo>
                    <a:lnTo>
                      <a:pt x="24" y="0"/>
                    </a:lnTo>
                    <a:lnTo>
                      <a:pt x="0" y="0"/>
                    </a:lnTo>
                    <a:lnTo>
                      <a:pt x="0" y="1"/>
                    </a:lnTo>
                    <a:close/>
                    <a:moveTo>
                      <a:pt x="3" y="1"/>
                    </a:moveTo>
                    <a:lnTo>
                      <a:pt x="19" y="1"/>
                    </a:lnTo>
                    <a:lnTo>
                      <a:pt x="19" y="0"/>
                    </a:lnTo>
                    <a:lnTo>
                      <a:pt x="3" y="0"/>
                    </a:lnTo>
                    <a:lnTo>
                      <a:pt x="3" y="1"/>
                    </a:lnTo>
                    <a:close/>
                  </a:path>
                </a:pathLst>
              </a:custGeom>
              <a:grpFill/>
              <a:ln w="9525">
                <a:noFill/>
                <a:round/>
                <a:headEnd/>
                <a:tailEnd/>
              </a:ln>
            </p:spPr>
            <p:txBody>
              <a:bodyPr/>
              <a:lstStyle/>
              <a:p>
                <a:endParaRPr lang="en-US"/>
              </a:p>
            </p:txBody>
          </p:sp>
          <p:sp>
            <p:nvSpPr>
              <p:cNvPr id="278950" name="Freeform 422"/>
              <p:cNvSpPr>
                <a:spLocks noEditPoints="1"/>
              </p:cNvSpPr>
              <p:nvPr/>
            </p:nvSpPr>
            <p:spPr bwMode="auto">
              <a:xfrm>
                <a:off x="1877" y="1877"/>
                <a:ext cx="9" cy="2"/>
              </a:xfrm>
              <a:custGeom>
                <a:avLst/>
                <a:gdLst/>
                <a:ahLst/>
                <a:cxnLst>
                  <a:cxn ang="0">
                    <a:pos x="0" y="1"/>
                  </a:cxn>
                  <a:cxn ang="0">
                    <a:pos x="16" y="1"/>
                  </a:cxn>
                  <a:cxn ang="0">
                    <a:pos x="16" y="0"/>
                  </a:cxn>
                  <a:cxn ang="0">
                    <a:pos x="0" y="0"/>
                  </a:cxn>
                  <a:cxn ang="0">
                    <a:pos x="0" y="1"/>
                  </a:cxn>
                  <a:cxn ang="0">
                    <a:pos x="6" y="1"/>
                  </a:cxn>
                  <a:cxn ang="0">
                    <a:pos x="11" y="1"/>
                  </a:cxn>
                  <a:cxn ang="0">
                    <a:pos x="11" y="0"/>
                  </a:cxn>
                  <a:cxn ang="0">
                    <a:pos x="6" y="0"/>
                  </a:cxn>
                  <a:cxn ang="0">
                    <a:pos x="6" y="1"/>
                  </a:cxn>
                </a:cxnLst>
                <a:rect l="0" t="0" r="r" b="b"/>
                <a:pathLst>
                  <a:path w="16" h="1">
                    <a:moveTo>
                      <a:pt x="0" y="1"/>
                    </a:moveTo>
                    <a:lnTo>
                      <a:pt x="16" y="1"/>
                    </a:lnTo>
                    <a:lnTo>
                      <a:pt x="16" y="0"/>
                    </a:lnTo>
                    <a:lnTo>
                      <a:pt x="0" y="0"/>
                    </a:lnTo>
                    <a:lnTo>
                      <a:pt x="0" y="1"/>
                    </a:lnTo>
                    <a:close/>
                    <a:moveTo>
                      <a:pt x="6" y="1"/>
                    </a:moveTo>
                    <a:lnTo>
                      <a:pt x="11" y="1"/>
                    </a:lnTo>
                    <a:lnTo>
                      <a:pt x="11" y="0"/>
                    </a:lnTo>
                    <a:lnTo>
                      <a:pt x="6" y="0"/>
                    </a:lnTo>
                    <a:lnTo>
                      <a:pt x="6" y="1"/>
                    </a:lnTo>
                    <a:close/>
                  </a:path>
                </a:pathLst>
              </a:custGeom>
              <a:grpFill/>
              <a:ln w="9525">
                <a:noFill/>
                <a:round/>
                <a:headEnd/>
                <a:tailEnd/>
              </a:ln>
            </p:spPr>
            <p:txBody>
              <a:bodyPr/>
              <a:lstStyle/>
              <a:p>
                <a:endParaRPr lang="en-US"/>
              </a:p>
            </p:txBody>
          </p:sp>
          <p:sp>
            <p:nvSpPr>
              <p:cNvPr id="278951" name="Freeform 423"/>
              <p:cNvSpPr>
                <a:spLocks noEditPoints="1"/>
              </p:cNvSpPr>
              <p:nvPr/>
            </p:nvSpPr>
            <p:spPr bwMode="auto">
              <a:xfrm>
                <a:off x="1879" y="1877"/>
                <a:ext cx="3" cy="2"/>
              </a:xfrm>
              <a:custGeom>
                <a:avLst/>
                <a:gdLst/>
                <a:ahLst/>
                <a:cxnLst>
                  <a:cxn ang="0">
                    <a:pos x="0" y="1"/>
                  </a:cxn>
                  <a:cxn ang="0">
                    <a:pos x="5" y="1"/>
                  </a:cxn>
                  <a:cxn ang="0">
                    <a:pos x="5" y="0"/>
                  </a:cxn>
                  <a:cxn ang="0">
                    <a:pos x="0" y="0"/>
                  </a:cxn>
                  <a:cxn ang="0">
                    <a:pos x="0" y="1"/>
                  </a:cxn>
                  <a:cxn ang="0">
                    <a:pos x="3" y="1"/>
                  </a:cxn>
                  <a:cxn ang="0">
                    <a:pos x="3" y="1"/>
                  </a:cxn>
                  <a:cxn ang="0">
                    <a:pos x="3" y="1"/>
                  </a:cxn>
                  <a:cxn ang="0">
                    <a:pos x="3" y="1"/>
                  </a:cxn>
                  <a:cxn ang="0">
                    <a:pos x="3" y="1"/>
                  </a:cxn>
                </a:cxnLst>
                <a:rect l="0" t="0" r="r" b="b"/>
                <a:pathLst>
                  <a:path w="5" h="1">
                    <a:moveTo>
                      <a:pt x="0" y="1"/>
                    </a:moveTo>
                    <a:lnTo>
                      <a:pt x="5" y="1"/>
                    </a:lnTo>
                    <a:lnTo>
                      <a:pt x="5" y="0"/>
                    </a:lnTo>
                    <a:lnTo>
                      <a:pt x="0" y="0"/>
                    </a:lnTo>
                    <a:lnTo>
                      <a:pt x="0" y="1"/>
                    </a:lnTo>
                    <a:close/>
                    <a:moveTo>
                      <a:pt x="3" y="1"/>
                    </a:moveTo>
                    <a:lnTo>
                      <a:pt x="3" y="1"/>
                    </a:lnTo>
                    <a:lnTo>
                      <a:pt x="3" y="1"/>
                    </a:lnTo>
                    <a:lnTo>
                      <a:pt x="3" y="1"/>
                    </a:lnTo>
                    <a:lnTo>
                      <a:pt x="3" y="1"/>
                    </a:lnTo>
                    <a:close/>
                  </a:path>
                </a:pathLst>
              </a:custGeom>
              <a:grpFill/>
              <a:ln w="9525">
                <a:noFill/>
                <a:round/>
                <a:headEnd/>
                <a:tailEnd/>
              </a:ln>
            </p:spPr>
            <p:txBody>
              <a:bodyPr/>
              <a:lstStyle/>
              <a:p>
                <a:endParaRPr lang="en-US"/>
              </a:p>
            </p:txBody>
          </p:sp>
          <p:sp>
            <p:nvSpPr>
              <p:cNvPr id="278952" name="Rectangle 424"/>
              <p:cNvSpPr>
                <a:spLocks noChangeArrowheads="1"/>
              </p:cNvSpPr>
              <p:nvPr/>
            </p:nvSpPr>
            <p:spPr bwMode="auto">
              <a:xfrm>
                <a:off x="1837" y="1873"/>
                <a:ext cx="89" cy="10"/>
              </a:xfrm>
              <a:prstGeom prst="rect">
                <a:avLst/>
              </a:prstGeom>
              <a:grpFill/>
              <a:ln w="1588">
                <a:solidFill>
                  <a:srgbClr val="000000"/>
                </a:solidFill>
                <a:miter lim="800000"/>
                <a:headEnd/>
                <a:tailEnd/>
              </a:ln>
            </p:spPr>
            <p:txBody>
              <a:bodyPr/>
              <a:lstStyle/>
              <a:p>
                <a:endParaRPr lang="en-US"/>
              </a:p>
            </p:txBody>
          </p:sp>
          <p:sp>
            <p:nvSpPr>
              <p:cNvPr id="278953" name="Freeform 425"/>
              <p:cNvSpPr>
                <a:spLocks/>
              </p:cNvSpPr>
              <p:nvPr/>
            </p:nvSpPr>
            <p:spPr bwMode="auto">
              <a:xfrm>
                <a:off x="1855" y="1893"/>
                <a:ext cx="15" cy="8"/>
              </a:xfrm>
              <a:custGeom>
                <a:avLst/>
                <a:gdLst/>
                <a:ahLst/>
                <a:cxnLst>
                  <a:cxn ang="0">
                    <a:pos x="0" y="8"/>
                  </a:cxn>
                  <a:cxn ang="0">
                    <a:pos x="0" y="0"/>
                  </a:cxn>
                  <a:cxn ang="0">
                    <a:pos x="27" y="0"/>
                  </a:cxn>
                  <a:cxn ang="0">
                    <a:pos x="27" y="0"/>
                  </a:cxn>
                  <a:cxn ang="0">
                    <a:pos x="18" y="0"/>
                  </a:cxn>
                  <a:cxn ang="0">
                    <a:pos x="9" y="2"/>
                  </a:cxn>
                  <a:cxn ang="0">
                    <a:pos x="4" y="5"/>
                  </a:cxn>
                  <a:cxn ang="0">
                    <a:pos x="1" y="8"/>
                  </a:cxn>
                  <a:cxn ang="0">
                    <a:pos x="0" y="8"/>
                  </a:cxn>
                </a:cxnLst>
                <a:rect l="0" t="0" r="r" b="b"/>
                <a:pathLst>
                  <a:path w="27" h="8">
                    <a:moveTo>
                      <a:pt x="0" y="8"/>
                    </a:moveTo>
                    <a:lnTo>
                      <a:pt x="0" y="0"/>
                    </a:lnTo>
                    <a:lnTo>
                      <a:pt x="27" y="0"/>
                    </a:lnTo>
                    <a:lnTo>
                      <a:pt x="27" y="0"/>
                    </a:lnTo>
                    <a:lnTo>
                      <a:pt x="18" y="0"/>
                    </a:lnTo>
                    <a:lnTo>
                      <a:pt x="9" y="2"/>
                    </a:lnTo>
                    <a:lnTo>
                      <a:pt x="4" y="5"/>
                    </a:lnTo>
                    <a:lnTo>
                      <a:pt x="1" y="8"/>
                    </a:lnTo>
                    <a:lnTo>
                      <a:pt x="0" y="8"/>
                    </a:lnTo>
                    <a:close/>
                  </a:path>
                </a:pathLst>
              </a:custGeom>
              <a:grpFill/>
              <a:ln w="9525">
                <a:noFill/>
                <a:round/>
                <a:headEnd/>
                <a:tailEnd/>
              </a:ln>
            </p:spPr>
            <p:txBody>
              <a:bodyPr/>
              <a:lstStyle/>
              <a:p>
                <a:endParaRPr lang="en-US"/>
              </a:p>
            </p:txBody>
          </p:sp>
          <p:sp>
            <p:nvSpPr>
              <p:cNvPr id="278954" name="Freeform 426"/>
              <p:cNvSpPr>
                <a:spLocks/>
              </p:cNvSpPr>
              <p:nvPr/>
            </p:nvSpPr>
            <p:spPr bwMode="auto">
              <a:xfrm>
                <a:off x="1855" y="1893"/>
                <a:ext cx="15" cy="8"/>
              </a:xfrm>
              <a:custGeom>
                <a:avLst/>
                <a:gdLst/>
                <a:ahLst/>
                <a:cxnLst>
                  <a:cxn ang="0">
                    <a:pos x="26" y="0"/>
                  </a:cxn>
                  <a:cxn ang="0">
                    <a:pos x="17" y="0"/>
                  </a:cxn>
                  <a:cxn ang="0">
                    <a:pos x="8" y="2"/>
                  </a:cxn>
                  <a:cxn ang="0">
                    <a:pos x="3" y="5"/>
                  </a:cxn>
                  <a:cxn ang="0">
                    <a:pos x="0" y="8"/>
                  </a:cxn>
                  <a:cxn ang="0">
                    <a:pos x="2" y="8"/>
                  </a:cxn>
                  <a:cxn ang="0">
                    <a:pos x="4" y="5"/>
                  </a:cxn>
                  <a:cxn ang="0">
                    <a:pos x="9" y="2"/>
                  </a:cxn>
                  <a:cxn ang="0">
                    <a:pos x="17" y="1"/>
                  </a:cxn>
                  <a:cxn ang="0">
                    <a:pos x="26" y="0"/>
                  </a:cxn>
                  <a:cxn ang="0">
                    <a:pos x="26" y="0"/>
                  </a:cxn>
                </a:cxnLst>
                <a:rect l="0" t="0" r="r" b="b"/>
                <a:pathLst>
                  <a:path w="26" h="8">
                    <a:moveTo>
                      <a:pt x="26" y="0"/>
                    </a:moveTo>
                    <a:lnTo>
                      <a:pt x="17" y="0"/>
                    </a:lnTo>
                    <a:lnTo>
                      <a:pt x="8" y="2"/>
                    </a:lnTo>
                    <a:lnTo>
                      <a:pt x="3" y="5"/>
                    </a:lnTo>
                    <a:lnTo>
                      <a:pt x="0" y="8"/>
                    </a:lnTo>
                    <a:lnTo>
                      <a:pt x="2" y="8"/>
                    </a:lnTo>
                    <a:lnTo>
                      <a:pt x="4" y="5"/>
                    </a:lnTo>
                    <a:lnTo>
                      <a:pt x="9" y="2"/>
                    </a:lnTo>
                    <a:lnTo>
                      <a:pt x="17" y="1"/>
                    </a:lnTo>
                    <a:lnTo>
                      <a:pt x="26" y="0"/>
                    </a:lnTo>
                    <a:lnTo>
                      <a:pt x="26" y="0"/>
                    </a:lnTo>
                    <a:close/>
                  </a:path>
                </a:pathLst>
              </a:custGeom>
              <a:grpFill/>
              <a:ln w="9525">
                <a:noFill/>
                <a:round/>
                <a:headEnd/>
                <a:tailEnd/>
              </a:ln>
            </p:spPr>
            <p:txBody>
              <a:bodyPr/>
              <a:lstStyle/>
              <a:p>
                <a:endParaRPr lang="en-US"/>
              </a:p>
            </p:txBody>
          </p:sp>
          <p:sp>
            <p:nvSpPr>
              <p:cNvPr id="278955" name="Freeform 427"/>
              <p:cNvSpPr>
                <a:spLocks/>
              </p:cNvSpPr>
              <p:nvPr/>
            </p:nvSpPr>
            <p:spPr bwMode="auto">
              <a:xfrm>
                <a:off x="1856" y="1893"/>
                <a:ext cx="14" cy="8"/>
              </a:xfrm>
              <a:custGeom>
                <a:avLst/>
                <a:gdLst/>
                <a:ahLst/>
                <a:cxnLst>
                  <a:cxn ang="0">
                    <a:pos x="0" y="8"/>
                  </a:cxn>
                  <a:cxn ang="0">
                    <a:pos x="2" y="5"/>
                  </a:cxn>
                  <a:cxn ang="0">
                    <a:pos x="7" y="2"/>
                  </a:cxn>
                  <a:cxn ang="0">
                    <a:pos x="15" y="1"/>
                  </a:cxn>
                  <a:cxn ang="0">
                    <a:pos x="24" y="0"/>
                  </a:cxn>
                  <a:cxn ang="0">
                    <a:pos x="24" y="0"/>
                  </a:cxn>
                  <a:cxn ang="0">
                    <a:pos x="16" y="1"/>
                  </a:cxn>
                  <a:cxn ang="0">
                    <a:pos x="8" y="2"/>
                  </a:cxn>
                  <a:cxn ang="0">
                    <a:pos x="3" y="5"/>
                  </a:cxn>
                  <a:cxn ang="0">
                    <a:pos x="1" y="8"/>
                  </a:cxn>
                  <a:cxn ang="0">
                    <a:pos x="0" y="8"/>
                  </a:cxn>
                </a:cxnLst>
                <a:rect l="0" t="0" r="r" b="b"/>
                <a:pathLst>
                  <a:path w="24" h="8">
                    <a:moveTo>
                      <a:pt x="0" y="8"/>
                    </a:moveTo>
                    <a:lnTo>
                      <a:pt x="2" y="5"/>
                    </a:lnTo>
                    <a:lnTo>
                      <a:pt x="7" y="2"/>
                    </a:lnTo>
                    <a:lnTo>
                      <a:pt x="15" y="1"/>
                    </a:lnTo>
                    <a:lnTo>
                      <a:pt x="24" y="0"/>
                    </a:lnTo>
                    <a:lnTo>
                      <a:pt x="24" y="0"/>
                    </a:lnTo>
                    <a:lnTo>
                      <a:pt x="16" y="1"/>
                    </a:lnTo>
                    <a:lnTo>
                      <a:pt x="8" y="2"/>
                    </a:lnTo>
                    <a:lnTo>
                      <a:pt x="3" y="5"/>
                    </a:lnTo>
                    <a:lnTo>
                      <a:pt x="1" y="8"/>
                    </a:lnTo>
                    <a:lnTo>
                      <a:pt x="0" y="8"/>
                    </a:lnTo>
                    <a:close/>
                  </a:path>
                </a:pathLst>
              </a:custGeom>
              <a:grpFill/>
              <a:ln w="9525">
                <a:noFill/>
                <a:round/>
                <a:headEnd/>
                <a:tailEnd/>
              </a:ln>
            </p:spPr>
            <p:txBody>
              <a:bodyPr/>
              <a:lstStyle/>
              <a:p>
                <a:endParaRPr lang="en-US"/>
              </a:p>
            </p:txBody>
          </p:sp>
          <p:sp>
            <p:nvSpPr>
              <p:cNvPr id="278956" name="Freeform 428"/>
              <p:cNvSpPr>
                <a:spLocks/>
              </p:cNvSpPr>
              <p:nvPr/>
            </p:nvSpPr>
            <p:spPr bwMode="auto">
              <a:xfrm>
                <a:off x="1856" y="1893"/>
                <a:ext cx="14" cy="8"/>
              </a:xfrm>
              <a:custGeom>
                <a:avLst/>
                <a:gdLst/>
                <a:ahLst/>
                <a:cxnLst>
                  <a:cxn ang="0">
                    <a:pos x="23" y="0"/>
                  </a:cxn>
                  <a:cxn ang="0">
                    <a:pos x="15" y="1"/>
                  </a:cxn>
                  <a:cxn ang="0">
                    <a:pos x="7" y="2"/>
                  </a:cxn>
                  <a:cxn ang="0">
                    <a:pos x="2" y="5"/>
                  </a:cxn>
                  <a:cxn ang="0">
                    <a:pos x="0" y="8"/>
                  </a:cxn>
                  <a:cxn ang="0">
                    <a:pos x="1" y="8"/>
                  </a:cxn>
                  <a:cxn ang="0">
                    <a:pos x="3" y="5"/>
                  </a:cxn>
                  <a:cxn ang="0">
                    <a:pos x="7" y="4"/>
                  </a:cxn>
                  <a:cxn ang="0">
                    <a:pos x="15" y="1"/>
                  </a:cxn>
                  <a:cxn ang="0">
                    <a:pos x="23" y="1"/>
                  </a:cxn>
                  <a:cxn ang="0">
                    <a:pos x="23" y="0"/>
                  </a:cxn>
                </a:cxnLst>
                <a:rect l="0" t="0" r="r" b="b"/>
                <a:pathLst>
                  <a:path w="23" h="8">
                    <a:moveTo>
                      <a:pt x="23" y="0"/>
                    </a:moveTo>
                    <a:lnTo>
                      <a:pt x="15" y="1"/>
                    </a:lnTo>
                    <a:lnTo>
                      <a:pt x="7" y="2"/>
                    </a:lnTo>
                    <a:lnTo>
                      <a:pt x="2" y="5"/>
                    </a:lnTo>
                    <a:lnTo>
                      <a:pt x="0" y="8"/>
                    </a:lnTo>
                    <a:lnTo>
                      <a:pt x="1" y="8"/>
                    </a:lnTo>
                    <a:lnTo>
                      <a:pt x="3" y="5"/>
                    </a:lnTo>
                    <a:lnTo>
                      <a:pt x="7" y="4"/>
                    </a:lnTo>
                    <a:lnTo>
                      <a:pt x="15" y="1"/>
                    </a:lnTo>
                    <a:lnTo>
                      <a:pt x="23" y="1"/>
                    </a:lnTo>
                    <a:lnTo>
                      <a:pt x="23" y="0"/>
                    </a:lnTo>
                    <a:close/>
                  </a:path>
                </a:pathLst>
              </a:custGeom>
              <a:grpFill/>
              <a:ln w="9525">
                <a:noFill/>
                <a:round/>
                <a:headEnd/>
                <a:tailEnd/>
              </a:ln>
            </p:spPr>
            <p:txBody>
              <a:bodyPr/>
              <a:lstStyle/>
              <a:p>
                <a:endParaRPr lang="en-US"/>
              </a:p>
            </p:txBody>
          </p:sp>
          <p:sp>
            <p:nvSpPr>
              <p:cNvPr id="278957" name="Freeform 429"/>
              <p:cNvSpPr>
                <a:spLocks/>
              </p:cNvSpPr>
              <p:nvPr/>
            </p:nvSpPr>
            <p:spPr bwMode="auto">
              <a:xfrm>
                <a:off x="1857" y="1895"/>
                <a:ext cx="13" cy="6"/>
              </a:xfrm>
              <a:custGeom>
                <a:avLst/>
                <a:gdLst/>
                <a:ahLst/>
                <a:cxnLst>
                  <a:cxn ang="0">
                    <a:pos x="0" y="7"/>
                  </a:cxn>
                  <a:cxn ang="0">
                    <a:pos x="2" y="4"/>
                  </a:cxn>
                  <a:cxn ang="0">
                    <a:pos x="6" y="3"/>
                  </a:cxn>
                  <a:cxn ang="0">
                    <a:pos x="14" y="0"/>
                  </a:cxn>
                  <a:cxn ang="0">
                    <a:pos x="22" y="0"/>
                  </a:cxn>
                  <a:cxn ang="0">
                    <a:pos x="22" y="0"/>
                  </a:cxn>
                  <a:cxn ang="0">
                    <a:pos x="14" y="0"/>
                  </a:cxn>
                  <a:cxn ang="0">
                    <a:pos x="7" y="3"/>
                  </a:cxn>
                  <a:cxn ang="0">
                    <a:pos x="3" y="5"/>
                  </a:cxn>
                  <a:cxn ang="0">
                    <a:pos x="1" y="7"/>
                  </a:cxn>
                  <a:cxn ang="0">
                    <a:pos x="0" y="7"/>
                  </a:cxn>
                </a:cxnLst>
                <a:rect l="0" t="0" r="r" b="b"/>
                <a:pathLst>
                  <a:path w="22" h="7">
                    <a:moveTo>
                      <a:pt x="0" y="7"/>
                    </a:moveTo>
                    <a:lnTo>
                      <a:pt x="2" y="4"/>
                    </a:lnTo>
                    <a:lnTo>
                      <a:pt x="6" y="3"/>
                    </a:lnTo>
                    <a:lnTo>
                      <a:pt x="14" y="0"/>
                    </a:lnTo>
                    <a:lnTo>
                      <a:pt x="22" y="0"/>
                    </a:lnTo>
                    <a:lnTo>
                      <a:pt x="22" y="0"/>
                    </a:lnTo>
                    <a:lnTo>
                      <a:pt x="14" y="0"/>
                    </a:lnTo>
                    <a:lnTo>
                      <a:pt x="7" y="3"/>
                    </a:lnTo>
                    <a:lnTo>
                      <a:pt x="3" y="5"/>
                    </a:lnTo>
                    <a:lnTo>
                      <a:pt x="1" y="7"/>
                    </a:lnTo>
                    <a:lnTo>
                      <a:pt x="0" y="7"/>
                    </a:lnTo>
                    <a:close/>
                  </a:path>
                </a:pathLst>
              </a:custGeom>
              <a:grpFill/>
              <a:ln w="9525">
                <a:noFill/>
                <a:round/>
                <a:headEnd/>
                <a:tailEnd/>
              </a:ln>
            </p:spPr>
            <p:txBody>
              <a:bodyPr/>
              <a:lstStyle/>
              <a:p>
                <a:endParaRPr lang="en-US"/>
              </a:p>
            </p:txBody>
          </p:sp>
          <p:sp>
            <p:nvSpPr>
              <p:cNvPr id="278958" name="Freeform 430"/>
              <p:cNvSpPr>
                <a:spLocks/>
              </p:cNvSpPr>
              <p:nvPr/>
            </p:nvSpPr>
            <p:spPr bwMode="auto">
              <a:xfrm>
                <a:off x="1857" y="1895"/>
                <a:ext cx="13" cy="6"/>
              </a:xfrm>
              <a:custGeom>
                <a:avLst/>
                <a:gdLst/>
                <a:ahLst/>
                <a:cxnLst>
                  <a:cxn ang="0">
                    <a:pos x="21" y="0"/>
                  </a:cxn>
                  <a:cxn ang="0">
                    <a:pos x="13" y="0"/>
                  </a:cxn>
                  <a:cxn ang="0">
                    <a:pos x="6" y="3"/>
                  </a:cxn>
                  <a:cxn ang="0">
                    <a:pos x="2" y="5"/>
                  </a:cxn>
                  <a:cxn ang="0">
                    <a:pos x="0" y="7"/>
                  </a:cxn>
                  <a:cxn ang="0">
                    <a:pos x="1" y="7"/>
                  </a:cxn>
                  <a:cxn ang="0">
                    <a:pos x="3" y="5"/>
                  </a:cxn>
                  <a:cxn ang="0">
                    <a:pos x="7" y="3"/>
                  </a:cxn>
                  <a:cxn ang="0">
                    <a:pos x="14" y="1"/>
                  </a:cxn>
                  <a:cxn ang="0">
                    <a:pos x="21" y="0"/>
                  </a:cxn>
                  <a:cxn ang="0">
                    <a:pos x="21" y="0"/>
                  </a:cxn>
                </a:cxnLst>
                <a:rect l="0" t="0" r="r" b="b"/>
                <a:pathLst>
                  <a:path w="21" h="7">
                    <a:moveTo>
                      <a:pt x="21" y="0"/>
                    </a:moveTo>
                    <a:lnTo>
                      <a:pt x="13" y="0"/>
                    </a:lnTo>
                    <a:lnTo>
                      <a:pt x="6" y="3"/>
                    </a:lnTo>
                    <a:lnTo>
                      <a:pt x="2" y="5"/>
                    </a:lnTo>
                    <a:lnTo>
                      <a:pt x="0" y="7"/>
                    </a:lnTo>
                    <a:lnTo>
                      <a:pt x="1" y="7"/>
                    </a:lnTo>
                    <a:lnTo>
                      <a:pt x="3" y="5"/>
                    </a:lnTo>
                    <a:lnTo>
                      <a:pt x="7" y="3"/>
                    </a:lnTo>
                    <a:lnTo>
                      <a:pt x="14" y="1"/>
                    </a:lnTo>
                    <a:lnTo>
                      <a:pt x="21" y="0"/>
                    </a:lnTo>
                    <a:lnTo>
                      <a:pt x="21" y="0"/>
                    </a:lnTo>
                    <a:close/>
                  </a:path>
                </a:pathLst>
              </a:custGeom>
              <a:grpFill/>
              <a:ln w="9525">
                <a:noFill/>
                <a:round/>
                <a:headEnd/>
                <a:tailEnd/>
              </a:ln>
            </p:spPr>
            <p:txBody>
              <a:bodyPr/>
              <a:lstStyle/>
              <a:p>
                <a:endParaRPr lang="en-US"/>
              </a:p>
            </p:txBody>
          </p:sp>
          <p:sp>
            <p:nvSpPr>
              <p:cNvPr id="278959" name="Freeform 431"/>
              <p:cNvSpPr>
                <a:spLocks/>
              </p:cNvSpPr>
              <p:nvPr/>
            </p:nvSpPr>
            <p:spPr bwMode="auto">
              <a:xfrm>
                <a:off x="1858" y="1895"/>
                <a:ext cx="12" cy="6"/>
              </a:xfrm>
              <a:custGeom>
                <a:avLst/>
                <a:gdLst/>
                <a:ahLst/>
                <a:cxnLst>
                  <a:cxn ang="0">
                    <a:pos x="0" y="7"/>
                  </a:cxn>
                  <a:cxn ang="0">
                    <a:pos x="2" y="5"/>
                  </a:cxn>
                  <a:cxn ang="0">
                    <a:pos x="6" y="3"/>
                  </a:cxn>
                  <a:cxn ang="0">
                    <a:pos x="13" y="1"/>
                  </a:cxn>
                  <a:cxn ang="0">
                    <a:pos x="20" y="0"/>
                  </a:cxn>
                  <a:cxn ang="0">
                    <a:pos x="20" y="1"/>
                  </a:cxn>
                  <a:cxn ang="0">
                    <a:pos x="13" y="1"/>
                  </a:cxn>
                  <a:cxn ang="0">
                    <a:pos x="6" y="3"/>
                  </a:cxn>
                  <a:cxn ang="0">
                    <a:pos x="2" y="5"/>
                  </a:cxn>
                  <a:cxn ang="0">
                    <a:pos x="1" y="7"/>
                  </a:cxn>
                  <a:cxn ang="0">
                    <a:pos x="0" y="7"/>
                  </a:cxn>
                </a:cxnLst>
                <a:rect l="0" t="0" r="r" b="b"/>
                <a:pathLst>
                  <a:path w="20" h="7">
                    <a:moveTo>
                      <a:pt x="0" y="7"/>
                    </a:moveTo>
                    <a:lnTo>
                      <a:pt x="2" y="5"/>
                    </a:lnTo>
                    <a:lnTo>
                      <a:pt x="6" y="3"/>
                    </a:lnTo>
                    <a:lnTo>
                      <a:pt x="13" y="1"/>
                    </a:lnTo>
                    <a:lnTo>
                      <a:pt x="20" y="0"/>
                    </a:lnTo>
                    <a:lnTo>
                      <a:pt x="20" y="1"/>
                    </a:lnTo>
                    <a:lnTo>
                      <a:pt x="13" y="1"/>
                    </a:lnTo>
                    <a:lnTo>
                      <a:pt x="6" y="3"/>
                    </a:lnTo>
                    <a:lnTo>
                      <a:pt x="2" y="5"/>
                    </a:lnTo>
                    <a:lnTo>
                      <a:pt x="1" y="7"/>
                    </a:lnTo>
                    <a:lnTo>
                      <a:pt x="0" y="7"/>
                    </a:lnTo>
                    <a:close/>
                  </a:path>
                </a:pathLst>
              </a:custGeom>
              <a:grpFill/>
              <a:ln w="9525">
                <a:noFill/>
                <a:round/>
                <a:headEnd/>
                <a:tailEnd/>
              </a:ln>
            </p:spPr>
            <p:txBody>
              <a:bodyPr/>
              <a:lstStyle/>
              <a:p>
                <a:endParaRPr lang="en-US"/>
              </a:p>
            </p:txBody>
          </p:sp>
          <p:sp>
            <p:nvSpPr>
              <p:cNvPr id="278960" name="Freeform 432"/>
              <p:cNvSpPr>
                <a:spLocks/>
              </p:cNvSpPr>
              <p:nvPr/>
            </p:nvSpPr>
            <p:spPr bwMode="auto">
              <a:xfrm>
                <a:off x="1858" y="1895"/>
                <a:ext cx="12" cy="6"/>
              </a:xfrm>
              <a:custGeom>
                <a:avLst/>
                <a:gdLst/>
                <a:ahLst/>
                <a:cxnLst>
                  <a:cxn ang="0">
                    <a:pos x="19" y="0"/>
                  </a:cxn>
                  <a:cxn ang="0">
                    <a:pos x="12" y="0"/>
                  </a:cxn>
                  <a:cxn ang="0">
                    <a:pos x="5" y="2"/>
                  </a:cxn>
                  <a:cxn ang="0">
                    <a:pos x="1" y="4"/>
                  </a:cxn>
                  <a:cxn ang="0">
                    <a:pos x="0" y="6"/>
                  </a:cxn>
                  <a:cxn ang="0">
                    <a:pos x="1" y="6"/>
                  </a:cxn>
                  <a:cxn ang="0">
                    <a:pos x="2" y="4"/>
                  </a:cxn>
                  <a:cxn ang="0">
                    <a:pos x="6" y="2"/>
                  </a:cxn>
                  <a:cxn ang="0">
                    <a:pos x="13" y="0"/>
                  </a:cxn>
                  <a:cxn ang="0">
                    <a:pos x="19" y="0"/>
                  </a:cxn>
                  <a:cxn ang="0">
                    <a:pos x="19" y="0"/>
                  </a:cxn>
                </a:cxnLst>
                <a:rect l="0" t="0" r="r" b="b"/>
                <a:pathLst>
                  <a:path w="19" h="6">
                    <a:moveTo>
                      <a:pt x="19" y="0"/>
                    </a:moveTo>
                    <a:lnTo>
                      <a:pt x="12" y="0"/>
                    </a:lnTo>
                    <a:lnTo>
                      <a:pt x="5" y="2"/>
                    </a:lnTo>
                    <a:lnTo>
                      <a:pt x="1" y="4"/>
                    </a:lnTo>
                    <a:lnTo>
                      <a:pt x="0" y="6"/>
                    </a:lnTo>
                    <a:lnTo>
                      <a:pt x="1" y="6"/>
                    </a:lnTo>
                    <a:lnTo>
                      <a:pt x="2" y="4"/>
                    </a:lnTo>
                    <a:lnTo>
                      <a:pt x="6" y="2"/>
                    </a:lnTo>
                    <a:lnTo>
                      <a:pt x="13" y="0"/>
                    </a:lnTo>
                    <a:lnTo>
                      <a:pt x="19" y="0"/>
                    </a:lnTo>
                    <a:lnTo>
                      <a:pt x="19" y="0"/>
                    </a:lnTo>
                    <a:close/>
                  </a:path>
                </a:pathLst>
              </a:custGeom>
              <a:grpFill/>
              <a:ln w="9525">
                <a:noFill/>
                <a:round/>
                <a:headEnd/>
                <a:tailEnd/>
              </a:ln>
            </p:spPr>
            <p:txBody>
              <a:bodyPr/>
              <a:lstStyle/>
              <a:p>
                <a:endParaRPr lang="en-US"/>
              </a:p>
            </p:txBody>
          </p:sp>
          <p:sp>
            <p:nvSpPr>
              <p:cNvPr id="278961" name="Freeform 433"/>
              <p:cNvSpPr>
                <a:spLocks/>
              </p:cNvSpPr>
              <p:nvPr/>
            </p:nvSpPr>
            <p:spPr bwMode="auto">
              <a:xfrm>
                <a:off x="1860" y="1895"/>
                <a:ext cx="10" cy="6"/>
              </a:xfrm>
              <a:custGeom>
                <a:avLst/>
                <a:gdLst/>
                <a:ahLst/>
                <a:cxnLst>
                  <a:cxn ang="0">
                    <a:pos x="0" y="6"/>
                  </a:cxn>
                  <a:cxn ang="0">
                    <a:pos x="1" y="4"/>
                  </a:cxn>
                  <a:cxn ang="0">
                    <a:pos x="5" y="2"/>
                  </a:cxn>
                  <a:cxn ang="0">
                    <a:pos x="12" y="0"/>
                  </a:cxn>
                  <a:cxn ang="0">
                    <a:pos x="18" y="0"/>
                  </a:cxn>
                  <a:cxn ang="0">
                    <a:pos x="18" y="0"/>
                  </a:cxn>
                  <a:cxn ang="0">
                    <a:pos x="12" y="2"/>
                  </a:cxn>
                  <a:cxn ang="0">
                    <a:pos x="6" y="3"/>
                  </a:cxn>
                  <a:cxn ang="0">
                    <a:pos x="2" y="4"/>
                  </a:cxn>
                  <a:cxn ang="0">
                    <a:pos x="1" y="6"/>
                  </a:cxn>
                  <a:cxn ang="0">
                    <a:pos x="0" y="6"/>
                  </a:cxn>
                </a:cxnLst>
                <a:rect l="0" t="0" r="r" b="b"/>
                <a:pathLst>
                  <a:path w="18" h="6">
                    <a:moveTo>
                      <a:pt x="0" y="6"/>
                    </a:moveTo>
                    <a:lnTo>
                      <a:pt x="1" y="4"/>
                    </a:lnTo>
                    <a:lnTo>
                      <a:pt x="5" y="2"/>
                    </a:lnTo>
                    <a:lnTo>
                      <a:pt x="12" y="0"/>
                    </a:lnTo>
                    <a:lnTo>
                      <a:pt x="18" y="0"/>
                    </a:lnTo>
                    <a:lnTo>
                      <a:pt x="18" y="0"/>
                    </a:lnTo>
                    <a:lnTo>
                      <a:pt x="12" y="2"/>
                    </a:lnTo>
                    <a:lnTo>
                      <a:pt x="6" y="3"/>
                    </a:lnTo>
                    <a:lnTo>
                      <a:pt x="2" y="4"/>
                    </a:lnTo>
                    <a:lnTo>
                      <a:pt x="1" y="6"/>
                    </a:lnTo>
                    <a:lnTo>
                      <a:pt x="0" y="6"/>
                    </a:lnTo>
                    <a:close/>
                  </a:path>
                </a:pathLst>
              </a:custGeom>
              <a:grpFill/>
              <a:ln w="9525">
                <a:noFill/>
                <a:round/>
                <a:headEnd/>
                <a:tailEnd/>
              </a:ln>
            </p:spPr>
            <p:txBody>
              <a:bodyPr/>
              <a:lstStyle/>
              <a:p>
                <a:endParaRPr lang="en-US"/>
              </a:p>
            </p:txBody>
          </p:sp>
          <p:sp>
            <p:nvSpPr>
              <p:cNvPr id="278962" name="Freeform 434"/>
              <p:cNvSpPr>
                <a:spLocks/>
              </p:cNvSpPr>
              <p:nvPr/>
            </p:nvSpPr>
            <p:spPr bwMode="auto">
              <a:xfrm>
                <a:off x="1861" y="1895"/>
                <a:ext cx="9" cy="6"/>
              </a:xfrm>
              <a:custGeom>
                <a:avLst/>
                <a:gdLst/>
                <a:ahLst/>
                <a:cxnLst>
                  <a:cxn ang="0">
                    <a:pos x="17" y="0"/>
                  </a:cxn>
                  <a:cxn ang="0">
                    <a:pos x="11" y="2"/>
                  </a:cxn>
                  <a:cxn ang="0">
                    <a:pos x="5" y="3"/>
                  </a:cxn>
                  <a:cxn ang="0">
                    <a:pos x="1" y="4"/>
                  </a:cxn>
                  <a:cxn ang="0">
                    <a:pos x="0" y="6"/>
                  </a:cxn>
                  <a:cxn ang="0">
                    <a:pos x="1" y="6"/>
                  </a:cxn>
                  <a:cxn ang="0">
                    <a:pos x="2" y="4"/>
                  </a:cxn>
                  <a:cxn ang="0">
                    <a:pos x="7" y="3"/>
                  </a:cxn>
                  <a:cxn ang="0">
                    <a:pos x="11" y="2"/>
                  </a:cxn>
                  <a:cxn ang="0">
                    <a:pos x="17" y="2"/>
                  </a:cxn>
                  <a:cxn ang="0">
                    <a:pos x="17" y="0"/>
                  </a:cxn>
                </a:cxnLst>
                <a:rect l="0" t="0" r="r" b="b"/>
                <a:pathLst>
                  <a:path w="17" h="6">
                    <a:moveTo>
                      <a:pt x="17" y="0"/>
                    </a:moveTo>
                    <a:lnTo>
                      <a:pt x="11" y="2"/>
                    </a:lnTo>
                    <a:lnTo>
                      <a:pt x="5" y="3"/>
                    </a:lnTo>
                    <a:lnTo>
                      <a:pt x="1" y="4"/>
                    </a:lnTo>
                    <a:lnTo>
                      <a:pt x="0" y="6"/>
                    </a:lnTo>
                    <a:lnTo>
                      <a:pt x="1" y="6"/>
                    </a:lnTo>
                    <a:lnTo>
                      <a:pt x="2" y="4"/>
                    </a:lnTo>
                    <a:lnTo>
                      <a:pt x="7" y="3"/>
                    </a:lnTo>
                    <a:lnTo>
                      <a:pt x="11" y="2"/>
                    </a:lnTo>
                    <a:lnTo>
                      <a:pt x="17" y="2"/>
                    </a:lnTo>
                    <a:lnTo>
                      <a:pt x="17" y="0"/>
                    </a:lnTo>
                    <a:close/>
                  </a:path>
                </a:pathLst>
              </a:custGeom>
              <a:grpFill/>
              <a:ln w="9525">
                <a:noFill/>
                <a:round/>
                <a:headEnd/>
                <a:tailEnd/>
              </a:ln>
            </p:spPr>
            <p:txBody>
              <a:bodyPr/>
              <a:lstStyle/>
              <a:p>
                <a:endParaRPr lang="en-US"/>
              </a:p>
            </p:txBody>
          </p:sp>
          <p:sp>
            <p:nvSpPr>
              <p:cNvPr id="278963" name="Freeform 435"/>
              <p:cNvSpPr>
                <a:spLocks/>
              </p:cNvSpPr>
              <p:nvPr/>
            </p:nvSpPr>
            <p:spPr bwMode="auto">
              <a:xfrm>
                <a:off x="1861" y="1897"/>
                <a:ext cx="9" cy="4"/>
              </a:xfrm>
              <a:custGeom>
                <a:avLst/>
                <a:gdLst/>
                <a:ahLst/>
                <a:cxnLst>
                  <a:cxn ang="0">
                    <a:pos x="0" y="4"/>
                  </a:cxn>
                  <a:cxn ang="0">
                    <a:pos x="1" y="2"/>
                  </a:cxn>
                  <a:cxn ang="0">
                    <a:pos x="6" y="1"/>
                  </a:cxn>
                  <a:cxn ang="0">
                    <a:pos x="10" y="0"/>
                  </a:cxn>
                  <a:cxn ang="0">
                    <a:pos x="16" y="0"/>
                  </a:cxn>
                  <a:cxn ang="0">
                    <a:pos x="16" y="0"/>
                  </a:cxn>
                  <a:cxn ang="0">
                    <a:pos x="9" y="0"/>
                  </a:cxn>
                  <a:cxn ang="0">
                    <a:pos x="3" y="2"/>
                  </a:cxn>
                  <a:cxn ang="0">
                    <a:pos x="1" y="4"/>
                  </a:cxn>
                  <a:cxn ang="0">
                    <a:pos x="0" y="4"/>
                  </a:cxn>
                </a:cxnLst>
                <a:rect l="0" t="0" r="r" b="b"/>
                <a:pathLst>
                  <a:path w="16" h="4">
                    <a:moveTo>
                      <a:pt x="0" y="4"/>
                    </a:moveTo>
                    <a:lnTo>
                      <a:pt x="1" y="2"/>
                    </a:lnTo>
                    <a:lnTo>
                      <a:pt x="6" y="1"/>
                    </a:lnTo>
                    <a:lnTo>
                      <a:pt x="10" y="0"/>
                    </a:lnTo>
                    <a:lnTo>
                      <a:pt x="16" y="0"/>
                    </a:lnTo>
                    <a:lnTo>
                      <a:pt x="16" y="0"/>
                    </a:lnTo>
                    <a:lnTo>
                      <a:pt x="9" y="0"/>
                    </a:lnTo>
                    <a:lnTo>
                      <a:pt x="3" y="2"/>
                    </a:lnTo>
                    <a:lnTo>
                      <a:pt x="1" y="4"/>
                    </a:lnTo>
                    <a:lnTo>
                      <a:pt x="0" y="4"/>
                    </a:lnTo>
                    <a:close/>
                  </a:path>
                </a:pathLst>
              </a:custGeom>
              <a:grpFill/>
              <a:ln w="9525">
                <a:noFill/>
                <a:round/>
                <a:headEnd/>
                <a:tailEnd/>
              </a:ln>
            </p:spPr>
            <p:txBody>
              <a:bodyPr/>
              <a:lstStyle/>
              <a:p>
                <a:endParaRPr lang="en-US"/>
              </a:p>
            </p:txBody>
          </p:sp>
          <p:sp>
            <p:nvSpPr>
              <p:cNvPr id="278964" name="Freeform 436"/>
              <p:cNvSpPr>
                <a:spLocks/>
              </p:cNvSpPr>
              <p:nvPr/>
            </p:nvSpPr>
            <p:spPr bwMode="auto">
              <a:xfrm>
                <a:off x="1862" y="1897"/>
                <a:ext cx="8" cy="4"/>
              </a:xfrm>
              <a:custGeom>
                <a:avLst/>
                <a:gdLst/>
                <a:ahLst/>
                <a:cxnLst>
                  <a:cxn ang="0">
                    <a:pos x="15" y="0"/>
                  </a:cxn>
                  <a:cxn ang="0">
                    <a:pos x="8" y="0"/>
                  </a:cxn>
                  <a:cxn ang="0">
                    <a:pos x="2" y="2"/>
                  </a:cxn>
                  <a:cxn ang="0">
                    <a:pos x="0" y="4"/>
                  </a:cxn>
                  <a:cxn ang="0">
                    <a:pos x="2" y="4"/>
                  </a:cxn>
                  <a:cxn ang="0">
                    <a:pos x="3" y="2"/>
                  </a:cxn>
                  <a:cxn ang="0">
                    <a:pos x="9" y="1"/>
                  </a:cxn>
                  <a:cxn ang="0">
                    <a:pos x="15" y="0"/>
                  </a:cxn>
                  <a:cxn ang="0">
                    <a:pos x="15" y="0"/>
                  </a:cxn>
                </a:cxnLst>
                <a:rect l="0" t="0" r="r" b="b"/>
                <a:pathLst>
                  <a:path w="15" h="4">
                    <a:moveTo>
                      <a:pt x="15" y="0"/>
                    </a:moveTo>
                    <a:lnTo>
                      <a:pt x="8" y="0"/>
                    </a:lnTo>
                    <a:lnTo>
                      <a:pt x="2" y="2"/>
                    </a:lnTo>
                    <a:lnTo>
                      <a:pt x="0" y="4"/>
                    </a:lnTo>
                    <a:lnTo>
                      <a:pt x="2" y="4"/>
                    </a:lnTo>
                    <a:lnTo>
                      <a:pt x="3" y="2"/>
                    </a:lnTo>
                    <a:lnTo>
                      <a:pt x="9" y="1"/>
                    </a:lnTo>
                    <a:lnTo>
                      <a:pt x="15" y="0"/>
                    </a:lnTo>
                    <a:lnTo>
                      <a:pt x="15" y="0"/>
                    </a:lnTo>
                    <a:close/>
                  </a:path>
                </a:pathLst>
              </a:custGeom>
              <a:grpFill/>
              <a:ln w="9525">
                <a:noFill/>
                <a:round/>
                <a:headEnd/>
                <a:tailEnd/>
              </a:ln>
            </p:spPr>
            <p:txBody>
              <a:bodyPr/>
              <a:lstStyle/>
              <a:p>
                <a:endParaRPr lang="en-US"/>
              </a:p>
            </p:txBody>
          </p:sp>
          <p:sp>
            <p:nvSpPr>
              <p:cNvPr id="278965" name="Freeform 437"/>
              <p:cNvSpPr>
                <a:spLocks/>
              </p:cNvSpPr>
              <p:nvPr/>
            </p:nvSpPr>
            <p:spPr bwMode="auto">
              <a:xfrm>
                <a:off x="1863" y="1897"/>
                <a:ext cx="7" cy="4"/>
              </a:xfrm>
              <a:custGeom>
                <a:avLst/>
                <a:gdLst/>
                <a:ahLst/>
                <a:cxnLst>
                  <a:cxn ang="0">
                    <a:pos x="0" y="4"/>
                  </a:cxn>
                  <a:cxn ang="0">
                    <a:pos x="1" y="2"/>
                  </a:cxn>
                  <a:cxn ang="0">
                    <a:pos x="7" y="1"/>
                  </a:cxn>
                  <a:cxn ang="0">
                    <a:pos x="13" y="0"/>
                  </a:cxn>
                  <a:cxn ang="0">
                    <a:pos x="13" y="1"/>
                  </a:cxn>
                  <a:cxn ang="0">
                    <a:pos x="7" y="1"/>
                  </a:cxn>
                  <a:cxn ang="0">
                    <a:pos x="3" y="2"/>
                  </a:cxn>
                  <a:cxn ang="0">
                    <a:pos x="1" y="4"/>
                  </a:cxn>
                  <a:cxn ang="0">
                    <a:pos x="0" y="4"/>
                  </a:cxn>
                </a:cxnLst>
                <a:rect l="0" t="0" r="r" b="b"/>
                <a:pathLst>
                  <a:path w="13" h="4">
                    <a:moveTo>
                      <a:pt x="0" y="4"/>
                    </a:moveTo>
                    <a:lnTo>
                      <a:pt x="1" y="2"/>
                    </a:lnTo>
                    <a:lnTo>
                      <a:pt x="7" y="1"/>
                    </a:lnTo>
                    <a:lnTo>
                      <a:pt x="13" y="0"/>
                    </a:lnTo>
                    <a:lnTo>
                      <a:pt x="13" y="1"/>
                    </a:lnTo>
                    <a:lnTo>
                      <a:pt x="7" y="1"/>
                    </a:lnTo>
                    <a:lnTo>
                      <a:pt x="3" y="2"/>
                    </a:lnTo>
                    <a:lnTo>
                      <a:pt x="1" y="4"/>
                    </a:lnTo>
                    <a:lnTo>
                      <a:pt x="0" y="4"/>
                    </a:lnTo>
                    <a:close/>
                  </a:path>
                </a:pathLst>
              </a:custGeom>
              <a:grpFill/>
              <a:ln w="9525">
                <a:noFill/>
                <a:round/>
                <a:headEnd/>
                <a:tailEnd/>
              </a:ln>
            </p:spPr>
            <p:txBody>
              <a:bodyPr/>
              <a:lstStyle/>
              <a:p>
                <a:endParaRPr lang="en-US"/>
              </a:p>
            </p:txBody>
          </p:sp>
          <p:sp>
            <p:nvSpPr>
              <p:cNvPr id="278966" name="Freeform 438"/>
              <p:cNvSpPr>
                <a:spLocks/>
              </p:cNvSpPr>
              <p:nvPr/>
            </p:nvSpPr>
            <p:spPr bwMode="auto">
              <a:xfrm>
                <a:off x="1863" y="1897"/>
                <a:ext cx="7" cy="4"/>
              </a:xfrm>
              <a:custGeom>
                <a:avLst/>
                <a:gdLst/>
                <a:ahLst/>
                <a:cxnLst>
                  <a:cxn ang="0">
                    <a:pos x="12" y="0"/>
                  </a:cxn>
                  <a:cxn ang="0">
                    <a:pos x="6" y="0"/>
                  </a:cxn>
                  <a:cxn ang="0">
                    <a:pos x="2" y="1"/>
                  </a:cxn>
                  <a:cxn ang="0">
                    <a:pos x="0" y="3"/>
                  </a:cxn>
                  <a:cxn ang="0">
                    <a:pos x="2" y="3"/>
                  </a:cxn>
                  <a:cxn ang="0">
                    <a:pos x="4" y="1"/>
                  </a:cxn>
                  <a:cxn ang="0">
                    <a:pos x="7" y="0"/>
                  </a:cxn>
                  <a:cxn ang="0">
                    <a:pos x="12" y="0"/>
                  </a:cxn>
                  <a:cxn ang="0">
                    <a:pos x="12" y="0"/>
                  </a:cxn>
                </a:cxnLst>
                <a:rect l="0" t="0" r="r" b="b"/>
                <a:pathLst>
                  <a:path w="12" h="3">
                    <a:moveTo>
                      <a:pt x="12" y="0"/>
                    </a:moveTo>
                    <a:lnTo>
                      <a:pt x="6" y="0"/>
                    </a:lnTo>
                    <a:lnTo>
                      <a:pt x="2" y="1"/>
                    </a:lnTo>
                    <a:lnTo>
                      <a:pt x="0" y="3"/>
                    </a:lnTo>
                    <a:lnTo>
                      <a:pt x="2" y="3"/>
                    </a:lnTo>
                    <a:lnTo>
                      <a:pt x="4" y="1"/>
                    </a:lnTo>
                    <a:lnTo>
                      <a:pt x="7" y="0"/>
                    </a:lnTo>
                    <a:lnTo>
                      <a:pt x="12" y="0"/>
                    </a:lnTo>
                    <a:lnTo>
                      <a:pt x="12" y="0"/>
                    </a:lnTo>
                    <a:close/>
                  </a:path>
                </a:pathLst>
              </a:custGeom>
              <a:grpFill/>
              <a:ln w="9525">
                <a:noFill/>
                <a:round/>
                <a:headEnd/>
                <a:tailEnd/>
              </a:ln>
            </p:spPr>
            <p:txBody>
              <a:bodyPr/>
              <a:lstStyle/>
              <a:p>
                <a:endParaRPr lang="en-US"/>
              </a:p>
            </p:txBody>
          </p:sp>
          <p:sp>
            <p:nvSpPr>
              <p:cNvPr id="278967" name="Freeform 439"/>
              <p:cNvSpPr>
                <a:spLocks/>
              </p:cNvSpPr>
              <p:nvPr/>
            </p:nvSpPr>
            <p:spPr bwMode="auto">
              <a:xfrm>
                <a:off x="1864" y="1897"/>
                <a:ext cx="6" cy="4"/>
              </a:xfrm>
              <a:custGeom>
                <a:avLst/>
                <a:gdLst/>
                <a:ahLst/>
                <a:cxnLst>
                  <a:cxn ang="0">
                    <a:pos x="0" y="3"/>
                  </a:cxn>
                  <a:cxn ang="0">
                    <a:pos x="2" y="1"/>
                  </a:cxn>
                  <a:cxn ang="0">
                    <a:pos x="5" y="0"/>
                  </a:cxn>
                  <a:cxn ang="0">
                    <a:pos x="10" y="0"/>
                  </a:cxn>
                  <a:cxn ang="0">
                    <a:pos x="10" y="0"/>
                  </a:cxn>
                  <a:cxn ang="0">
                    <a:pos x="6" y="1"/>
                  </a:cxn>
                  <a:cxn ang="0">
                    <a:pos x="3" y="2"/>
                  </a:cxn>
                  <a:cxn ang="0">
                    <a:pos x="2" y="3"/>
                  </a:cxn>
                  <a:cxn ang="0">
                    <a:pos x="0" y="3"/>
                  </a:cxn>
                </a:cxnLst>
                <a:rect l="0" t="0" r="r" b="b"/>
                <a:pathLst>
                  <a:path w="10" h="3">
                    <a:moveTo>
                      <a:pt x="0" y="3"/>
                    </a:moveTo>
                    <a:lnTo>
                      <a:pt x="2" y="1"/>
                    </a:lnTo>
                    <a:lnTo>
                      <a:pt x="5" y="0"/>
                    </a:lnTo>
                    <a:lnTo>
                      <a:pt x="10" y="0"/>
                    </a:lnTo>
                    <a:lnTo>
                      <a:pt x="10" y="0"/>
                    </a:lnTo>
                    <a:lnTo>
                      <a:pt x="6" y="1"/>
                    </a:lnTo>
                    <a:lnTo>
                      <a:pt x="3" y="2"/>
                    </a:lnTo>
                    <a:lnTo>
                      <a:pt x="2" y="3"/>
                    </a:lnTo>
                    <a:lnTo>
                      <a:pt x="0" y="3"/>
                    </a:lnTo>
                    <a:close/>
                  </a:path>
                </a:pathLst>
              </a:custGeom>
              <a:grpFill/>
              <a:ln w="9525">
                <a:noFill/>
                <a:round/>
                <a:headEnd/>
                <a:tailEnd/>
              </a:ln>
            </p:spPr>
            <p:txBody>
              <a:bodyPr/>
              <a:lstStyle/>
              <a:p>
                <a:endParaRPr lang="en-US"/>
              </a:p>
            </p:txBody>
          </p:sp>
          <p:sp>
            <p:nvSpPr>
              <p:cNvPr id="278968" name="Freeform 440"/>
              <p:cNvSpPr>
                <a:spLocks/>
              </p:cNvSpPr>
              <p:nvPr/>
            </p:nvSpPr>
            <p:spPr bwMode="auto">
              <a:xfrm>
                <a:off x="1865" y="1897"/>
                <a:ext cx="5" cy="4"/>
              </a:xfrm>
              <a:custGeom>
                <a:avLst/>
                <a:gdLst/>
                <a:ahLst/>
                <a:cxnLst>
                  <a:cxn ang="0">
                    <a:pos x="8" y="0"/>
                  </a:cxn>
                  <a:cxn ang="0">
                    <a:pos x="4" y="1"/>
                  </a:cxn>
                  <a:cxn ang="0">
                    <a:pos x="1" y="2"/>
                  </a:cxn>
                  <a:cxn ang="0">
                    <a:pos x="0" y="3"/>
                  </a:cxn>
                  <a:cxn ang="0">
                    <a:pos x="1" y="3"/>
                  </a:cxn>
                  <a:cxn ang="0">
                    <a:pos x="2" y="2"/>
                  </a:cxn>
                  <a:cxn ang="0">
                    <a:pos x="5" y="1"/>
                  </a:cxn>
                  <a:cxn ang="0">
                    <a:pos x="8" y="1"/>
                  </a:cxn>
                  <a:cxn ang="0">
                    <a:pos x="8" y="0"/>
                  </a:cxn>
                </a:cxnLst>
                <a:rect l="0" t="0" r="r" b="b"/>
                <a:pathLst>
                  <a:path w="8" h="3">
                    <a:moveTo>
                      <a:pt x="8" y="0"/>
                    </a:moveTo>
                    <a:lnTo>
                      <a:pt x="4" y="1"/>
                    </a:lnTo>
                    <a:lnTo>
                      <a:pt x="1" y="2"/>
                    </a:lnTo>
                    <a:lnTo>
                      <a:pt x="0" y="3"/>
                    </a:lnTo>
                    <a:lnTo>
                      <a:pt x="1" y="3"/>
                    </a:lnTo>
                    <a:lnTo>
                      <a:pt x="2" y="2"/>
                    </a:lnTo>
                    <a:lnTo>
                      <a:pt x="5" y="1"/>
                    </a:lnTo>
                    <a:lnTo>
                      <a:pt x="8" y="1"/>
                    </a:lnTo>
                    <a:lnTo>
                      <a:pt x="8" y="0"/>
                    </a:lnTo>
                    <a:close/>
                  </a:path>
                </a:pathLst>
              </a:custGeom>
              <a:grpFill/>
              <a:ln w="9525">
                <a:noFill/>
                <a:round/>
                <a:headEnd/>
                <a:tailEnd/>
              </a:ln>
            </p:spPr>
            <p:txBody>
              <a:bodyPr/>
              <a:lstStyle/>
              <a:p>
                <a:endParaRPr lang="en-US"/>
              </a:p>
            </p:txBody>
          </p:sp>
          <p:sp>
            <p:nvSpPr>
              <p:cNvPr id="278969" name="Freeform 441"/>
              <p:cNvSpPr>
                <a:spLocks/>
              </p:cNvSpPr>
              <p:nvPr/>
            </p:nvSpPr>
            <p:spPr bwMode="auto">
              <a:xfrm>
                <a:off x="1865" y="1899"/>
                <a:ext cx="5" cy="2"/>
              </a:xfrm>
              <a:custGeom>
                <a:avLst/>
                <a:gdLst/>
                <a:ahLst/>
                <a:cxnLst>
                  <a:cxn ang="0">
                    <a:pos x="0" y="2"/>
                  </a:cxn>
                  <a:cxn ang="0">
                    <a:pos x="1" y="1"/>
                  </a:cxn>
                  <a:cxn ang="0">
                    <a:pos x="4" y="0"/>
                  </a:cxn>
                  <a:cxn ang="0">
                    <a:pos x="7" y="0"/>
                  </a:cxn>
                  <a:cxn ang="0">
                    <a:pos x="7" y="0"/>
                  </a:cxn>
                  <a:cxn ang="0">
                    <a:pos x="4" y="1"/>
                  </a:cxn>
                  <a:cxn ang="0">
                    <a:pos x="2" y="2"/>
                  </a:cxn>
                  <a:cxn ang="0">
                    <a:pos x="0" y="2"/>
                  </a:cxn>
                </a:cxnLst>
                <a:rect l="0" t="0" r="r" b="b"/>
                <a:pathLst>
                  <a:path w="7" h="2">
                    <a:moveTo>
                      <a:pt x="0" y="2"/>
                    </a:moveTo>
                    <a:lnTo>
                      <a:pt x="1" y="1"/>
                    </a:lnTo>
                    <a:lnTo>
                      <a:pt x="4" y="0"/>
                    </a:lnTo>
                    <a:lnTo>
                      <a:pt x="7" y="0"/>
                    </a:lnTo>
                    <a:lnTo>
                      <a:pt x="7" y="0"/>
                    </a:lnTo>
                    <a:lnTo>
                      <a:pt x="4" y="1"/>
                    </a:lnTo>
                    <a:lnTo>
                      <a:pt x="2" y="2"/>
                    </a:lnTo>
                    <a:lnTo>
                      <a:pt x="0" y="2"/>
                    </a:lnTo>
                    <a:close/>
                  </a:path>
                </a:pathLst>
              </a:custGeom>
              <a:grpFill/>
              <a:ln w="9525">
                <a:noFill/>
                <a:round/>
                <a:headEnd/>
                <a:tailEnd/>
              </a:ln>
            </p:spPr>
            <p:txBody>
              <a:bodyPr/>
              <a:lstStyle/>
              <a:p>
                <a:endParaRPr lang="en-US"/>
              </a:p>
            </p:txBody>
          </p:sp>
          <p:sp>
            <p:nvSpPr>
              <p:cNvPr id="278970" name="Freeform 442"/>
              <p:cNvSpPr>
                <a:spLocks/>
              </p:cNvSpPr>
              <p:nvPr/>
            </p:nvSpPr>
            <p:spPr bwMode="auto">
              <a:xfrm>
                <a:off x="1866" y="1899"/>
                <a:ext cx="4" cy="2"/>
              </a:xfrm>
              <a:custGeom>
                <a:avLst/>
                <a:gdLst/>
                <a:ahLst/>
                <a:cxnLst>
                  <a:cxn ang="0">
                    <a:pos x="5" y="0"/>
                  </a:cxn>
                  <a:cxn ang="0">
                    <a:pos x="2" y="1"/>
                  </a:cxn>
                  <a:cxn ang="0">
                    <a:pos x="0" y="2"/>
                  </a:cxn>
                  <a:cxn ang="0">
                    <a:pos x="2" y="2"/>
                  </a:cxn>
                  <a:cxn ang="0">
                    <a:pos x="3" y="1"/>
                  </a:cxn>
                  <a:cxn ang="0">
                    <a:pos x="5" y="1"/>
                  </a:cxn>
                  <a:cxn ang="0">
                    <a:pos x="5" y="0"/>
                  </a:cxn>
                </a:cxnLst>
                <a:rect l="0" t="0" r="r" b="b"/>
                <a:pathLst>
                  <a:path w="5" h="2">
                    <a:moveTo>
                      <a:pt x="5" y="0"/>
                    </a:moveTo>
                    <a:lnTo>
                      <a:pt x="2" y="1"/>
                    </a:lnTo>
                    <a:lnTo>
                      <a:pt x="0" y="2"/>
                    </a:lnTo>
                    <a:lnTo>
                      <a:pt x="2" y="2"/>
                    </a:lnTo>
                    <a:lnTo>
                      <a:pt x="3" y="1"/>
                    </a:lnTo>
                    <a:lnTo>
                      <a:pt x="5" y="1"/>
                    </a:lnTo>
                    <a:lnTo>
                      <a:pt x="5" y="0"/>
                    </a:lnTo>
                    <a:close/>
                  </a:path>
                </a:pathLst>
              </a:custGeom>
              <a:grpFill/>
              <a:ln w="9525">
                <a:noFill/>
                <a:round/>
                <a:headEnd/>
                <a:tailEnd/>
              </a:ln>
            </p:spPr>
            <p:txBody>
              <a:bodyPr/>
              <a:lstStyle/>
              <a:p>
                <a:endParaRPr lang="en-US"/>
              </a:p>
            </p:txBody>
          </p:sp>
          <p:sp>
            <p:nvSpPr>
              <p:cNvPr id="278971" name="Freeform 443"/>
              <p:cNvSpPr>
                <a:spLocks/>
              </p:cNvSpPr>
              <p:nvPr/>
            </p:nvSpPr>
            <p:spPr bwMode="auto">
              <a:xfrm>
                <a:off x="1869" y="1899"/>
                <a:ext cx="1" cy="2"/>
              </a:xfrm>
              <a:custGeom>
                <a:avLst/>
                <a:gdLst/>
                <a:ahLst/>
                <a:cxnLst>
                  <a:cxn ang="0">
                    <a:pos x="0" y="1"/>
                  </a:cxn>
                  <a:cxn ang="0">
                    <a:pos x="1" y="0"/>
                  </a:cxn>
                  <a:cxn ang="0">
                    <a:pos x="3" y="0"/>
                  </a:cxn>
                  <a:cxn ang="0">
                    <a:pos x="3" y="1"/>
                  </a:cxn>
                  <a:cxn ang="0">
                    <a:pos x="2" y="1"/>
                  </a:cxn>
                  <a:cxn ang="0">
                    <a:pos x="0" y="1"/>
                  </a:cxn>
                </a:cxnLst>
                <a:rect l="0" t="0" r="r" b="b"/>
                <a:pathLst>
                  <a:path w="3" h="1">
                    <a:moveTo>
                      <a:pt x="0" y="1"/>
                    </a:moveTo>
                    <a:lnTo>
                      <a:pt x="1" y="0"/>
                    </a:lnTo>
                    <a:lnTo>
                      <a:pt x="3" y="0"/>
                    </a:lnTo>
                    <a:lnTo>
                      <a:pt x="3" y="1"/>
                    </a:lnTo>
                    <a:lnTo>
                      <a:pt x="2" y="1"/>
                    </a:lnTo>
                    <a:lnTo>
                      <a:pt x="0" y="1"/>
                    </a:lnTo>
                    <a:close/>
                  </a:path>
                </a:pathLst>
              </a:custGeom>
              <a:grpFill/>
              <a:ln w="9525">
                <a:noFill/>
                <a:round/>
                <a:headEnd/>
                <a:tailEnd/>
              </a:ln>
            </p:spPr>
            <p:txBody>
              <a:bodyPr/>
              <a:lstStyle/>
              <a:p>
                <a:endParaRPr lang="en-US"/>
              </a:p>
            </p:txBody>
          </p:sp>
          <p:sp>
            <p:nvSpPr>
              <p:cNvPr id="278972" name="Freeform 444"/>
              <p:cNvSpPr>
                <a:spLocks/>
              </p:cNvSpPr>
              <p:nvPr/>
            </p:nvSpPr>
            <p:spPr bwMode="auto">
              <a:xfrm>
                <a:off x="1870" y="1901"/>
                <a:ext cx="1" cy="2"/>
              </a:xfrm>
              <a:custGeom>
                <a:avLst/>
                <a:gdLst/>
                <a:ahLst/>
                <a:cxnLst>
                  <a:cxn ang="0">
                    <a:pos x="1" y="0"/>
                  </a:cxn>
                  <a:cxn ang="0">
                    <a:pos x="0" y="0"/>
                  </a:cxn>
                  <a:cxn ang="0">
                    <a:pos x="1" y="0"/>
                  </a:cxn>
                  <a:cxn ang="0">
                    <a:pos x="1" y="0"/>
                  </a:cxn>
                  <a:cxn ang="0">
                    <a:pos x="1" y="0"/>
                  </a:cxn>
                </a:cxnLst>
                <a:rect l="0" t="0" r="r" b="b"/>
                <a:pathLst>
                  <a:path w="1">
                    <a:moveTo>
                      <a:pt x="1" y="0"/>
                    </a:moveTo>
                    <a:lnTo>
                      <a:pt x="0" y="0"/>
                    </a:lnTo>
                    <a:lnTo>
                      <a:pt x="1" y="0"/>
                    </a:lnTo>
                    <a:lnTo>
                      <a:pt x="1" y="0"/>
                    </a:lnTo>
                    <a:lnTo>
                      <a:pt x="1" y="0"/>
                    </a:lnTo>
                    <a:close/>
                  </a:path>
                </a:pathLst>
              </a:custGeom>
              <a:grpFill/>
              <a:ln w="9525">
                <a:noFill/>
                <a:round/>
                <a:headEnd/>
                <a:tailEnd/>
              </a:ln>
            </p:spPr>
            <p:txBody>
              <a:bodyPr/>
              <a:lstStyle/>
              <a:p>
                <a:endParaRPr lang="en-US"/>
              </a:p>
            </p:txBody>
          </p:sp>
          <p:sp>
            <p:nvSpPr>
              <p:cNvPr id="278973" name="Freeform 445"/>
              <p:cNvSpPr>
                <a:spLocks noEditPoints="1"/>
              </p:cNvSpPr>
              <p:nvPr/>
            </p:nvSpPr>
            <p:spPr bwMode="auto">
              <a:xfrm>
                <a:off x="1834" y="1951"/>
                <a:ext cx="91" cy="22"/>
              </a:xfrm>
              <a:custGeom>
                <a:avLst/>
                <a:gdLst/>
                <a:ahLst/>
                <a:cxnLst>
                  <a:cxn ang="0">
                    <a:pos x="0" y="20"/>
                  </a:cxn>
                  <a:cxn ang="0">
                    <a:pos x="156" y="20"/>
                  </a:cxn>
                  <a:cxn ang="0">
                    <a:pos x="156" y="0"/>
                  </a:cxn>
                  <a:cxn ang="0">
                    <a:pos x="0" y="0"/>
                  </a:cxn>
                  <a:cxn ang="0">
                    <a:pos x="0" y="20"/>
                  </a:cxn>
                  <a:cxn ang="0">
                    <a:pos x="1" y="19"/>
                  </a:cxn>
                  <a:cxn ang="0">
                    <a:pos x="154" y="19"/>
                  </a:cxn>
                  <a:cxn ang="0">
                    <a:pos x="154" y="0"/>
                  </a:cxn>
                  <a:cxn ang="0">
                    <a:pos x="1" y="0"/>
                  </a:cxn>
                  <a:cxn ang="0">
                    <a:pos x="1" y="19"/>
                  </a:cxn>
                </a:cxnLst>
                <a:rect l="0" t="0" r="r" b="b"/>
                <a:pathLst>
                  <a:path w="156" h="20">
                    <a:moveTo>
                      <a:pt x="0" y="20"/>
                    </a:moveTo>
                    <a:lnTo>
                      <a:pt x="156" y="20"/>
                    </a:lnTo>
                    <a:lnTo>
                      <a:pt x="156" y="0"/>
                    </a:lnTo>
                    <a:lnTo>
                      <a:pt x="0" y="0"/>
                    </a:lnTo>
                    <a:lnTo>
                      <a:pt x="0" y="20"/>
                    </a:lnTo>
                    <a:close/>
                    <a:moveTo>
                      <a:pt x="1" y="19"/>
                    </a:moveTo>
                    <a:lnTo>
                      <a:pt x="154" y="19"/>
                    </a:lnTo>
                    <a:lnTo>
                      <a:pt x="154" y="0"/>
                    </a:lnTo>
                    <a:lnTo>
                      <a:pt x="1" y="0"/>
                    </a:lnTo>
                    <a:lnTo>
                      <a:pt x="1" y="19"/>
                    </a:lnTo>
                    <a:close/>
                  </a:path>
                </a:pathLst>
              </a:custGeom>
              <a:grpFill/>
              <a:ln w="9525">
                <a:noFill/>
                <a:round/>
                <a:headEnd/>
                <a:tailEnd/>
              </a:ln>
            </p:spPr>
            <p:txBody>
              <a:bodyPr/>
              <a:lstStyle/>
              <a:p>
                <a:endParaRPr lang="en-US"/>
              </a:p>
            </p:txBody>
          </p:sp>
          <p:sp>
            <p:nvSpPr>
              <p:cNvPr id="278974" name="Freeform 446"/>
              <p:cNvSpPr>
                <a:spLocks noEditPoints="1"/>
              </p:cNvSpPr>
              <p:nvPr/>
            </p:nvSpPr>
            <p:spPr bwMode="auto">
              <a:xfrm>
                <a:off x="1836" y="1951"/>
                <a:ext cx="88" cy="20"/>
              </a:xfrm>
              <a:custGeom>
                <a:avLst/>
                <a:gdLst/>
                <a:ahLst/>
                <a:cxnLst>
                  <a:cxn ang="0">
                    <a:pos x="0" y="19"/>
                  </a:cxn>
                  <a:cxn ang="0">
                    <a:pos x="153" y="19"/>
                  </a:cxn>
                  <a:cxn ang="0">
                    <a:pos x="153" y="0"/>
                  </a:cxn>
                  <a:cxn ang="0">
                    <a:pos x="0" y="0"/>
                  </a:cxn>
                  <a:cxn ang="0">
                    <a:pos x="0" y="19"/>
                  </a:cxn>
                  <a:cxn ang="0">
                    <a:pos x="1" y="19"/>
                  </a:cxn>
                  <a:cxn ang="0">
                    <a:pos x="152" y="19"/>
                  </a:cxn>
                  <a:cxn ang="0">
                    <a:pos x="152" y="0"/>
                  </a:cxn>
                  <a:cxn ang="0">
                    <a:pos x="1" y="0"/>
                  </a:cxn>
                  <a:cxn ang="0">
                    <a:pos x="1" y="19"/>
                  </a:cxn>
                </a:cxnLst>
                <a:rect l="0" t="0" r="r" b="b"/>
                <a:pathLst>
                  <a:path w="153" h="19">
                    <a:moveTo>
                      <a:pt x="0" y="19"/>
                    </a:moveTo>
                    <a:lnTo>
                      <a:pt x="153" y="19"/>
                    </a:lnTo>
                    <a:lnTo>
                      <a:pt x="153" y="0"/>
                    </a:lnTo>
                    <a:lnTo>
                      <a:pt x="0" y="0"/>
                    </a:lnTo>
                    <a:lnTo>
                      <a:pt x="0" y="19"/>
                    </a:lnTo>
                    <a:close/>
                    <a:moveTo>
                      <a:pt x="1" y="19"/>
                    </a:moveTo>
                    <a:lnTo>
                      <a:pt x="152" y="19"/>
                    </a:lnTo>
                    <a:lnTo>
                      <a:pt x="152" y="0"/>
                    </a:lnTo>
                    <a:lnTo>
                      <a:pt x="1" y="0"/>
                    </a:lnTo>
                    <a:lnTo>
                      <a:pt x="1" y="19"/>
                    </a:lnTo>
                    <a:close/>
                  </a:path>
                </a:pathLst>
              </a:custGeom>
              <a:grpFill/>
              <a:ln w="9525">
                <a:noFill/>
                <a:round/>
                <a:headEnd/>
                <a:tailEnd/>
              </a:ln>
            </p:spPr>
            <p:txBody>
              <a:bodyPr/>
              <a:lstStyle/>
              <a:p>
                <a:endParaRPr lang="en-US"/>
              </a:p>
            </p:txBody>
          </p:sp>
          <p:sp>
            <p:nvSpPr>
              <p:cNvPr id="278975" name="Freeform 447"/>
              <p:cNvSpPr>
                <a:spLocks noEditPoints="1"/>
              </p:cNvSpPr>
              <p:nvPr/>
            </p:nvSpPr>
            <p:spPr bwMode="auto">
              <a:xfrm>
                <a:off x="1837" y="1951"/>
                <a:ext cx="86" cy="20"/>
              </a:xfrm>
              <a:custGeom>
                <a:avLst/>
                <a:gdLst/>
                <a:ahLst/>
                <a:cxnLst>
                  <a:cxn ang="0">
                    <a:pos x="0" y="19"/>
                  </a:cxn>
                  <a:cxn ang="0">
                    <a:pos x="151" y="19"/>
                  </a:cxn>
                  <a:cxn ang="0">
                    <a:pos x="151" y="0"/>
                  </a:cxn>
                  <a:cxn ang="0">
                    <a:pos x="0" y="0"/>
                  </a:cxn>
                  <a:cxn ang="0">
                    <a:pos x="0" y="19"/>
                  </a:cxn>
                  <a:cxn ang="0">
                    <a:pos x="1" y="19"/>
                  </a:cxn>
                  <a:cxn ang="0">
                    <a:pos x="150" y="19"/>
                  </a:cxn>
                  <a:cxn ang="0">
                    <a:pos x="150" y="0"/>
                  </a:cxn>
                  <a:cxn ang="0">
                    <a:pos x="1" y="0"/>
                  </a:cxn>
                  <a:cxn ang="0">
                    <a:pos x="1" y="19"/>
                  </a:cxn>
                </a:cxnLst>
                <a:rect l="0" t="0" r="r" b="b"/>
                <a:pathLst>
                  <a:path w="151" h="19">
                    <a:moveTo>
                      <a:pt x="0" y="19"/>
                    </a:moveTo>
                    <a:lnTo>
                      <a:pt x="151" y="19"/>
                    </a:lnTo>
                    <a:lnTo>
                      <a:pt x="151" y="0"/>
                    </a:lnTo>
                    <a:lnTo>
                      <a:pt x="0" y="0"/>
                    </a:lnTo>
                    <a:lnTo>
                      <a:pt x="0" y="19"/>
                    </a:lnTo>
                    <a:close/>
                    <a:moveTo>
                      <a:pt x="1" y="19"/>
                    </a:moveTo>
                    <a:lnTo>
                      <a:pt x="150" y="19"/>
                    </a:lnTo>
                    <a:lnTo>
                      <a:pt x="150" y="0"/>
                    </a:lnTo>
                    <a:lnTo>
                      <a:pt x="1" y="0"/>
                    </a:lnTo>
                    <a:lnTo>
                      <a:pt x="1" y="19"/>
                    </a:lnTo>
                    <a:close/>
                  </a:path>
                </a:pathLst>
              </a:custGeom>
              <a:grpFill/>
              <a:ln w="9525">
                <a:noFill/>
                <a:round/>
                <a:headEnd/>
                <a:tailEnd/>
              </a:ln>
            </p:spPr>
            <p:txBody>
              <a:bodyPr/>
              <a:lstStyle/>
              <a:p>
                <a:endParaRPr lang="en-US"/>
              </a:p>
            </p:txBody>
          </p:sp>
          <p:sp>
            <p:nvSpPr>
              <p:cNvPr id="278976" name="Freeform 448"/>
              <p:cNvSpPr>
                <a:spLocks noEditPoints="1"/>
              </p:cNvSpPr>
              <p:nvPr/>
            </p:nvSpPr>
            <p:spPr bwMode="auto">
              <a:xfrm>
                <a:off x="1837" y="1951"/>
                <a:ext cx="84" cy="20"/>
              </a:xfrm>
              <a:custGeom>
                <a:avLst/>
                <a:gdLst/>
                <a:ahLst/>
                <a:cxnLst>
                  <a:cxn ang="0">
                    <a:pos x="0" y="19"/>
                  </a:cxn>
                  <a:cxn ang="0">
                    <a:pos x="149" y="19"/>
                  </a:cxn>
                  <a:cxn ang="0">
                    <a:pos x="149" y="0"/>
                  </a:cxn>
                  <a:cxn ang="0">
                    <a:pos x="0" y="0"/>
                  </a:cxn>
                  <a:cxn ang="0">
                    <a:pos x="0" y="19"/>
                  </a:cxn>
                  <a:cxn ang="0">
                    <a:pos x="1" y="19"/>
                  </a:cxn>
                  <a:cxn ang="0">
                    <a:pos x="148" y="19"/>
                  </a:cxn>
                  <a:cxn ang="0">
                    <a:pos x="148" y="0"/>
                  </a:cxn>
                  <a:cxn ang="0">
                    <a:pos x="1" y="0"/>
                  </a:cxn>
                  <a:cxn ang="0">
                    <a:pos x="1" y="19"/>
                  </a:cxn>
                </a:cxnLst>
                <a:rect l="0" t="0" r="r" b="b"/>
                <a:pathLst>
                  <a:path w="149" h="19">
                    <a:moveTo>
                      <a:pt x="0" y="19"/>
                    </a:moveTo>
                    <a:lnTo>
                      <a:pt x="149" y="19"/>
                    </a:lnTo>
                    <a:lnTo>
                      <a:pt x="149" y="0"/>
                    </a:lnTo>
                    <a:lnTo>
                      <a:pt x="0" y="0"/>
                    </a:lnTo>
                    <a:lnTo>
                      <a:pt x="0" y="19"/>
                    </a:lnTo>
                    <a:close/>
                    <a:moveTo>
                      <a:pt x="1" y="19"/>
                    </a:moveTo>
                    <a:lnTo>
                      <a:pt x="148" y="19"/>
                    </a:lnTo>
                    <a:lnTo>
                      <a:pt x="148" y="0"/>
                    </a:lnTo>
                    <a:lnTo>
                      <a:pt x="1" y="0"/>
                    </a:lnTo>
                    <a:lnTo>
                      <a:pt x="1" y="19"/>
                    </a:lnTo>
                    <a:close/>
                  </a:path>
                </a:pathLst>
              </a:custGeom>
              <a:grpFill/>
              <a:ln w="9525">
                <a:noFill/>
                <a:round/>
                <a:headEnd/>
                <a:tailEnd/>
              </a:ln>
            </p:spPr>
            <p:txBody>
              <a:bodyPr/>
              <a:lstStyle/>
              <a:p>
                <a:endParaRPr lang="en-US"/>
              </a:p>
            </p:txBody>
          </p:sp>
          <p:sp>
            <p:nvSpPr>
              <p:cNvPr id="278977" name="Freeform 449"/>
              <p:cNvSpPr>
                <a:spLocks noEditPoints="1"/>
              </p:cNvSpPr>
              <p:nvPr/>
            </p:nvSpPr>
            <p:spPr bwMode="auto">
              <a:xfrm>
                <a:off x="1838" y="1951"/>
                <a:ext cx="83" cy="20"/>
              </a:xfrm>
              <a:custGeom>
                <a:avLst/>
                <a:gdLst/>
                <a:ahLst/>
                <a:cxnLst>
                  <a:cxn ang="0">
                    <a:pos x="0" y="19"/>
                  </a:cxn>
                  <a:cxn ang="0">
                    <a:pos x="147" y="19"/>
                  </a:cxn>
                  <a:cxn ang="0">
                    <a:pos x="147" y="0"/>
                  </a:cxn>
                  <a:cxn ang="0">
                    <a:pos x="0" y="0"/>
                  </a:cxn>
                  <a:cxn ang="0">
                    <a:pos x="0" y="19"/>
                  </a:cxn>
                  <a:cxn ang="0">
                    <a:pos x="1" y="19"/>
                  </a:cxn>
                  <a:cxn ang="0">
                    <a:pos x="145" y="19"/>
                  </a:cxn>
                  <a:cxn ang="0">
                    <a:pos x="145" y="0"/>
                  </a:cxn>
                  <a:cxn ang="0">
                    <a:pos x="1" y="0"/>
                  </a:cxn>
                  <a:cxn ang="0">
                    <a:pos x="1" y="19"/>
                  </a:cxn>
                </a:cxnLst>
                <a:rect l="0" t="0" r="r" b="b"/>
                <a:pathLst>
                  <a:path w="147" h="19">
                    <a:moveTo>
                      <a:pt x="0" y="19"/>
                    </a:moveTo>
                    <a:lnTo>
                      <a:pt x="147" y="19"/>
                    </a:lnTo>
                    <a:lnTo>
                      <a:pt x="147" y="0"/>
                    </a:lnTo>
                    <a:lnTo>
                      <a:pt x="0" y="0"/>
                    </a:lnTo>
                    <a:lnTo>
                      <a:pt x="0" y="19"/>
                    </a:lnTo>
                    <a:close/>
                    <a:moveTo>
                      <a:pt x="1" y="19"/>
                    </a:moveTo>
                    <a:lnTo>
                      <a:pt x="145" y="19"/>
                    </a:lnTo>
                    <a:lnTo>
                      <a:pt x="145" y="0"/>
                    </a:lnTo>
                    <a:lnTo>
                      <a:pt x="1" y="0"/>
                    </a:lnTo>
                    <a:lnTo>
                      <a:pt x="1" y="19"/>
                    </a:lnTo>
                    <a:close/>
                  </a:path>
                </a:pathLst>
              </a:custGeom>
              <a:grpFill/>
              <a:ln w="9525">
                <a:noFill/>
                <a:round/>
                <a:headEnd/>
                <a:tailEnd/>
              </a:ln>
            </p:spPr>
            <p:txBody>
              <a:bodyPr/>
              <a:lstStyle/>
              <a:p>
                <a:endParaRPr lang="en-US"/>
              </a:p>
            </p:txBody>
          </p:sp>
          <p:sp>
            <p:nvSpPr>
              <p:cNvPr id="278978" name="Freeform 450"/>
              <p:cNvSpPr>
                <a:spLocks noEditPoints="1"/>
              </p:cNvSpPr>
              <p:nvPr/>
            </p:nvSpPr>
            <p:spPr bwMode="auto">
              <a:xfrm>
                <a:off x="1838" y="1951"/>
                <a:ext cx="82" cy="20"/>
              </a:xfrm>
              <a:custGeom>
                <a:avLst/>
                <a:gdLst/>
                <a:ahLst/>
                <a:cxnLst>
                  <a:cxn ang="0">
                    <a:pos x="0" y="19"/>
                  </a:cxn>
                  <a:cxn ang="0">
                    <a:pos x="144" y="19"/>
                  </a:cxn>
                  <a:cxn ang="0">
                    <a:pos x="144" y="0"/>
                  </a:cxn>
                  <a:cxn ang="0">
                    <a:pos x="0" y="0"/>
                  </a:cxn>
                  <a:cxn ang="0">
                    <a:pos x="0" y="19"/>
                  </a:cxn>
                  <a:cxn ang="0">
                    <a:pos x="2" y="18"/>
                  </a:cxn>
                  <a:cxn ang="0">
                    <a:pos x="143" y="18"/>
                  </a:cxn>
                  <a:cxn ang="0">
                    <a:pos x="143" y="0"/>
                  </a:cxn>
                  <a:cxn ang="0">
                    <a:pos x="2" y="0"/>
                  </a:cxn>
                  <a:cxn ang="0">
                    <a:pos x="2" y="18"/>
                  </a:cxn>
                </a:cxnLst>
                <a:rect l="0" t="0" r="r" b="b"/>
                <a:pathLst>
                  <a:path w="144" h="19">
                    <a:moveTo>
                      <a:pt x="0" y="19"/>
                    </a:moveTo>
                    <a:lnTo>
                      <a:pt x="144" y="19"/>
                    </a:lnTo>
                    <a:lnTo>
                      <a:pt x="144" y="0"/>
                    </a:lnTo>
                    <a:lnTo>
                      <a:pt x="0" y="0"/>
                    </a:lnTo>
                    <a:lnTo>
                      <a:pt x="0" y="19"/>
                    </a:lnTo>
                    <a:close/>
                    <a:moveTo>
                      <a:pt x="2" y="18"/>
                    </a:moveTo>
                    <a:lnTo>
                      <a:pt x="143" y="18"/>
                    </a:lnTo>
                    <a:lnTo>
                      <a:pt x="143" y="0"/>
                    </a:lnTo>
                    <a:lnTo>
                      <a:pt x="2" y="0"/>
                    </a:lnTo>
                    <a:lnTo>
                      <a:pt x="2" y="18"/>
                    </a:lnTo>
                    <a:close/>
                  </a:path>
                </a:pathLst>
              </a:custGeom>
              <a:grpFill/>
              <a:ln w="9525">
                <a:noFill/>
                <a:round/>
                <a:headEnd/>
                <a:tailEnd/>
              </a:ln>
            </p:spPr>
            <p:txBody>
              <a:bodyPr/>
              <a:lstStyle/>
              <a:p>
                <a:endParaRPr lang="en-US"/>
              </a:p>
            </p:txBody>
          </p:sp>
          <p:sp>
            <p:nvSpPr>
              <p:cNvPr id="278979" name="Freeform 451"/>
              <p:cNvSpPr>
                <a:spLocks noEditPoints="1"/>
              </p:cNvSpPr>
              <p:nvPr/>
            </p:nvSpPr>
            <p:spPr bwMode="auto">
              <a:xfrm>
                <a:off x="1839" y="1951"/>
                <a:ext cx="80" cy="18"/>
              </a:xfrm>
              <a:custGeom>
                <a:avLst/>
                <a:gdLst/>
                <a:ahLst/>
                <a:cxnLst>
                  <a:cxn ang="0">
                    <a:pos x="0" y="18"/>
                  </a:cxn>
                  <a:cxn ang="0">
                    <a:pos x="141" y="18"/>
                  </a:cxn>
                  <a:cxn ang="0">
                    <a:pos x="141" y="0"/>
                  </a:cxn>
                  <a:cxn ang="0">
                    <a:pos x="0" y="0"/>
                  </a:cxn>
                  <a:cxn ang="0">
                    <a:pos x="0" y="18"/>
                  </a:cxn>
                  <a:cxn ang="0">
                    <a:pos x="2" y="18"/>
                  </a:cxn>
                  <a:cxn ang="0">
                    <a:pos x="139" y="18"/>
                  </a:cxn>
                  <a:cxn ang="0">
                    <a:pos x="139" y="1"/>
                  </a:cxn>
                  <a:cxn ang="0">
                    <a:pos x="2" y="1"/>
                  </a:cxn>
                  <a:cxn ang="0">
                    <a:pos x="2" y="18"/>
                  </a:cxn>
                </a:cxnLst>
                <a:rect l="0" t="0" r="r" b="b"/>
                <a:pathLst>
                  <a:path w="141" h="18">
                    <a:moveTo>
                      <a:pt x="0" y="18"/>
                    </a:moveTo>
                    <a:lnTo>
                      <a:pt x="141" y="18"/>
                    </a:lnTo>
                    <a:lnTo>
                      <a:pt x="141" y="0"/>
                    </a:lnTo>
                    <a:lnTo>
                      <a:pt x="0" y="0"/>
                    </a:lnTo>
                    <a:lnTo>
                      <a:pt x="0" y="18"/>
                    </a:lnTo>
                    <a:close/>
                    <a:moveTo>
                      <a:pt x="2" y="18"/>
                    </a:moveTo>
                    <a:lnTo>
                      <a:pt x="139" y="18"/>
                    </a:lnTo>
                    <a:lnTo>
                      <a:pt x="139" y="1"/>
                    </a:lnTo>
                    <a:lnTo>
                      <a:pt x="2" y="1"/>
                    </a:lnTo>
                    <a:lnTo>
                      <a:pt x="2" y="18"/>
                    </a:lnTo>
                    <a:close/>
                  </a:path>
                </a:pathLst>
              </a:custGeom>
              <a:grpFill/>
              <a:ln w="9525">
                <a:noFill/>
                <a:round/>
                <a:headEnd/>
                <a:tailEnd/>
              </a:ln>
            </p:spPr>
            <p:txBody>
              <a:bodyPr/>
              <a:lstStyle/>
              <a:p>
                <a:endParaRPr lang="en-US"/>
              </a:p>
            </p:txBody>
          </p:sp>
          <p:sp>
            <p:nvSpPr>
              <p:cNvPr id="278980" name="Freeform 452"/>
              <p:cNvSpPr>
                <a:spLocks noEditPoints="1"/>
              </p:cNvSpPr>
              <p:nvPr/>
            </p:nvSpPr>
            <p:spPr bwMode="auto">
              <a:xfrm>
                <a:off x="1840" y="1953"/>
                <a:ext cx="79" cy="16"/>
              </a:xfrm>
              <a:custGeom>
                <a:avLst/>
                <a:gdLst/>
                <a:ahLst/>
                <a:cxnLst>
                  <a:cxn ang="0">
                    <a:pos x="0" y="17"/>
                  </a:cxn>
                  <a:cxn ang="0">
                    <a:pos x="137" y="17"/>
                  </a:cxn>
                  <a:cxn ang="0">
                    <a:pos x="137" y="0"/>
                  </a:cxn>
                  <a:cxn ang="0">
                    <a:pos x="0" y="0"/>
                  </a:cxn>
                  <a:cxn ang="0">
                    <a:pos x="0" y="17"/>
                  </a:cxn>
                  <a:cxn ang="0">
                    <a:pos x="2" y="17"/>
                  </a:cxn>
                  <a:cxn ang="0">
                    <a:pos x="135" y="17"/>
                  </a:cxn>
                  <a:cxn ang="0">
                    <a:pos x="135" y="0"/>
                  </a:cxn>
                  <a:cxn ang="0">
                    <a:pos x="2" y="0"/>
                  </a:cxn>
                  <a:cxn ang="0">
                    <a:pos x="2" y="17"/>
                  </a:cxn>
                </a:cxnLst>
                <a:rect l="0" t="0" r="r" b="b"/>
                <a:pathLst>
                  <a:path w="137" h="17">
                    <a:moveTo>
                      <a:pt x="0" y="17"/>
                    </a:moveTo>
                    <a:lnTo>
                      <a:pt x="137" y="17"/>
                    </a:lnTo>
                    <a:lnTo>
                      <a:pt x="137" y="0"/>
                    </a:lnTo>
                    <a:lnTo>
                      <a:pt x="0" y="0"/>
                    </a:lnTo>
                    <a:lnTo>
                      <a:pt x="0" y="17"/>
                    </a:lnTo>
                    <a:close/>
                    <a:moveTo>
                      <a:pt x="2" y="17"/>
                    </a:moveTo>
                    <a:lnTo>
                      <a:pt x="135" y="17"/>
                    </a:lnTo>
                    <a:lnTo>
                      <a:pt x="135" y="0"/>
                    </a:lnTo>
                    <a:lnTo>
                      <a:pt x="2" y="0"/>
                    </a:lnTo>
                    <a:lnTo>
                      <a:pt x="2" y="17"/>
                    </a:lnTo>
                    <a:close/>
                  </a:path>
                </a:pathLst>
              </a:custGeom>
              <a:grpFill/>
              <a:ln w="9525">
                <a:noFill/>
                <a:round/>
                <a:headEnd/>
                <a:tailEnd/>
              </a:ln>
            </p:spPr>
            <p:txBody>
              <a:bodyPr/>
              <a:lstStyle/>
              <a:p>
                <a:endParaRPr lang="en-US"/>
              </a:p>
            </p:txBody>
          </p:sp>
          <p:sp>
            <p:nvSpPr>
              <p:cNvPr id="278981" name="Freeform 453"/>
              <p:cNvSpPr>
                <a:spLocks noEditPoints="1"/>
              </p:cNvSpPr>
              <p:nvPr/>
            </p:nvSpPr>
            <p:spPr bwMode="auto">
              <a:xfrm>
                <a:off x="1841" y="1953"/>
                <a:ext cx="77" cy="16"/>
              </a:xfrm>
              <a:custGeom>
                <a:avLst/>
                <a:gdLst/>
                <a:ahLst/>
                <a:cxnLst>
                  <a:cxn ang="0">
                    <a:pos x="0" y="17"/>
                  </a:cxn>
                  <a:cxn ang="0">
                    <a:pos x="133" y="17"/>
                  </a:cxn>
                  <a:cxn ang="0">
                    <a:pos x="133" y="0"/>
                  </a:cxn>
                  <a:cxn ang="0">
                    <a:pos x="0" y="0"/>
                  </a:cxn>
                  <a:cxn ang="0">
                    <a:pos x="0" y="17"/>
                  </a:cxn>
                  <a:cxn ang="0">
                    <a:pos x="1" y="17"/>
                  </a:cxn>
                  <a:cxn ang="0">
                    <a:pos x="132" y="17"/>
                  </a:cxn>
                  <a:cxn ang="0">
                    <a:pos x="132" y="0"/>
                  </a:cxn>
                  <a:cxn ang="0">
                    <a:pos x="1" y="0"/>
                  </a:cxn>
                  <a:cxn ang="0">
                    <a:pos x="1" y="17"/>
                  </a:cxn>
                </a:cxnLst>
                <a:rect l="0" t="0" r="r" b="b"/>
                <a:pathLst>
                  <a:path w="133" h="17">
                    <a:moveTo>
                      <a:pt x="0" y="17"/>
                    </a:moveTo>
                    <a:lnTo>
                      <a:pt x="133" y="17"/>
                    </a:lnTo>
                    <a:lnTo>
                      <a:pt x="133" y="0"/>
                    </a:lnTo>
                    <a:lnTo>
                      <a:pt x="0" y="0"/>
                    </a:lnTo>
                    <a:lnTo>
                      <a:pt x="0" y="17"/>
                    </a:lnTo>
                    <a:close/>
                    <a:moveTo>
                      <a:pt x="1" y="17"/>
                    </a:moveTo>
                    <a:lnTo>
                      <a:pt x="132" y="17"/>
                    </a:lnTo>
                    <a:lnTo>
                      <a:pt x="132" y="0"/>
                    </a:lnTo>
                    <a:lnTo>
                      <a:pt x="1" y="0"/>
                    </a:lnTo>
                    <a:lnTo>
                      <a:pt x="1" y="17"/>
                    </a:lnTo>
                    <a:close/>
                  </a:path>
                </a:pathLst>
              </a:custGeom>
              <a:grpFill/>
              <a:ln w="9525">
                <a:noFill/>
                <a:round/>
                <a:headEnd/>
                <a:tailEnd/>
              </a:ln>
            </p:spPr>
            <p:txBody>
              <a:bodyPr/>
              <a:lstStyle/>
              <a:p>
                <a:endParaRPr lang="en-US"/>
              </a:p>
            </p:txBody>
          </p:sp>
          <p:sp>
            <p:nvSpPr>
              <p:cNvPr id="278982" name="Freeform 454"/>
              <p:cNvSpPr>
                <a:spLocks noEditPoints="1"/>
              </p:cNvSpPr>
              <p:nvPr/>
            </p:nvSpPr>
            <p:spPr bwMode="auto">
              <a:xfrm>
                <a:off x="1841" y="1953"/>
                <a:ext cx="76" cy="16"/>
              </a:xfrm>
              <a:custGeom>
                <a:avLst/>
                <a:gdLst/>
                <a:ahLst/>
                <a:cxnLst>
                  <a:cxn ang="0">
                    <a:pos x="0" y="17"/>
                  </a:cxn>
                  <a:cxn ang="0">
                    <a:pos x="131" y="17"/>
                  </a:cxn>
                  <a:cxn ang="0">
                    <a:pos x="131" y="0"/>
                  </a:cxn>
                  <a:cxn ang="0">
                    <a:pos x="0" y="0"/>
                  </a:cxn>
                  <a:cxn ang="0">
                    <a:pos x="0" y="17"/>
                  </a:cxn>
                  <a:cxn ang="0">
                    <a:pos x="2" y="17"/>
                  </a:cxn>
                  <a:cxn ang="0">
                    <a:pos x="129" y="17"/>
                  </a:cxn>
                  <a:cxn ang="0">
                    <a:pos x="129" y="0"/>
                  </a:cxn>
                  <a:cxn ang="0">
                    <a:pos x="2" y="0"/>
                  </a:cxn>
                  <a:cxn ang="0">
                    <a:pos x="2" y="17"/>
                  </a:cxn>
                </a:cxnLst>
                <a:rect l="0" t="0" r="r" b="b"/>
                <a:pathLst>
                  <a:path w="131" h="17">
                    <a:moveTo>
                      <a:pt x="0" y="17"/>
                    </a:moveTo>
                    <a:lnTo>
                      <a:pt x="131" y="17"/>
                    </a:lnTo>
                    <a:lnTo>
                      <a:pt x="131" y="0"/>
                    </a:lnTo>
                    <a:lnTo>
                      <a:pt x="0" y="0"/>
                    </a:lnTo>
                    <a:lnTo>
                      <a:pt x="0" y="17"/>
                    </a:lnTo>
                    <a:close/>
                    <a:moveTo>
                      <a:pt x="2" y="17"/>
                    </a:moveTo>
                    <a:lnTo>
                      <a:pt x="129" y="17"/>
                    </a:lnTo>
                    <a:lnTo>
                      <a:pt x="129" y="0"/>
                    </a:lnTo>
                    <a:lnTo>
                      <a:pt x="2" y="0"/>
                    </a:lnTo>
                    <a:lnTo>
                      <a:pt x="2" y="17"/>
                    </a:lnTo>
                    <a:close/>
                  </a:path>
                </a:pathLst>
              </a:custGeom>
              <a:grpFill/>
              <a:ln w="9525">
                <a:noFill/>
                <a:round/>
                <a:headEnd/>
                <a:tailEnd/>
              </a:ln>
            </p:spPr>
            <p:txBody>
              <a:bodyPr/>
              <a:lstStyle/>
              <a:p>
                <a:endParaRPr lang="en-US"/>
              </a:p>
            </p:txBody>
          </p:sp>
          <p:sp>
            <p:nvSpPr>
              <p:cNvPr id="278983" name="Freeform 455"/>
              <p:cNvSpPr>
                <a:spLocks noEditPoints="1"/>
              </p:cNvSpPr>
              <p:nvPr/>
            </p:nvSpPr>
            <p:spPr bwMode="auto">
              <a:xfrm>
                <a:off x="1842" y="1953"/>
                <a:ext cx="74" cy="16"/>
              </a:xfrm>
              <a:custGeom>
                <a:avLst/>
                <a:gdLst/>
                <a:ahLst/>
                <a:cxnLst>
                  <a:cxn ang="0">
                    <a:pos x="0" y="17"/>
                  </a:cxn>
                  <a:cxn ang="0">
                    <a:pos x="127" y="17"/>
                  </a:cxn>
                  <a:cxn ang="0">
                    <a:pos x="127" y="0"/>
                  </a:cxn>
                  <a:cxn ang="0">
                    <a:pos x="0" y="0"/>
                  </a:cxn>
                  <a:cxn ang="0">
                    <a:pos x="0" y="17"/>
                  </a:cxn>
                  <a:cxn ang="0">
                    <a:pos x="1" y="16"/>
                  </a:cxn>
                  <a:cxn ang="0">
                    <a:pos x="126" y="16"/>
                  </a:cxn>
                  <a:cxn ang="0">
                    <a:pos x="126" y="0"/>
                  </a:cxn>
                  <a:cxn ang="0">
                    <a:pos x="1" y="0"/>
                  </a:cxn>
                  <a:cxn ang="0">
                    <a:pos x="1" y="16"/>
                  </a:cxn>
                </a:cxnLst>
                <a:rect l="0" t="0" r="r" b="b"/>
                <a:pathLst>
                  <a:path w="127" h="17">
                    <a:moveTo>
                      <a:pt x="0" y="17"/>
                    </a:moveTo>
                    <a:lnTo>
                      <a:pt x="127" y="17"/>
                    </a:lnTo>
                    <a:lnTo>
                      <a:pt x="127" y="0"/>
                    </a:lnTo>
                    <a:lnTo>
                      <a:pt x="0" y="0"/>
                    </a:lnTo>
                    <a:lnTo>
                      <a:pt x="0" y="17"/>
                    </a:lnTo>
                    <a:close/>
                    <a:moveTo>
                      <a:pt x="1" y="16"/>
                    </a:moveTo>
                    <a:lnTo>
                      <a:pt x="126" y="16"/>
                    </a:lnTo>
                    <a:lnTo>
                      <a:pt x="126" y="0"/>
                    </a:lnTo>
                    <a:lnTo>
                      <a:pt x="1" y="0"/>
                    </a:lnTo>
                    <a:lnTo>
                      <a:pt x="1" y="16"/>
                    </a:lnTo>
                    <a:close/>
                  </a:path>
                </a:pathLst>
              </a:custGeom>
              <a:grpFill/>
              <a:ln w="9525">
                <a:noFill/>
                <a:round/>
                <a:headEnd/>
                <a:tailEnd/>
              </a:ln>
            </p:spPr>
            <p:txBody>
              <a:bodyPr/>
              <a:lstStyle/>
              <a:p>
                <a:endParaRPr lang="en-US"/>
              </a:p>
            </p:txBody>
          </p:sp>
          <p:sp>
            <p:nvSpPr>
              <p:cNvPr id="278984" name="Freeform 456"/>
              <p:cNvSpPr>
                <a:spLocks noEditPoints="1"/>
              </p:cNvSpPr>
              <p:nvPr/>
            </p:nvSpPr>
            <p:spPr bwMode="auto">
              <a:xfrm>
                <a:off x="1844" y="1953"/>
                <a:ext cx="72" cy="16"/>
              </a:xfrm>
              <a:custGeom>
                <a:avLst/>
                <a:gdLst/>
                <a:ahLst/>
                <a:cxnLst>
                  <a:cxn ang="0">
                    <a:pos x="0" y="16"/>
                  </a:cxn>
                  <a:cxn ang="0">
                    <a:pos x="125" y="16"/>
                  </a:cxn>
                  <a:cxn ang="0">
                    <a:pos x="125" y="0"/>
                  </a:cxn>
                  <a:cxn ang="0">
                    <a:pos x="0" y="0"/>
                  </a:cxn>
                  <a:cxn ang="0">
                    <a:pos x="0" y="16"/>
                  </a:cxn>
                  <a:cxn ang="0">
                    <a:pos x="2" y="16"/>
                  </a:cxn>
                  <a:cxn ang="0">
                    <a:pos x="123" y="16"/>
                  </a:cxn>
                  <a:cxn ang="0">
                    <a:pos x="123" y="1"/>
                  </a:cxn>
                  <a:cxn ang="0">
                    <a:pos x="2" y="1"/>
                  </a:cxn>
                  <a:cxn ang="0">
                    <a:pos x="2" y="16"/>
                  </a:cxn>
                </a:cxnLst>
                <a:rect l="0" t="0" r="r" b="b"/>
                <a:pathLst>
                  <a:path w="125" h="16">
                    <a:moveTo>
                      <a:pt x="0" y="16"/>
                    </a:moveTo>
                    <a:lnTo>
                      <a:pt x="125" y="16"/>
                    </a:lnTo>
                    <a:lnTo>
                      <a:pt x="125" y="0"/>
                    </a:lnTo>
                    <a:lnTo>
                      <a:pt x="0" y="0"/>
                    </a:lnTo>
                    <a:lnTo>
                      <a:pt x="0" y="16"/>
                    </a:lnTo>
                    <a:close/>
                    <a:moveTo>
                      <a:pt x="2" y="16"/>
                    </a:moveTo>
                    <a:lnTo>
                      <a:pt x="123" y="16"/>
                    </a:lnTo>
                    <a:lnTo>
                      <a:pt x="123" y="1"/>
                    </a:lnTo>
                    <a:lnTo>
                      <a:pt x="2" y="1"/>
                    </a:lnTo>
                    <a:lnTo>
                      <a:pt x="2" y="16"/>
                    </a:lnTo>
                    <a:close/>
                  </a:path>
                </a:pathLst>
              </a:custGeom>
              <a:grpFill/>
              <a:ln w="9525">
                <a:noFill/>
                <a:round/>
                <a:headEnd/>
                <a:tailEnd/>
              </a:ln>
            </p:spPr>
            <p:txBody>
              <a:bodyPr/>
              <a:lstStyle/>
              <a:p>
                <a:endParaRPr lang="en-US"/>
              </a:p>
            </p:txBody>
          </p:sp>
          <p:sp>
            <p:nvSpPr>
              <p:cNvPr id="278985" name="Freeform 457"/>
              <p:cNvSpPr>
                <a:spLocks noEditPoints="1"/>
              </p:cNvSpPr>
              <p:nvPr/>
            </p:nvSpPr>
            <p:spPr bwMode="auto">
              <a:xfrm>
                <a:off x="1845" y="1953"/>
                <a:ext cx="68" cy="16"/>
              </a:xfrm>
              <a:custGeom>
                <a:avLst/>
                <a:gdLst/>
                <a:ahLst/>
                <a:cxnLst>
                  <a:cxn ang="0">
                    <a:pos x="0" y="15"/>
                  </a:cxn>
                  <a:cxn ang="0">
                    <a:pos x="121" y="15"/>
                  </a:cxn>
                  <a:cxn ang="0">
                    <a:pos x="121" y="0"/>
                  </a:cxn>
                  <a:cxn ang="0">
                    <a:pos x="0" y="0"/>
                  </a:cxn>
                  <a:cxn ang="0">
                    <a:pos x="0" y="15"/>
                  </a:cxn>
                  <a:cxn ang="0">
                    <a:pos x="1" y="15"/>
                  </a:cxn>
                  <a:cxn ang="0">
                    <a:pos x="119" y="15"/>
                  </a:cxn>
                  <a:cxn ang="0">
                    <a:pos x="119" y="0"/>
                  </a:cxn>
                  <a:cxn ang="0">
                    <a:pos x="1" y="0"/>
                  </a:cxn>
                  <a:cxn ang="0">
                    <a:pos x="1" y="15"/>
                  </a:cxn>
                </a:cxnLst>
                <a:rect l="0" t="0" r="r" b="b"/>
                <a:pathLst>
                  <a:path w="121" h="15">
                    <a:moveTo>
                      <a:pt x="0" y="15"/>
                    </a:moveTo>
                    <a:lnTo>
                      <a:pt x="121" y="15"/>
                    </a:lnTo>
                    <a:lnTo>
                      <a:pt x="121" y="0"/>
                    </a:lnTo>
                    <a:lnTo>
                      <a:pt x="0" y="0"/>
                    </a:lnTo>
                    <a:lnTo>
                      <a:pt x="0" y="15"/>
                    </a:lnTo>
                    <a:close/>
                    <a:moveTo>
                      <a:pt x="1" y="15"/>
                    </a:moveTo>
                    <a:lnTo>
                      <a:pt x="119" y="15"/>
                    </a:lnTo>
                    <a:lnTo>
                      <a:pt x="119" y="0"/>
                    </a:lnTo>
                    <a:lnTo>
                      <a:pt x="1" y="0"/>
                    </a:lnTo>
                    <a:lnTo>
                      <a:pt x="1" y="15"/>
                    </a:lnTo>
                    <a:close/>
                  </a:path>
                </a:pathLst>
              </a:custGeom>
              <a:grpFill/>
              <a:ln w="9525">
                <a:noFill/>
                <a:round/>
                <a:headEnd/>
                <a:tailEnd/>
              </a:ln>
            </p:spPr>
            <p:txBody>
              <a:bodyPr/>
              <a:lstStyle/>
              <a:p>
                <a:endParaRPr lang="en-US"/>
              </a:p>
            </p:txBody>
          </p:sp>
          <p:sp>
            <p:nvSpPr>
              <p:cNvPr id="278986" name="Freeform 458"/>
              <p:cNvSpPr>
                <a:spLocks noEditPoints="1"/>
              </p:cNvSpPr>
              <p:nvPr/>
            </p:nvSpPr>
            <p:spPr bwMode="auto">
              <a:xfrm>
                <a:off x="1846" y="1953"/>
                <a:ext cx="66" cy="16"/>
              </a:xfrm>
              <a:custGeom>
                <a:avLst/>
                <a:gdLst/>
                <a:ahLst/>
                <a:cxnLst>
                  <a:cxn ang="0">
                    <a:pos x="0" y="15"/>
                  </a:cxn>
                  <a:cxn ang="0">
                    <a:pos x="118" y="15"/>
                  </a:cxn>
                  <a:cxn ang="0">
                    <a:pos x="118" y="0"/>
                  </a:cxn>
                  <a:cxn ang="0">
                    <a:pos x="0" y="0"/>
                  </a:cxn>
                  <a:cxn ang="0">
                    <a:pos x="0" y="15"/>
                  </a:cxn>
                  <a:cxn ang="0">
                    <a:pos x="2" y="15"/>
                  </a:cxn>
                  <a:cxn ang="0">
                    <a:pos x="117" y="15"/>
                  </a:cxn>
                  <a:cxn ang="0">
                    <a:pos x="117" y="0"/>
                  </a:cxn>
                  <a:cxn ang="0">
                    <a:pos x="2" y="0"/>
                  </a:cxn>
                  <a:cxn ang="0">
                    <a:pos x="2" y="15"/>
                  </a:cxn>
                </a:cxnLst>
                <a:rect l="0" t="0" r="r" b="b"/>
                <a:pathLst>
                  <a:path w="118" h="15">
                    <a:moveTo>
                      <a:pt x="0" y="15"/>
                    </a:moveTo>
                    <a:lnTo>
                      <a:pt x="118" y="15"/>
                    </a:lnTo>
                    <a:lnTo>
                      <a:pt x="118" y="0"/>
                    </a:lnTo>
                    <a:lnTo>
                      <a:pt x="0" y="0"/>
                    </a:lnTo>
                    <a:lnTo>
                      <a:pt x="0" y="15"/>
                    </a:lnTo>
                    <a:close/>
                    <a:moveTo>
                      <a:pt x="2" y="15"/>
                    </a:moveTo>
                    <a:lnTo>
                      <a:pt x="117" y="15"/>
                    </a:lnTo>
                    <a:lnTo>
                      <a:pt x="117" y="0"/>
                    </a:lnTo>
                    <a:lnTo>
                      <a:pt x="2" y="0"/>
                    </a:lnTo>
                    <a:lnTo>
                      <a:pt x="2" y="15"/>
                    </a:lnTo>
                    <a:close/>
                  </a:path>
                </a:pathLst>
              </a:custGeom>
              <a:grpFill/>
              <a:ln w="9525">
                <a:noFill/>
                <a:round/>
                <a:headEnd/>
                <a:tailEnd/>
              </a:ln>
            </p:spPr>
            <p:txBody>
              <a:bodyPr/>
              <a:lstStyle/>
              <a:p>
                <a:endParaRPr lang="en-US"/>
              </a:p>
            </p:txBody>
          </p:sp>
          <p:sp>
            <p:nvSpPr>
              <p:cNvPr id="278987" name="Freeform 459"/>
              <p:cNvSpPr>
                <a:spLocks noEditPoints="1"/>
              </p:cNvSpPr>
              <p:nvPr/>
            </p:nvSpPr>
            <p:spPr bwMode="auto">
              <a:xfrm>
                <a:off x="1847" y="1953"/>
                <a:ext cx="65" cy="16"/>
              </a:xfrm>
              <a:custGeom>
                <a:avLst/>
                <a:gdLst/>
                <a:ahLst/>
                <a:cxnLst>
                  <a:cxn ang="0">
                    <a:pos x="0" y="15"/>
                  </a:cxn>
                  <a:cxn ang="0">
                    <a:pos x="115" y="15"/>
                  </a:cxn>
                  <a:cxn ang="0">
                    <a:pos x="115" y="0"/>
                  </a:cxn>
                  <a:cxn ang="0">
                    <a:pos x="0" y="0"/>
                  </a:cxn>
                  <a:cxn ang="0">
                    <a:pos x="0" y="15"/>
                  </a:cxn>
                  <a:cxn ang="0">
                    <a:pos x="3" y="15"/>
                  </a:cxn>
                  <a:cxn ang="0">
                    <a:pos x="112" y="15"/>
                  </a:cxn>
                  <a:cxn ang="0">
                    <a:pos x="112" y="0"/>
                  </a:cxn>
                  <a:cxn ang="0">
                    <a:pos x="3" y="0"/>
                  </a:cxn>
                  <a:cxn ang="0">
                    <a:pos x="3" y="15"/>
                  </a:cxn>
                </a:cxnLst>
                <a:rect l="0" t="0" r="r" b="b"/>
                <a:pathLst>
                  <a:path w="115" h="15">
                    <a:moveTo>
                      <a:pt x="0" y="15"/>
                    </a:moveTo>
                    <a:lnTo>
                      <a:pt x="115" y="15"/>
                    </a:lnTo>
                    <a:lnTo>
                      <a:pt x="115" y="0"/>
                    </a:lnTo>
                    <a:lnTo>
                      <a:pt x="0" y="0"/>
                    </a:lnTo>
                    <a:lnTo>
                      <a:pt x="0" y="15"/>
                    </a:lnTo>
                    <a:close/>
                    <a:moveTo>
                      <a:pt x="3" y="15"/>
                    </a:moveTo>
                    <a:lnTo>
                      <a:pt x="112" y="15"/>
                    </a:lnTo>
                    <a:lnTo>
                      <a:pt x="112" y="0"/>
                    </a:lnTo>
                    <a:lnTo>
                      <a:pt x="3" y="0"/>
                    </a:lnTo>
                    <a:lnTo>
                      <a:pt x="3" y="15"/>
                    </a:lnTo>
                    <a:close/>
                  </a:path>
                </a:pathLst>
              </a:custGeom>
              <a:grpFill/>
              <a:ln w="9525">
                <a:noFill/>
                <a:round/>
                <a:headEnd/>
                <a:tailEnd/>
              </a:ln>
            </p:spPr>
            <p:txBody>
              <a:bodyPr/>
              <a:lstStyle/>
              <a:p>
                <a:endParaRPr lang="en-US"/>
              </a:p>
            </p:txBody>
          </p:sp>
          <p:sp>
            <p:nvSpPr>
              <p:cNvPr id="278988" name="Freeform 460"/>
              <p:cNvSpPr>
                <a:spLocks noEditPoints="1"/>
              </p:cNvSpPr>
              <p:nvPr/>
            </p:nvSpPr>
            <p:spPr bwMode="auto">
              <a:xfrm>
                <a:off x="1848" y="1953"/>
                <a:ext cx="63" cy="16"/>
              </a:xfrm>
              <a:custGeom>
                <a:avLst/>
                <a:gdLst/>
                <a:ahLst/>
                <a:cxnLst>
                  <a:cxn ang="0">
                    <a:pos x="0" y="15"/>
                  </a:cxn>
                  <a:cxn ang="0">
                    <a:pos x="109" y="15"/>
                  </a:cxn>
                  <a:cxn ang="0">
                    <a:pos x="109" y="0"/>
                  </a:cxn>
                  <a:cxn ang="0">
                    <a:pos x="0" y="0"/>
                  </a:cxn>
                  <a:cxn ang="0">
                    <a:pos x="0" y="15"/>
                  </a:cxn>
                  <a:cxn ang="0">
                    <a:pos x="2" y="14"/>
                  </a:cxn>
                  <a:cxn ang="0">
                    <a:pos x="107" y="14"/>
                  </a:cxn>
                  <a:cxn ang="0">
                    <a:pos x="107" y="0"/>
                  </a:cxn>
                  <a:cxn ang="0">
                    <a:pos x="2" y="0"/>
                  </a:cxn>
                  <a:cxn ang="0">
                    <a:pos x="2" y="14"/>
                  </a:cxn>
                </a:cxnLst>
                <a:rect l="0" t="0" r="r" b="b"/>
                <a:pathLst>
                  <a:path w="109" h="15">
                    <a:moveTo>
                      <a:pt x="0" y="15"/>
                    </a:moveTo>
                    <a:lnTo>
                      <a:pt x="109" y="15"/>
                    </a:lnTo>
                    <a:lnTo>
                      <a:pt x="109" y="0"/>
                    </a:lnTo>
                    <a:lnTo>
                      <a:pt x="0" y="0"/>
                    </a:lnTo>
                    <a:lnTo>
                      <a:pt x="0" y="15"/>
                    </a:lnTo>
                    <a:close/>
                    <a:moveTo>
                      <a:pt x="2" y="14"/>
                    </a:moveTo>
                    <a:lnTo>
                      <a:pt x="107" y="14"/>
                    </a:lnTo>
                    <a:lnTo>
                      <a:pt x="107" y="0"/>
                    </a:lnTo>
                    <a:lnTo>
                      <a:pt x="2" y="0"/>
                    </a:lnTo>
                    <a:lnTo>
                      <a:pt x="2" y="14"/>
                    </a:lnTo>
                    <a:close/>
                  </a:path>
                </a:pathLst>
              </a:custGeom>
              <a:grpFill/>
              <a:ln w="9525">
                <a:noFill/>
                <a:round/>
                <a:headEnd/>
                <a:tailEnd/>
              </a:ln>
            </p:spPr>
            <p:txBody>
              <a:bodyPr/>
              <a:lstStyle/>
              <a:p>
                <a:endParaRPr lang="en-US"/>
              </a:p>
            </p:txBody>
          </p:sp>
          <p:sp>
            <p:nvSpPr>
              <p:cNvPr id="278989" name="Freeform 461"/>
              <p:cNvSpPr>
                <a:spLocks noEditPoints="1"/>
              </p:cNvSpPr>
              <p:nvPr/>
            </p:nvSpPr>
            <p:spPr bwMode="auto">
              <a:xfrm>
                <a:off x="1849" y="1953"/>
                <a:ext cx="61" cy="14"/>
              </a:xfrm>
              <a:custGeom>
                <a:avLst/>
                <a:gdLst/>
                <a:ahLst/>
                <a:cxnLst>
                  <a:cxn ang="0">
                    <a:pos x="0" y="14"/>
                  </a:cxn>
                  <a:cxn ang="0">
                    <a:pos x="105" y="14"/>
                  </a:cxn>
                  <a:cxn ang="0">
                    <a:pos x="105" y="0"/>
                  </a:cxn>
                  <a:cxn ang="0">
                    <a:pos x="0" y="0"/>
                  </a:cxn>
                  <a:cxn ang="0">
                    <a:pos x="0" y="14"/>
                  </a:cxn>
                  <a:cxn ang="0">
                    <a:pos x="2" y="14"/>
                  </a:cxn>
                  <a:cxn ang="0">
                    <a:pos x="103" y="14"/>
                  </a:cxn>
                  <a:cxn ang="0">
                    <a:pos x="103" y="1"/>
                  </a:cxn>
                  <a:cxn ang="0">
                    <a:pos x="2" y="1"/>
                  </a:cxn>
                  <a:cxn ang="0">
                    <a:pos x="2" y="14"/>
                  </a:cxn>
                </a:cxnLst>
                <a:rect l="0" t="0" r="r" b="b"/>
                <a:pathLst>
                  <a:path w="105" h="14">
                    <a:moveTo>
                      <a:pt x="0" y="14"/>
                    </a:moveTo>
                    <a:lnTo>
                      <a:pt x="105" y="14"/>
                    </a:lnTo>
                    <a:lnTo>
                      <a:pt x="105" y="0"/>
                    </a:lnTo>
                    <a:lnTo>
                      <a:pt x="0" y="0"/>
                    </a:lnTo>
                    <a:lnTo>
                      <a:pt x="0" y="14"/>
                    </a:lnTo>
                    <a:close/>
                    <a:moveTo>
                      <a:pt x="2" y="14"/>
                    </a:moveTo>
                    <a:lnTo>
                      <a:pt x="103" y="14"/>
                    </a:lnTo>
                    <a:lnTo>
                      <a:pt x="103" y="1"/>
                    </a:lnTo>
                    <a:lnTo>
                      <a:pt x="2" y="1"/>
                    </a:lnTo>
                    <a:lnTo>
                      <a:pt x="2" y="14"/>
                    </a:lnTo>
                    <a:close/>
                  </a:path>
                </a:pathLst>
              </a:custGeom>
              <a:grpFill/>
              <a:ln w="9525">
                <a:noFill/>
                <a:round/>
                <a:headEnd/>
                <a:tailEnd/>
              </a:ln>
            </p:spPr>
            <p:txBody>
              <a:bodyPr/>
              <a:lstStyle/>
              <a:p>
                <a:endParaRPr lang="en-US"/>
              </a:p>
            </p:txBody>
          </p:sp>
          <p:sp>
            <p:nvSpPr>
              <p:cNvPr id="278990" name="Freeform 462"/>
              <p:cNvSpPr>
                <a:spLocks noEditPoints="1"/>
              </p:cNvSpPr>
              <p:nvPr/>
            </p:nvSpPr>
            <p:spPr bwMode="auto">
              <a:xfrm>
                <a:off x="1850" y="1955"/>
                <a:ext cx="59" cy="12"/>
              </a:xfrm>
              <a:custGeom>
                <a:avLst/>
                <a:gdLst/>
                <a:ahLst/>
                <a:cxnLst>
                  <a:cxn ang="0">
                    <a:pos x="0" y="13"/>
                  </a:cxn>
                  <a:cxn ang="0">
                    <a:pos x="101" y="13"/>
                  </a:cxn>
                  <a:cxn ang="0">
                    <a:pos x="101" y="0"/>
                  </a:cxn>
                  <a:cxn ang="0">
                    <a:pos x="0" y="0"/>
                  </a:cxn>
                  <a:cxn ang="0">
                    <a:pos x="0" y="13"/>
                  </a:cxn>
                  <a:cxn ang="0">
                    <a:pos x="2" y="13"/>
                  </a:cxn>
                  <a:cxn ang="0">
                    <a:pos x="99" y="13"/>
                  </a:cxn>
                  <a:cxn ang="0">
                    <a:pos x="99" y="0"/>
                  </a:cxn>
                  <a:cxn ang="0">
                    <a:pos x="2" y="0"/>
                  </a:cxn>
                  <a:cxn ang="0">
                    <a:pos x="2" y="13"/>
                  </a:cxn>
                </a:cxnLst>
                <a:rect l="0" t="0" r="r" b="b"/>
                <a:pathLst>
                  <a:path w="101" h="13">
                    <a:moveTo>
                      <a:pt x="0" y="13"/>
                    </a:moveTo>
                    <a:lnTo>
                      <a:pt x="101" y="13"/>
                    </a:lnTo>
                    <a:lnTo>
                      <a:pt x="101" y="0"/>
                    </a:lnTo>
                    <a:lnTo>
                      <a:pt x="0" y="0"/>
                    </a:lnTo>
                    <a:lnTo>
                      <a:pt x="0" y="13"/>
                    </a:lnTo>
                    <a:close/>
                    <a:moveTo>
                      <a:pt x="2" y="13"/>
                    </a:moveTo>
                    <a:lnTo>
                      <a:pt x="99" y="13"/>
                    </a:lnTo>
                    <a:lnTo>
                      <a:pt x="99" y="0"/>
                    </a:lnTo>
                    <a:lnTo>
                      <a:pt x="2" y="0"/>
                    </a:lnTo>
                    <a:lnTo>
                      <a:pt x="2" y="13"/>
                    </a:lnTo>
                    <a:close/>
                  </a:path>
                </a:pathLst>
              </a:custGeom>
              <a:grpFill/>
              <a:ln w="9525">
                <a:noFill/>
                <a:round/>
                <a:headEnd/>
                <a:tailEnd/>
              </a:ln>
            </p:spPr>
            <p:txBody>
              <a:bodyPr/>
              <a:lstStyle/>
              <a:p>
                <a:endParaRPr lang="en-US"/>
              </a:p>
            </p:txBody>
          </p:sp>
          <p:sp>
            <p:nvSpPr>
              <p:cNvPr id="278991" name="Freeform 463"/>
              <p:cNvSpPr>
                <a:spLocks noEditPoints="1"/>
              </p:cNvSpPr>
              <p:nvPr/>
            </p:nvSpPr>
            <p:spPr bwMode="auto">
              <a:xfrm>
                <a:off x="1852" y="1955"/>
                <a:ext cx="56" cy="12"/>
              </a:xfrm>
              <a:custGeom>
                <a:avLst/>
                <a:gdLst/>
                <a:ahLst/>
                <a:cxnLst>
                  <a:cxn ang="0">
                    <a:pos x="0" y="13"/>
                  </a:cxn>
                  <a:cxn ang="0">
                    <a:pos x="97" y="13"/>
                  </a:cxn>
                  <a:cxn ang="0">
                    <a:pos x="97" y="0"/>
                  </a:cxn>
                  <a:cxn ang="0">
                    <a:pos x="0" y="0"/>
                  </a:cxn>
                  <a:cxn ang="0">
                    <a:pos x="0" y="13"/>
                  </a:cxn>
                  <a:cxn ang="0">
                    <a:pos x="2" y="12"/>
                  </a:cxn>
                  <a:cxn ang="0">
                    <a:pos x="94" y="12"/>
                  </a:cxn>
                  <a:cxn ang="0">
                    <a:pos x="94" y="0"/>
                  </a:cxn>
                  <a:cxn ang="0">
                    <a:pos x="2" y="0"/>
                  </a:cxn>
                  <a:cxn ang="0">
                    <a:pos x="2" y="12"/>
                  </a:cxn>
                </a:cxnLst>
                <a:rect l="0" t="0" r="r" b="b"/>
                <a:pathLst>
                  <a:path w="97" h="13">
                    <a:moveTo>
                      <a:pt x="0" y="13"/>
                    </a:moveTo>
                    <a:lnTo>
                      <a:pt x="97" y="13"/>
                    </a:lnTo>
                    <a:lnTo>
                      <a:pt x="97" y="0"/>
                    </a:lnTo>
                    <a:lnTo>
                      <a:pt x="0" y="0"/>
                    </a:lnTo>
                    <a:lnTo>
                      <a:pt x="0" y="13"/>
                    </a:lnTo>
                    <a:close/>
                    <a:moveTo>
                      <a:pt x="2" y="12"/>
                    </a:moveTo>
                    <a:lnTo>
                      <a:pt x="94" y="12"/>
                    </a:lnTo>
                    <a:lnTo>
                      <a:pt x="94" y="0"/>
                    </a:lnTo>
                    <a:lnTo>
                      <a:pt x="2" y="0"/>
                    </a:lnTo>
                    <a:lnTo>
                      <a:pt x="2" y="12"/>
                    </a:lnTo>
                    <a:close/>
                  </a:path>
                </a:pathLst>
              </a:custGeom>
              <a:grpFill/>
              <a:ln w="9525">
                <a:noFill/>
                <a:round/>
                <a:headEnd/>
                <a:tailEnd/>
              </a:ln>
            </p:spPr>
            <p:txBody>
              <a:bodyPr/>
              <a:lstStyle/>
              <a:p>
                <a:endParaRPr lang="en-US"/>
              </a:p>
            </p:txBody>
          </p:sp>
          <p:sp>
            <p:nvSpPr>
              <p:cNvPr id="278992" name="Freeform 464"/>
              <p:cNvSpPr>
                <a:spLocks noEditPoints="1"/>
              </p:cNvSpPr>
              <p:nvPr/>
            </p:nvSpPr>
            <p:spPr bwMode="auto">
              <a:xfrm>
                <a:off x="1853" y="1955"/>
                <a:ext cx="52" cy="12"/>
              </a:xfrm>
              <a:custGeom>
                <a:avLst/>
                <a:gdLst/>
                <a:ahLst/>
                <a:cxnLst>
                  <a:cxn ang="0">
                    <a:pos x="0" y="12"/>
                  </a:cxn>
                  <a:cxn ang="0">
                    <a:pos x="92" y="12"/>
                  </a:cxn>
                  <a:cxn ang="0">
                    <a:pos x="92" y="0"/>
                  </a:cxn>
                  <a:cxn ang="0">
                    <a:pos x="0" y="0"/>
                  </a:cxn>
                  <a:cxn ang="0">
                    <a:pos x="0" y="12"/>
                  </a:cxn>
                  <a:cxn ang="0">
                    <a:pos x="2" y="12"/>
                  </a:cxn>
                  <a:cxn ang="0">
                    <a:pos x="90" y="12"/>
                  </a:cxn>
                  <a:cxn ang="0">
                    <a:pos x="90" y="0"/>
                  </a:cxn>
                  <a:cxn ang="0">
                    <a:pos x="2" y="0"/>
                  </a:cxn>
                  <a:cxn ang="0">
                    <a:pos x="2" y="12"/>
                  </a:cxn>
                </a:cxnLst>
                <a:rect l="0" t="0" r="r" b="b"/>
                <a:pathLst>
                  <a:path w="92" h="12">
                    <a:moveTo>
                      <a:pt x="0" y="12"/>
                    </a:moveTo>
                    <a:lnTo>
                      <a:pt x="92" y="12"/>
                    </a:lnTo>
                    <a:lnTo>
                      <a:pt x="92" y="0"/>
                    </a:lnTo>
                    <a:lnTo>
                      <a:pt x="0" y="0"/>
                    </a:lnTo>
                    <a:lnTo>
                      <a:pt x="0" y="12"/>
                    </a:lnTo>
                    <a:close/>
                    <a:moveTo>
                      <a:pt x="2" y="12"/>
                    </a:moveTo>
                    <a:lnTo>
                      <a:pt x="90" y="12"/>
                    </a:lnTo>
                    <a:lnTo>
                      <a:pt x="90" y="0"/>
                    </a:lnTo>
                    <a:lnTo>
                      <a:pt x="2" y="0"/>
                    </a:lnTo>
                    <a:lnTo>
                      <a:pt x="2" y="12"/>
                    </a:lnTo>
                    <a:close/>
                  </a:path>
                </a:pathLst>
              </a:custGeom>
              <a:grpFill/>
              <a:ln w="9525">
                <a:noFill/>
                <a:round/>
                <a:headEnd/>
                <a:tailEnd/>
              </a:ln>
            </p:spPr>
            <p:txBody>
              <a:bodyPr/>
              <a:lstStyle/>
              <a:p>
                <a:endParaRPr lang="en-US"/>
              </a:p>
            </p:txBody>
          </p:sp>
          <p:sp>
            <p:nvSpPr>
              <p:cNvPr id="278993" name="Freeform 465"/>
              <p:cNvSpPr>
                <a:spLocks noEditPoints="1"/>
              </p:cNvSpPr>
              <p:nvPr/>
            </p:nvSpPr>
            <p:spPr bwMode="auto">
              <a:xfrm>
                <a:off x="1854" y="1955"/>
                <a:ext cx="50" cy="12"/>
              </a:xfrm>
              <a:custGeom>
                <a:avLst/>
                <a:gdLst/>
                <a:ahLst/>
                <a:cxnLst>
                  <a:cxn ang="0">
                    <a:pos x="0" y="12"/>
                  </a:cxn>
                  <a:cxn ang="0">
                    <a:pos x="88" y="12"/>
                  </a:cxn>
                  <a:cxn ang="0">
                    <a:pos x="88" y="0"/>
                  </a:cxn>
                  <a:cxn ang="0">
                    <a:pos x="0" y="0"/>
                  </a:cxn>
                  <a:cxn ang="0">
                    <a:pos x="0" y="12"/>
                  </a:cxn>
                  <a:cxn ang="0">
                    <a:pos x="4" y="12"/>
                  </a:cxn>
                  <a:cxn ang="0">
                    <a:pos x="85" y="12"/>
                  </a:cxn>
                  <a:cxn ang="0">
                    <a:pos x="85" y="1"/>
                  </a:cxn>
                  <a:cxn ang="0">
                    <a:pos x="4" y="1"/>
                  </a:cxn>
                  <a:cxn ang="0">
                    <a:pos x="4" y="12"/>
                  </a:cxn>
                </a:cxnLst>
                <a:rect l="0" t="0" r="r" b="b"/>
                <a:pathLst>
                  <a:path w="88" h="12">
                    <a:moveTo>
                      <a:pt x="0" y="12"/>
                    </a:moveTo>
                    <a:lnTo>
                      <a:pt x="88" y="12"/>
                    </a:lnTo>
                    <a:lnTo>
                      <a:pt x="88" y="0"/>
                    </a:lnTo>
                    <a:lnTo>
                      <a:pt x="0" y="0"/>
                    </a:lnTo>
                    <a:lnTo>
                      <a:pt x="0" y="12"/>
                    </a:lnTo>
                    <a:close/>
                    <a:moveTo>
                      <a:pt x="4" y="12"/>
                    </a:moveTo>
                    <a:lnTo>
                      <a:pt x="85" y="12"/>
                    </a:lnTo>
                    <a:lnTo>
                      <a:pt x="85" y="1"/>
                    </a:lnTo>
                    <a:lnTo>
                      <a:pt x="4" y="1"/>
                    </a:lnTo>
                    <a:lnTo>
                      <a:pt x="4" y="12"/>
                    </a:lnTo>
                    <a:close/>
                  </a:path>
                </a:pathLst>
              </a:custGeom>
              <a:grpFill/>
              <a:ln w="9525">
                <a:noFill/>
                <a:round/>
                <a:headEnd/>
                <a:tailEnd/>
              </a:ln>
            </p:spPr>
            <p:txBody>
              <a:bodyPr/>
              <a:lstStyle/>
              <a:p>
                <a:endParaRPr lang="en-US"/>
              </a:p>
            </p:txBody>
          </p:sp>
          <p:sp>
            <p:nvSpPr>
              <p:cNvPr id="278994" name="Freeform 466"/>
              <p:cNvSpPr>
                <a:spLocks noEditPoints="1"/>
              </p:cNvSpPr>
              <p:nvPr/>
            </p:nvSpPr>
            <p:spPr bwMode="auto">
              <a:xfrm>
                <a:off x="1856" y="1955"/>
                <a:ext cx="47" cy="12"/>
              </a:xfrm>
              <a:custGeom>
                <a:avLst/>
                <a:gdLst/>
                <a:ahLst/>
                <a:cxnLst>
                  <a:cxn ang="0">
                    <a:pos x="0" y="11"/>
                  </a:cxn>
                  <a:cxn ang="0">
                    <a:pos x="81" y="11"/>
                  </a:cxn>
                  <a:cxn ang="0">
                    <a:pos x="81" y="0"/>
                  </a:cxn>
                  <a:cxn ang="0">
                    <a:pos x="0" y="0"/>
                  </a:cxn>
                  <a:cxn ang="0">
                    <a:pos x="0" y="11"/>
                  </a:cxn>
                  <a:cxn ang="0">
                    <a:pos x="2" y="10"/>
                  </a:cxn>
                  <a:cxn ang="0">
                    <a:pos x="78" y="10"/>
                  </a:cxn>
                  <a:cxn ang="0">
                    <a:pos x="78" y="0"/>
                  </a:cxn>
                  <a:cxn ang="0">
                    <a:pos x="2" y="0"/>
                  </a:cxn>
                  <a:cxn ang="0">
                    <a:pos x="2" y="10"/>
                  </a:cxn>
                </a:cxnLst>
                <a:rect l="0" t="0" r="r" b="b"/>
                <a:pathLst>
                  <a:path w="81" h="11">
                    <a:moveTo>
                      <a:pt x="0" y="11"/>
                    </a:moveTo>
                    <a:lnTo>
                      <a:pt x="81" y="11"/>
                    </a:lnTo>
                    <a:lnTo>
                      <a:pt x="81" y="0"/>
                    </a:lnTo>
                    <a:lnTo>
                      <a:pt x="0" y="0"/>
                    </a:lnTo>
                    <a:lnTo>
                      <a:pt x="0" y="11"/>
                    </a:lnTo>
                    <a:close/>
                    <a:moveTo>
                      <a:pt x="2" y="10"/>
                    </a:moveTo>
                    <a:lnTo>
                      <a:pt x="78" y="10"/>
                    </a:lnTo>
                    <a:lnTo>
                      <a:pt x="78" y="0"/>
                    </a:lnTo>
                    <a:lnTo>
                      <a:pt x="2" y="0"/>
                    </a:lnTo>
                    <a:lnTo>
                      <a:pt x="2" y="10"/>
                    </a:lnTo>
                    <a:close/>
                  </a:path>
                </a:pathLst>
              </a:custGeom>
              <a:grpFill/>
              <a:ln w="9525">
                <a:noFill/>
                <a:round/>
                <a:headEnd/>
                <a:tailEnd/>
              </a:ln>
            </p:spPr>
            <p:txBody>
              <a:bodyPr/>
              <a:lstStyle/>
              <a:p>
                <a:endParaRPr lang="en-US"/>
              </a:p>
            </p:txBody>
          </p:sp>
          <p:sp>
            <p:nvSpPr>
              <p:cNvPr id="278995" name="Freeform 467"/>
              <p:cNvSpPr>
                <a:spLocks noEditPoints="1"/>
              </p:cNvSpPr>
              <p:nvPr/>
            </p:nvSpPr>
            <p:spPr bwMode="auto">
              <a:xfrm>
                <a:off x="1857" y="1955"/>
                <a:ext cx="44" cy="10"/>
              </a:xfrm>
              <a:custGeom>
                <a:avLst/>
                <a:gdLst/>
                <a:ahLst/>
                <a:cxnLst>
                  <a:cxn ang="0">
                    <a:pos x="0" y="10"/>
                  </a:cxn>
                  <a:cxn ang="0">
                    <a:pos x="76" y="10"/>
                  </a:cxn>
                  <a:cxn ang="0">
                    <a:pos x="76" y="0"/>
                  </a:cxn>
                  <a:cxn ang="0">
                    <a:pos x="0" y="0"/>
                  </a:cxn>
                  <a:cxn ang="0">
                    <a:pos x="0" y="10"/>
                  </a:cxn>
                  <a:cxn ang="0">
                    <a:pos x="3" y="10"/>
                  </a:cxn>
                  <a:cxn ang="0">
                    <a:pos x="74" y="10"/>
                  </a:cxn>
                  <a:cxn ang="0">
                    <a:pos x="74" y="0"/>
                  </a:cxn>
                  <a:cxn ang="0">
                    <a:pos x="3" y="0"/>
                  </a:cxn>
                  <a:cxn ang="0">
                    <a:pos x="3" y="10"/>
                  </a:cxn>
                </a:cxnLst>
                <a:rect l="0" t="0" r="r" b="b"/>
                <a:pathLst>
                  <a:path w="76" h="10">
                    <a:moveTo>
                      <a:pt x="0" y="10"/>
                    </a:moveTo>
                    <a:lnTo>
                      <a:pt x="76" y="10"/>
                    </a:lnTo>
                    <a:lnTo>
                      <a:pt x="76" y="0"/>
                    </a:lnTo>
                    <a:lnTo>
                      <a:pt x="0" y="0"/>
                    </a:lnTo>
                    <a:lnTo>
                      <a:pt x="0" y="10"/>
                    </a:lnTo>
                    <a:close/>
                    <a:moveTo>
                      <a:pt x="3" y="10"/>
                    </a:moveTo>
                    <a:lnTo>
                      <a:pt x="74" y="10"/>
                    </a:lnTo>
                    <a:lnTo>
                      <a:pt x="74" y="0"/>
                    </a:lnTo>
                    <a:lnTo>
                      <a:pt x="3" y="0"/>
                    </a:lnTo>
                    <a:lnTo>
                      <a:pt x="3" y="10"/>
                    </a:lnTo>
                    <a:close/>
                  </a:path>
                </a:pathLst>
              </a:custGeom>
              <a:grpFill/>
              <a:ln w="9525">
                <a:noFill/>
                <a:round/>
                <a:headEnd/>
                <a:tailEnd/>
              </a:ln>
            </p:spPr>
            <p:txBody>
              <a:bodyPr/>
              <a:lstStyle/>
              <a:p>
                <a:endParaRPr lang="en-US"/>
              </a:p>
            </p:txBody>
          </p:sp>
          <p:sp>
            <p:nvSpPr>
              <p:cNvPr id="278996" name="Freeform 468"/>
              <p:cNvSpPr>
                <a:spLocks noEditPoints="1"/>
              </p:cNvSpPr>
              <p:nvPr/>
            </p:nvSpPr>
            <p:spPr bwMode="auto">
              <a:xfrm>
                <a:off x="1858" y="1955"/>
                <a:ext cx="42" cy="10"/>
              </a:xfrm>
              <a:custGeom>
                <a:avLst/>
                <a:gdLst/>
                <a:ahLst/>
                <a:cxnLst>
                  <a:cxn ang="0">
                    <a:pos x="0" y="10"/>
                  </a:cxn>
                  <a:cxn ang="0">
                    <a:pos x="71" y="10"/>
                  </a:cxn>
                  <a:cxn ang="0">
                    <a:pos x="71" y="0"/>
                  </a:cxn>
                  <a:cxn ang="0">
                    <a:pos x="0" y="0"/>
                  </a:cxn>
                  <a:cxn ang="0">
                    <a:pos x="0" y="10"/>
                  </a:cxn>
                  <a:cxn ang="0">
                    <a:pos x="2" y="10"/>
                  </a:cxn>
                  <a:cxn ang="0">
                    <a:pos x="68" y="10"/>
                  </a:cxn>
                  <a:cxn ang="0">
                    <a:pos x="68" y="1"/>
                  </a:cxn>
                  <a:cxn ang="0">
                    <a:pos x="2" y="1"/>
                  </a:cxn>
                  <a:cxn ang="0">
                    <a:pos x="2" y="10"/>
                  </a:cxn>
                </a:cxnLst>
                <a:rect l="0" t="0" r="r" b="b"/>
                <a:pathLst>
                  <a:path w="71" h="10">
                    <a:moveTo>
                      <a:pt x="0" y="10"/>
                    </a:moveTo>
                    <a:lnTo>
                      <a:pt x="71" y="10"/>
                    </a:lnTo>
                    <a:lnTo>
                      <a:pt x="71" y="0"/>
                    </a:lnTo>
                    <a:lnTo>
                      <a:pt x="0" y="0"/>
                    </a:lnTo>
                    <a:lnTo>
                      <a:pt x="0" y="10"/>
                    </a:lnTo>
                    <a:close/>
                    <a:moveTo>
                      <a:pt x="2" y="10"/>
                    </a:moveTo>
                    <a:lnTo>
                      <a:pt x="68" y="10"/>
                    </a:lnTo>
                    <a:lnTo>
                      <a:pt x="68" y="1"/>
                    </a:lnTo>
                    <a:lnTo>
                      <a:pt x="2" y="1"/>
                    </a:lnTo>
                    <a:lnTo>
                      <a:pt x="2" y="10"/>
                    </a:lnTo>
                    <a:close/>
                  </a:path>
                </a:pathLst>
              </a:custGeom>
              <a:grpFill/>
              <a:ln w="9525">
                <a:noFill/>
                <a:round/>
                <a:headEnd/>
                <a:tailEnd/>
              </a:ln>
            </p:spPr>
            <p:txBody>
              <a:bodyPr/>
              <a:lstStyle/>
              <a:p>
                <a:endParaRPr lang="en-US"/>
              </a:p>
            </p:txBody>
          </p:sp>
          <p:sp>
            <p:nvSpPr>
              <p:cNvPr id="278997" name="Freeform 469"/>
              <p:cNvSpPr>
                <a:spLocks noEditPoints="1"/>
              </p:cNvSpPr>
              <p:nvPr/>
            </p:nvSpPr>
            <p:spPr bwMode="auto">
              <a:xfrm>
                <a:off x="1861" y="1957"/>
                <a:ext cx="36" cy="8"/>
              </a:xfrm>
              <a:custGeom>
                <a:avLst/>
                <a:gdLst/>
                <a:ahLst/>
                <a:cxnLst>
                  <a:cxn ang="0">
                    <a:pos x="0" y="9"/>
                  </a:cxn>
                  <a:cxn ang="0">
                    <a:pos x="66" y="9"/>
                  </a:cxn>
                  <a:cxn ang="0">
                    <a:pos x="66" y="0"/>
                  </a:cxn>
                  <a:cxn ang="0">
                    <a:pos x="0" y="0"/>
                  </a:cxn>
                  <a:cxn ang="0">
                    <a:pos x="0" y="9"/>
                  </a:cxn>
                  <a:cxn ang="0">
                    <a:pos x="3" y="8"/>
                  </a:cxn>
                  <a:cxn ang="0">
                    <a:pos x="63" y="8"/>
                  </a:cxn>
                  <a:cxn ang="0">
                    <a:pos x="63" y="0"/>
                  </a:cxn>
                  <a:cxn ang="0">
                    <a:pos x="3" y="0"/>
                  </a:cxn>
                  <a:cxn ang="0">
                    <a:pos x="3" y="8"/>
                  </a:cxn>
                </a:cxnLst>
                <a:rect l="0" t="0" r="r" b="b"/>
                <a:pathLst>
                  <a:path w="66" h="9">
                    <a:moveTo>
                      <a:pt x="0" y="9"/>
                    </a:moveTo>
                    <a:lnTo>
                      <a:pt x="66" y="9"/>
                    </a:lnTo>
                    <a:lnTo>
                      <a:pt x="66" y="0"/>
                    </a:lnTo>
                    <a:lnTo>
                      <a:pt x="0" y="0"/>
                    </a:lnTo>
                    <a:lnTo>
                      <a:pt x="0" y="9"/>
                    </a:lnTo>
                    <a:close/>
                    <a:moveTo>
                      <a:pt x="3" y="8"/>
                    </a:moveTo>
                    <a:lnTo>
                      <a:pt x="63" y="8"/>
                    </a:lnTo>
                    <a:lnTo>
                      <a:pt x="63" y="0"/>
                    </a:lnTo>
                    <a:lnTo>
                      <a:pt x="3" y="0"/>
                    </a:lnTo>
                    <a:lnTo>
                      <a:pt x="3" y="8"/>
                    </a:lnTo>
                    <a:close/>
                  </a:path>
                </a:pathLst>
              </a:custGeom>
              <a:grpFill/>
              <a:ln w="9525">
                <a:noFill/>
                <a:round/>
                <a:headEnd/>
                <a:tailEnd/>
              </a:ln>
            </p:spPr>
            <p:txBody>
              <a:bodyPr/>
              <a:lstStyle/>
              <a:p>
                <a:endParaRPr lang="en-US"/>
              </a:p>
            </p:txBody>
          </p:sp>
          <p:sp>
            <p:nvSpPr>
              <p:cNvPr id="278998" name="Freeform 470"/>
              <p:cNvSpPr>
                <a:spLocks noEditPoints="1"/>
              </p:cNvSpPr>
              <p:nvPr/>
            </p:nvSpPr>
            <p:spPr bwMode="auto">
              <a:xfrm>
                <a:off x="1862" y="1957"/>
                <a:ext cx="34" cy="8"/>
              </a:xfrm>
              <a:custGeom>
                <a:avLst/>
                <a:gdLst/>
                <a:ahLst/>
                <a:cxnLst>
                  <a:cxn ang="0">
                    <a:pos x="0" y="8"/>
                  </a:cxn>
                  <a:cxn ang="0">
                    <a:pos x="60" y="8"/>
                  </a:cxn>
                  <a:cxn ang="0">
                    <a:pos x="60" y="0"/>
                  </a:cxn>
                  <a:cxn ang="0">
                    <a:pos x="0" y="0"/>
                  </a:cxn>
                  <a:cxn ang="0">
                    <a:pos x="0" y="8"/>
                  </a:cxn>
                  <a:cxn ang="0">
                    <a:pos x="4" y="8"/>
                  </a:cxn>
                  <a:cxn ang="0">
                    <a:pos x="56" y="8"/>
                  </a:cxn>
                  <a:cxn ang="0">
                    <a:pos x="56" y="0"/>
                  </a:cxn>
                  <a:cxn ang="0">
                    <a:pos x="4" y="0"/>
                  </a:cxn>
                  <a:cxn ang="0">
                    <a:pos x="4" y="8"/>
                  </a:cxn>
                </a:cxnLst>
                <a:rect l="0" t="0" r="r" b="b"/>
                <a:pathLst>
                  <a:path w="60" h="8">
                    <a:moveTo>
                      <a:pt x="0" y="8"/>
                    </a:moveTo>
                    <a:lnTo>
                      <a:pt x="60" y="8"/>
                    </a:lnTo>
                    <a:lnTo>
                      <a:pt x="60" y="0"/>
                    </a:lnTo>
                    <a:lnTo>
                      <a:pt x="0" y="0"/>
                    </a:lnTo>
                    <a:lnTo>
                      <a:pt x="0" y="8"/>
                    </a:lnTo>
                    <a:close/>
                    <a:moveTo>
                      <a:pt x="4" y="8"/>
                    </a:moveTo>
                    <a:lnTo>
                      <a:pt x="56" y="8"/>
                    </a:lnTo>
                    <a:lnTo>
                      <a:pt x="56" y="0"/>
                    </a:lnTo>
                    <a:lnTo>
                      <a:pt x="4" y="0"/>
                    </a:lnTo>
                    <a:lnTo>
                      <a:pt x="4" y="8"/>
                    </a:lnTo>
                    <a:close/>
                  </a:path>
                </a:pathLst>
              </a:custGeom>
              <a:grpFill/>
              <a:ln w="9525">
                <a:noFill/>
                <a:round/>
                <a:headEnd/>
                <a:tailEnd/>
              </a:ln>
            </p:spPr>
            <p:txBody>
              <a:bodyPr/>
              <a:lstStyle/>
              <a:p>
                <a:endParaRPr lang="en-US"/>
              </a:p>
            </p:txBody>
          </p:sp>
          <p:sp>
            <p:nvSpPr>
              <p:cNvPr id="278999" name="Freeform 471"/>
              <p:cNvSpPr>
                <a:spLocks noEditPoints="1"/>
              </p:cNvSpPr>
              <p:nvPr/>
            </p:nvSpPr>
            <p:spPr bwMode="auto">
              <a:xfrm>
                <a:off x="1864" y="1957"/>
                <a:ext cx="30" cy="8"/>
              </a:xfrm>
              <a:custGeom>
                <a:avLst/>
                <a:gdLst/>
                <a:ahLst/>
                <a:cxnLst>
                  <a:cxn ang="0">
                    <a:pos x="0" y="8"/>
                  </a:cxn>
                  <a:cxn ang="0">
                    <a:pos x="52" y="8"/>
                  </a:cxn>
                  <a:cxn ang="0">
                    <a:pos x="52" y="0"/>
                  </a:cxn>
                  <a:cxn ang="0">
                    <a:pos x="0" y="0"/>
                  </a:cxn>
                  <a:cxn ang="0">
                    <a:pos x="0" y="8"/>
                  </a:cxn>
                  <a:cxn ang="0">
                    <a:pos x="3" y="7"/>
                  </a:cxn>
                  <a:cxn ang="0">
                    <a:pos x="49" y="7"/>
                  </a:cxn>
                  <a:cxn ang="0">
                    <a:pos x="49" y="1"/>
                  </a:cxn>
                  <a:cxn ang="0">
                    <a:pos x="3" y="1"/>
                  </a:cxn>
                  <a:cxn ang="0">
                    <a:pos x="3" y="7"/>
                  </a:cxn>
                </a:cxnLst>
                <a:rect l="0" t="0" r="r" b="b"/>
                <a:pathLst>
                  <a:path w="52" h="8">
                    <a:moveTo>
                      <a:pt x="0" y="8"/>
                    </a:moveTo>
                    <a:lnTo>
                      <a:pt x="52" y="8"/>
                    </a:lnTo>
                    <a:lnTo>
                      <a:pt x="52" y="0"/>
                    </a:lnTo>
                    <a:lnTo>
                      <a:pt x="0" y="0"/>
                    </a:lnTo>
                    <a:lnTo>
                      <a:pt x="0" y="8"/>
                    </a:lnTo>
                    <a:close/>
                    <a:moveTo>
                      <a:pt x="3" y="7"/>
                    </a:moveTo>
                    <a:lnTo>
                      <a:pt x="49" y="7"/>
                    </a:lnTo>
                    <a:lnTo>
                      <a:pt x="49" y="1"/>
                    </a:lnTo>
                    <a:lnTo>
                      <a:pt x="3" y="1"/>
                    </a:lnTo>
                    <a:lnTo>
                      <a:pt x="3" y="7"/>
                    </a:lnTo>
                    <a:close/>
                  </a:path>
                </a:pathLst>
              </a:custGeom>
              <a:grpFill/>
              <a:ln w="9525">
                <a:noFill/>
                <a:round/>
                <a:headEnd/>
                <a:tailEnd/>
              </a:ln>
            </p:spPr>
            <p:txBody>
              <a:bodyPr/>
              <a:lstStyle/>
              <a:p>
                <a:endParaRPr lang="en-US"/>
              </a:p>
            </p:txBody>
          </p:sp>
          <p:sp>
            <p:nvSpPr>
              <p:cNvPr id="279000" name="Freeform 472"/>
              <p:cNvSpPr>
                <a:spLocks noEditPoints="1"/>
              </p:cNvSpPr>
              <p:nvPr/>
            </p:nvSpPr>
            <p:spPr bwMode="auto">
              <a:xfrm>
                <a:off x="1865" y="1959"/>
                <a:ext cx="28" cy="4"/>
              </a:xfrm>
              <a:custGeom>
                <a:avLst/>
                <a:gdLst/>
                <a:ahLst/>
                <a:cxnLst>
                  <a:cxn ang="0">
                    <a:pos x="0" y="6"/>
                  </a:cxn>
                  <a:cxn ang="0">
                    <a:pos x="46" y="6"/>
                  </a:cxn>
                  <a:cxn ang="0">
                    <a:pos x="46" y="0"/>
                  </a:cxn>
                  <a:cxn ang="0">
                    <a:pos x="0" y="0"/>
                  </a:cxn>
                  <a:cxn ang="0">
                    <a:pos x="0" y="6"/>
                  </a:cxn>
                  <a:cxn ang="0">
                    <a:pos x="4" y="6"/>
                  </a:cxn>
                  <a:cxn ang="0">
                    <a:pos x="43" y="6"/>
                  </a:cxn>
                  <a:cxn ang="0">
                    <a:pos x="43" y="0"/>
                  </a:cxn>
                  <a:cxn ang="0">
                    <a:pos x="4" y="0"/>
                  </a:cxn>
                  <a:cxn ang="0">
                    <a:pos x="4" y="6"/>
                  </a:cxn>
                </a:cxnLst>
                <a:rect l="0" t="0" r="r" b="b"/>
                <a:pathLst>
                  <a:path w="46" h="6">
                    <a:moveTo>
                      <a:pt x="0" y="6"/>
                    </a:moveTo>
                    <a:lnTo>
                      <a:pt x="46" y="6"/>
                    </a:lnTo>
                    <a:lnTo>
                      <a:pt x="46" y="0"/>
                    </a:lnTo>
                    <a:lnTo>
                      <a:pt x="0" y="0"/>
                    </a:lnTo>
                    <a:lnTo>
                      <a:pt x="0" y="6"/>
                    </a:lnTo>
                    <a:close/>
                    <a:moveTo>
                      <a:pt x="4" y="6"/>
                    </a:moveTo>
                    <a:lnTo>
                      <a:pt x="43" y="6"/>
                    </a:lnTo>
                    <a:lnTo>
                      <a:pt x="43" y="0"/>
                    </a:lnTo>
                    <a:lnTo>
                      <a:pt x="4" y="0"/>
                    </a:lnTo>
                    <a:lnTo>
                      <a:pt x="4" y="6"/>
                    </a:lnTo>
                    <a:close/>
                  </a:path>
                </a:pathLst>
              </a:custGeom>
              <a:grpFill/>
              <a:ln w="9525">
                <a:noFill/>
                <a:round/>
                <a:headEnd/>
                <a:tailEnd/>
              </a:ln>
            </p:spPr>
            <p:txBody>
              <a:bodyPr/>
              <a:lstStyle/>
              <a:p>
                <a:endParaRPr lang="en-US"/>
              </a:p>
            </p:txBody>
          </p:sp>
          <p:sp>
            <p:nvSpPr>
              <p:cNvPr id="279001" name="Freeform 473"/>
              <p:cNvSpPr>
                <a:spLocks noEditPoints="1"/>
              </p:cNvSpPr>
              <p:nvPr/>
            </p:nvSpPr>
            <p:spPr bwMode="auto">
              <a:xfrm>
                <a:off x="1869" y="1959"/>
                <a:ext cx="21" cy="4"/>
              </a:xfrm>
              <a:custGeom>
                <a:avLst/>
                <a:gdLst/>
                <a:ahLst/>
                <a:cxnLst>
                  <a:cxn ang="0">
                    <a:pos x="0" y="6"/>
                  </a:cxn>
                  <a:cxn ang="0">
                    <a:pos x="39" y="6"/>
                  </a:cxn>
                  <a:cxn ang="0">
                    <a:pos x="39" y="0"/>
                  </a:cxn>
                  <a:cxn ang="0">
                    <a:pos x="0" y="0"/>
                  </a:cxn>
                  <a:cxn ang="0">
                    <a:pos x="0" y="6"/>
                  </a:cxn>
                  <a:cxn ang="0">
                    <a:pos x="3" y="6"/>
                  </a:cxn>
                  <a:cxn ang="0">
                    <a:pos x="35" y="6"/>
                  </a:cxn>
                  <a:cxn ang="0">
                    <a:pos x="35" y="1"/>
                  </a:cxn>
                  <a:cxn ang="0">
                    <a:pos x="3" y="1"/>
                  </a:cxn>
                  <a:cxn ang="0">
                    <a:pos x="3" y="6"/>
                  </a:cxn>
                </a:cxnLst>
                <a:rect l="0" t="0" r="r" b="b"/>
                <a:pathLst>
                  <a:path w="39" h="6">
                    <a:moveTo>
                      <a:pt x="0" y="6"/>
                    </a:moveTo>
                    <a:lnTo>
                      <a:pt x="39" y="6"/>
                    </a:lnTo>
                    <a:lnTo>
                      <a:pt x="39" y="0"/>
                    </a:lnTo>
                    <a:lnTo>
                      <a:pt x="0" y="0"/>
                    </a:lnTo>
                    <a:lnTo>
                      <a:pt x="0" y="6"/>
                    </a:lnTo>
                    <a:close/>
                    <a:moveTo>
                      <a:pt x="3" y="6"/>
                    </a:moveTo>
                    <a:lnTo>
                      <a:pt x="35" y="6"/>
                    </a:lnTo>
                    <a:lnTo>
                      <a:pt x="35" y="1"/>
                    </a:lnTo>
                    <a:lnTo>
                      <a:pt x="3" y="1"/>
                    </a:lnTo>
                    <a:lnTo>
                      <a:pt x="3" y="6"/>
                    </a:lnTo>
                    <a:close/>
                  </a:path>
                </a:pathLst>
              </a:custGeom>
              <a:grpFill/>
              <a:ln w="9525">
                <a:noFill/>
                <a:round/>
                <a:headEnd/>
                <a:tailEnd/>
              </a:ln>
            </p:spPr>
            <p:txBody>
              <a:bodyPr/>
              <a:lstStyle/>
              <a:p>
                <a:endParaRPr lang="en-US"/>
              </a:p>
            </p:txBody>
          </p:sp>
          <p:sp>
            <p:nvSpPr>
              <p:cNvPr id="279002" name="Freeform 474"/>
              <p:cNvSpPr>
                <a:spLocks noEditPoints="1"/>
              </p:cNvSpPr>
              <p:nvPr/>
            </p:nvSpPr>
            <p:spPr bwMode="auto">
              <a:xfrm>
                <a:off x="1870" y="1959"/>
                <a:ext cx="18" cy="4"/>
              </a:xfrm>
              <a:custGeom>
                <a:avLst/>
                <a:gdLst/>
                <a:ahLst/>
                <a:cxnLst>
                  <a:cxn ang="0">
                    <a:pos x="0" y="5"/>
                  </a:cxn>
                  <a:cxn ang="0">
                    <a:pos x="32" y="5"/>
                  </a:cxn>
                  <a:cxn ang="0">
                    <a:pos x="32" y="0"/>
                  </a:cxn>
                  <a:cxn ang="0">
                    <a:pos x="0" y="0"/>
                  </a:cxn>
                  <a:cxn ang="0">
                    <a:pos x="0" y="5"/>
                  </a:cxn>
                  <a:cxn ang="0">
                    <a:pos x="5" y="3"/>
                  </a:cxn>
                  <a:cxn ang="0">
                    <a:pos x="28" y="3"/>
                  </a:cxn>
                  <a:cxn ang="0">
                    <a:pos x="28" y="0"/>
                  </a:cxn>
                  <a:cxn ang="0">
                    <a:pos x="5" y="0"/>
                  </a:cxn>
                  <a:cxn ang="0">
                    <a:pos x="5" y="3"/>
                  </a:cxn>
                </a:cxnLst>
                <a:rect l="0" t="0" r="r" b="b"/>
                <a:pathLst>
                  <a:path w="32" h="5">
                    <a:moveTo>
                      <a:pt x="0" y="5"/>
                    </a:moveTo>
                    <a:lnTo>
                      <a:pt x="32" y="5"/>
                    </a:lnTo>
                    <a:lnTo>
                      <a:pt x="32" y="0"/>
                    </a:lnTo>
                    <a:lnTo>
                      <a:pt x="0" y="0"/>
                    </a:lnTo>
                    <a:lnTo>
                      <a:pt x="0" y="5"/>
                    </a:lnTo>
                    <a:close/>
                    <a:moveTo>
                      <a:pt x="5" y="3"/>
                    </a:moveTo>
                    <a:lnTo>
                      <a:pt x="28" y="3"/>
                    </a:lnTo>
                    <a:lnTo>
                      <a:pt x="28" y="0"/>
                    </a:lnTo>
                    <a:lnTo>
                      <a:pt x="5" y="0"/>
                    </a:lnTo>
                    <a:lnTo>
                      <a:pt x="5" y="3"/>
                    </a:lnTo>
                    <a:close/>
                  </a:path>
                </a:pathLst>
              </a:custGeom>
              <a:grpFill/>
              <a:ln w="9525">
                <a:noFill/>
                <a:round/>
                <a:headEnd/>
                <a:tailEnd/>
              </a:ln>
            </p:spPr>
            <p:txBody>
              <a:bodyPr/>
              <a:lstStyle/>
              <a:p>
                <a:endParaRPr lang="en-US"/>
              </a:p>
            </p:txBody>
          </p:sp>
          <p:sp>
            <p:nvSpPr>
              <p:cNvPr id="279003" name="Freeform 475"/>
              <p:cNvSpPr>
                <a:spLocks noEditPoints="1"/>
              </p:cNvSpPr>
              <p:nvPr/>
            </p:nvSpPr>
            <p:spPr bwMode="auto">
              <a:xfrm>
                <a:off x="1872" y="1959"/>
                <a:ext cx="14" cy="4"/>
              </a:xfrm>
              <a:custGeom>
                <a:avLst/>
                <a:gdLst/>
                <a:ahLst/>
                <a:cxnLst>
                  <a:cxn ang="0">
                    <a:pos x="0" y="3"/>
                  </a:cxn>
                  <a:cxn ang="0">
                    <a:pos x="23" y="3"/>
                  </a:cxn>
                  <a:cxn ang="0">
                    <a:pos x="23" y="0"/>
                  </a:cxn>
                  <a:cxn ang="0">
                    <a:pos x="0" y="0"/>
                  </a:cxn>
                  <a:cxn ang="0">
                    <a:pos x="0" y="3"/>
                  </a:cxn>
                  <a:cxn ang="0">
                    <a:pos x="3" y="2"/>
                  </a:cxn>
                  <a:cxn ang="0">
                    <a:pos x="19" y="2"/>
                  </a:cxn>
                  <a:cxn ang="0">
                    <a:pos x="19" y="1"/>
                  </a:cxn>
                  <a:cxn ang="0">
                    <a:pos x="3" y="1"/>
                  </a:cxn>
                  <a:cxn ang="0">
                    <a:pos x="3" y="2"/>
                  </a:cxn>
                </a:cxnLst>
                <a:rect l="0" t="0" r="r" b="b"/>
                <a:pathLst>
                  <a:path w="23" h="3">
                    <a:moveTo>
                      <a:pt x="0" y="3"/>
                    </a:moveTo>
                    <a:lnTo>
                      <a:pt x="23" y="3"/>
                    </a:lnTo>
                    <a:lnTo>
                      <a:pt x="23" y="0"/>
                    </a:lnTo>
                    <a:lnTo>
                      <a:pt x="0" y="0"/>
                    </a:lnTo>
                    <a:lnTo>
                      <a:pt x="0" y="3"/>
                    </a:lnTo>
                    <a:close/>
                    <a:moveTo>
                      <a:pt x="3" y="2"/>
                    </a:moveTo>
                    <a:lnTo>
                      <a:pt x="19" y="2"/>
                    </a:lnTo>
                    <a:lnTo>
                      <a:pt x="19" y="1"/>
                    </a:lnTo>
                    <a:lnTo>
                      <a:pt x="3" y="1"/>
                    </a:lnTo>
                    <a:lnTo>
                      <a:pt x="3" y="2"/>
                    </a:lnTo>
                    <a:close/>
                  </a:path>
                </a:pathLst>
              </a:custGeom>
              <a:grpFill/>
              <a:ln w="9525">
                <a:noFill/>
                <a:round/>
                <a:headEnd/>
                <a:tailEnd/>
              </a:ln>
            </p:spPr>
            <p:txBody>
              <a:bodyPr/>
              <a:lstStyle/>
              <a:p>
                <a:endParaRPr lang="en-US"/>
              </a:p>
            </p:txBody>
          </p:sp>
          <p:sp>
            <p:nvSpPr>
              <p:cNvPr id="279004" name="Freeform 476"/>
              <p:cNvSpPr>
                <a:spLocks noEditPoints="1"/>
              </p:cNvSpPr>
              <p:nvPr/>
            </p:nvSpPr>
            <p:spPr bwMode="auto">
              <a:xfrm>
                <a:off x="1874" y="1961"/>
                <a:ext cx="10" cy="2"/>
              </a:xfrm>
              <a:custGeom>
                <a:avLst/>
                <a:gdLst/>
                <a:ahLst/>
                <a:cxnLst>
                  <a:cxn ang="0">
                    <a:pos x="0" y="1"/>
                  </a:cxn>
                  <a:cxn ang="0">
                    <a:pos x="16" y="1"/>
                  </a:cxn>
                  <a:cxn ang="0">
                    <a:pos x="16" y="0"/>
                  </a:cxn>
                  <a:cxn ang="0">
                    <a:pos x="0" y="0"/>
                  </a:cxn>
                  <a:cxn ang="0">
                    <a:pos x="0" y="1"/>
                  </a:cxn>
                  <a:cxn ang="0">
                    <a:pos x="5" y="1"/>
                  </a:cxn>
                  <a:cxn ang="0">
                    <a:pos x="11" y="1"/>
                  </a:cxn>
                  <a:cxn ang="0">
                    <a:pos x="11" y="0"/>
                  </a:cxn>
                  <a:cxn ang="0">
                    <a:pos x="5" y="0"/>
                  </a:cxn>
                  <a:cxn ang="0">
                    <a:pos x="5" y="1"/>
                  </a:cxn>
                </a:cxnLst>
                <a:rect l="0" t="0" r="r" b="b"/>
                <a:pathLst>
                  <a:path w="16" h="1">
                    <a:moveTo>
                      <a:pt x="0" y="1"/>
                    </a:moveTo>
                    <a:lnTo>
                      <a:pt x="16" y="1"/>
                    </a:lnTo>
                    <a:lnTo>
                      <a:pt x="16" y="0"/>
                    </a:lnTo>
                    <a:lnTo>
                      <a:pt x="0" y="0"/>
                    </a:lnTo>
                    <a:lnTo>
                      <a:pt x="0" y="1"/>
                    </a:lnTo>
                    <a:close/>
                    <a:moveTo>
                      <a:pt x="5" y="1"/>
                    </a:moveTo>
                    <a:lnTo>
                      <a:pt x="11" y="1"/>
                    </a:lnTo>
                    <a:lnTo>
                      <a:pt x="11" y="0"/>
                    </a:lnTo>
                    <a:lnTo>
                      <a:pt x="5" y="0"/>
                    </a:lnTo>
                    <a:lnTo>
                      <a:pt x="5" y="1"/>
                    </a:lnTo>
                    <a:close/>
                  </a:path>
                </a:pathLst>
              </a:custGeom>
              <a:grpFill/>
              <a:ln w="9525">
                <a:noFill/>
                <a:round/>
                <a:headEnd/>
                <a:tailEnd/>
              </a:ln>
            </p:spPr>
            <p:txBody>
              <a:bodyPr/>
              <a:lstStyle/>
              <a:p>
                <a:endParaRPr lang="en-US"/>
              </a:p>
            </p:txBody>
          </p:sp>
          <p:sp>
            <p:nvSpPr>
              <p:cNvPr id="279005" name="Freeform 477"/>
              <p:cNvSpPr>
                <a:spLocks noEditPoints="1"/>
              </p:cNvSpPr>
              <p:nvPr/>
            </p:nvSpPr>
            <p:spPr bwMode="auto">
              <a:xfrm>
                <a:off x="1878" y="1961"/>
                <a:ext cx="2" cy="2"/>
              </a:xfrm>
              <a:custGeom>
                <a:avLst/>
                <a:gdLst/>
                <a:ahLst/>
                <a:cxnLst>
                  <a:cxn ang="0">
                    <a:pos x="0" y="1"/>
                  </a:cxn>
                  <a:cxn ang="0">
                    <a:pos x="6" y="1"/>
                  </a:cxn>
                  <a:cxn ang="0">
                    <a:pos x="6" y="0"/>
                  </a:cxn>
                  <a:cxn ang="0">
                    <a:pos x="0" y="0"/>
                  </a:cxn>
                  <a:cxn ang="0">
                    <a:pos x="0" y="1"/>
                  </a:cxn>
                  <a:cxn ang="0">
                    <a:pos x="4" y="1"/>
                  </a:cxn>
                  <a:cxn ang="0">
                    <a:pos x="4" y="1"/>
                  </a:cxn>
                  <a:cxn ang="0">
                    <a:pos x="4" y="1"/>
                  </a:cxn>
                  <a:cxn ang="0">
                    <a:pos x="4" y="1"/>
                  </a:cxn>
                  <a:cxn ang="0">
                    <a:pos x="4" y="1"/>
                  </a:cxn>
                </a:cxnLst>
                <a:rect l="0" t="0" r="r" b="b"/>
                <a:pathLst>
                  <a:path w="6" h="1">
                    <a:moveTo>
                      <a:pt x="0" y="1"/>
                    </a:moveTo>
                    <a:lnTo>
                      <a:pt x="6" y="1"/>
                    </a:lnTo>
                    <a:lnTo>
                      <a:pt x="6" y="0"/>
                    </a:lnTo>
                    <a:lnTo>
                      <a:pt x="0" y="0"/>
                    </a:lnTo>
                    <a:lnTo>
                      <a:pt x="0" y="1"/>
                    </a:lnTo>
                    <a:close/>
                    <a:moveTo>
                      <a:pt x="4" y="1"/>
                    </a:moveTo>
                    <a:lnTo>
                      <a:pt x="4" y="1"/>
                    </a:lnTo>
                    <a:lnTo>
                      <a:pt x="4" y="1"/>
                    </a:lnTo>
                    <a:lnTo>
                      <a:pt x="4" y="1"/>
                    </a:lnTo>
                    <a:lnTo>
                      <a:pt x="4" y="1"/>
                    </a:lnTo>
                    <a:close/>
                  </a:path>
                </a:pathLst>
              </a:custGeom>
              <a:grpFill/>
              <a:ln w="9525">
                <a:noFill/>
                <a:round/>
                <a:headEnd/>
                <a:tailEnd/>
              </a:ln>
            </p:spPr>
            <p:txBody>
              <a:bodyPr/>
              <a:lstStyle/>
              <a:p>
                <a:endParaRPr lang="en-US"/>
              </a:p>
            </p:txBody>
          </p:sp>
          <p:sp>
            <p:nvSpPr>
              <p:cNvPr id="279006" name="Freeform 478"/>
              <p:cNvSpPr>
                <a:spLocks/>
              </p:cNvSpPr>
              <p:nvPr/>
            </p:nvSpPr>
            <p:spPr bwMode="auto">
              <a:xfrm>
                <a:off x="1834" y="1951"/>
                <a:ext cx="91" cy="22"/>
              </a:xfrm>
              <a:custGeom>
                <a:avLst/>
                <a:gdLst/>
                <a:ahLst/>
                <a:cxnLst>
                  <a:cxn ang="0">
                    <a:pos x="0" y="3"/>
                  </a:cxn>
                  <a:cxn ang="0">
                    <a:pos x="43" y="3"/>
                  </a:cxn>
                  <a:cxn ang="0">
                    <a:pos x="63" y="1"/>
                  </a:cxn>
                  <a:cxn ang="0">
                    <a:pos x="85" y="0"/>
                  </a:cxn>
                  <a:cxn ang="0">
                    <a:pos x="107" y="1"/>
                  </a:cxn>
                  <a:cxn ang="0">
                    <a:pos x="128" y="3"/>
                  </a:cxn>
                  <a:cxn ang="0">
                    <a:pos x="156" y="3"/>
                  </a:cxn>
                  <a:cxn ang="0">
                    <a:pos x="156" y="20"/>
                  </a:cxn>
                  <a:cxn ang="0">
                    <a:pos x="0" y="20"/>
                  </a:cxn>
                  <a:cxn ang="0">
                    <a:pos x="0" y="3"/>
                  </a:cxn>
                </a:cxnLst>
                <a:rect l="0" t="0" r="r" b="b"/>
                <a:pathLst>
                  <a:path w="156" h="20">
                    <a:moveTo>
                      <a:pt x="0" y="3"/>
                    </a:moveTo>
                    <a:lnTo>
                      <a:pt x="43" y="3"/>
                    </a:lnTo>
                    <a:lnTo>
                      <a:pt x="63" y="1"/>
                    </a:lnTo>
                    <a:lnTo>
                      <a:pt x="85" y="0"/>
                    </a:lnTo>
                    <a:lnTo>
                      <a:pt x="107" y="1"/>
                    </a:lnTo>
                    <a:lnTo>
                      <a:pt x="128" y="3"/>
                    </a:lnTo>
                    <a:lnTo>
                      <a:pt x="156" y="3"/>
                    </a:lnTo>
                    <a:lnTo>
                      <a:pt x="156" y="20"/>
                    </a:lnTo>
                    <a:lnTo>
                      <a:pt x="0" y="20"/>
                    </a:lnTo>
                    <a:lnTo>
                      <a:pt x="0" y="3"/>
                    </a:lnTo>
                  </a:path>
                </a:pathLst>
              </a:custGeom>
              <a:grpFill/>
              <a:ln w="1588">
                <a:solidFill>
                  <a:srgbClr val="000000"/>
                </a:solidFill>
                <a:prstDash val="solid"/>
                <a:round/>
                <a:headEnd/>
                <a:tailEnd/>
              </a:ln>
            </p:spPr>
            <p:txBody>
              <a:bodyPr/>
              <a:lstStyle/>
              <a:p>
                <a:endParaRPr lang="en-US"/>
              </a:p>
            </p:txBody>
          </p:sp>
          <p:sp>
            <p:nvSpPr>
              <p:cNvPr id="279007" name="Rectangle 479"/>
              <p:cNvSpPr>
                <a:spLocks noChangeArrowheads="1"/>
              </p:cNvSpPr>
              <p:nvPr/>
            </p:nvSpPr>
            <p:spPr bwMode="auto">
              <a:xfrm>
                <a:off x="1839" y="1961"/>
                <a:ext cx="81" cy="6"/>
              </a:xfrm>
              <a:prstGeom prst="rect">
                <a:avLst/>
              </a:prstGeom>
              <a:grpFill/>
              <a:ln w="1588">
                <a:solidFill>
                  <a:srgbClr val="000000"/>
                </a:solidFill>
                <a:miter lim="800000"/>
                <a:headEnd/>
                <a:tailEnd/>
              </a:ln>
            </p:spPr>
            <p:txBody>
              <a:bodyPr/>
              <a:lstStyle/>
              <a:p>
                <a:endParaRPr lang="en-US"/>
              </a:p>
            </p:txBody>
          </p:sp>
          <p:sp>
            <p:nvSpPr>
              <p:cNvPr id="279008" name="Freeform 480"/>
              <p:cNvSpPr>
                <a:spLocks noEditPoints="1"/>
              </p:cNvSpPr>
              <p:nvPr/>
            </p:nvSpPr>
            <p:spPr bwMode="auto">
              <a:xfrm>
                <a:off x="1836" y="2018"/>
                <a:ext cx="92" cy="16"/>
              </a:xfrm>
              <a:custGeom>
                <a:avLst/>
                <a:gdLst/>
                <a:ahLst/>
                <a:cxnLst>
                  <a:cxn ang="0">
                    <a:pos x="162" y="0"/>
                  </a:cxn>
                  <a:cxn ang="0">
                    <a:pos x="0" y="0"/>
                  </a:cxn>
                  <a:cxn ang="0">
                    <a:pos x="0" y="17"/>
                  </a:cxn>
                  <a:cxn ang="0">
                    <a:pos x="162" y="17"/>
                  </a:cxn>
                  <a:cxn ang="0">
                    <a:pos x="162" y="0"/>
                  </a:cxn>
                  <a:cxn ang="0">
                    <a:pos x="159" y="0"/>
                  </a:cxn>
                  <a:cxn ang="0">
                    <a:pos x="1" y="0"/>
                  </a:cxn>
                  <a:cxn ang="0">
                    <a:pos x="1" y="16"/>
                  </a:cxn>
                  <a:cxn ang="0">
                    <a:pos x="159" y="16"/>
                  </a:cxn>
                  <a:cxn ang="0">
                    <a:pos x="159" y="0"/>
                  </a:cxn>
                </a:cxnLst>
                <a:rect l="0" t="0" r="r" b="b"/>
                <a:pathLst>
                  <a:path w="162" h="17">
                    <a:moveTo>
                      <a:pt x="162" y="0"/>
                    </a:moveTo>
                    <a:lnTo>
                      <a:pt x="0" y="0"/>
                    </a:lnTo>
                    <a:lnTo>
                      <a:pt x="0" y="17"/>
                    </a:lnTo>
                    <a:lnTo>
                      <a:pt x="162" y="17"/>
                    </a:lnTo>
                    <a:lnTo>
                      <a:pt x="162" y="0"/>
                    </a:lnTo>
                    <a:close/>
                    <a:moveTo>
                      <a:pt x="159" y="0"/>
                    </a:moveTo>
                    <a:lnTo>
                      <a:pt x="1" y="0"/>
                    </a:lnTo>
                    <a:lnTo>
                      <a:pt x="1" y="16"/>
                    </a:lnTo>
                    <a:lnTo>
                      <a:pt x="159" y="16"/>
                    </a:lnTo>
                    <a:lnTo>
                      <a:pt x="159" y="0"/>
                    </a:lnTo>
                    <a:close/>
                  </a:path>
                </a:pathLst>
              </a:custGeom>
              <a:grpFill/>
              <a:ln w="9525">
                <a:noFill/>
                <a:round/>
                <a:headEnd/>
                <a:tailEnd/>
              </a:ln>
            </p:spPr>
            <p:txBody>
              <a:bodyPr/>
              <a:lstStyle/>
              <a:p>
                <a:endParaRPr lang="en-US"/>
              </a:p>
            </p:txBody>
          </p:sp>
          <p:sp>
            <p:nvSpPr>
              <p:cNvPr id="279009" name="Freeform 481"/>
              <p:cNvSpPr>
                <a:spLocks noEditPoints="1"/>
              </p:cNvSpPr>
              <p:nvPr/>
            </p:nvSpPr>
            <p:spPr bwMode="auto">
              <a:xfrm>
                <a:off x="1837" y="2018"/>
                <a:ext cx="90" cy="14"/>
              </a:xfrm>
              <a:custGeom>
                <a:avLst/>
                <a:gdLst/>
                <a:ahLst/>
                <a:cxnLst>
                  <a:cxn ang="0">
                    <a:pos x="158" y="0"/>
                  </a:cxn>
                  <a:cxn ang="0">
                    <a:pos x="0" y="0"/>
                  </a:cxn>
                  <a:cxn ang="0">
                    <a:pos x="0" y="16"/>
                  </a:cxn>
                  <a:cxn ang="0">
                    <a:pos x="158" y="16"/>
                  </a:cxn>
                  <a:cxn ang="0">
                    <a:pos x="158" y="0"/>
                  </a:cxn>
                  <a:cxn ang="0">
                    <a:pos x="155" y="0"/>
                  </a:cxn>
                  <a:cxn ang="0">
                    <a:pos x="3" y="0"/>
                  </a:cxn>
                  <a:cxn ang="0">
                    <a:pos x="3" y="16"/>
                  </a:cxn>
                  <a:cxn ang="0">
                    <a:pos x="155" y="16"/>
                  </a:cxn>
                  <a:cxn ang="0">
                    <a:pos x="155" y="0"/>
                  </a:cxn>
                </a:cxnLst>
                <a:rect l="0" t="0" r="r" b="b"/>
                <a:pathLst>
                  <a:path w="158" h="16">
                    <a:moveTo>
                      <a:pt x="158" y="0"/>
                    </a:moveTo>
                    <a:lnTo>
                      <a:pt x="0" y="0"/>
                    </a:lnTo>
                    <a:lnTo>
                      <a:pt x="0" y="16"/>
                    </a:lnTo>
                    <a:lnTo>
                      <a:pt x="158" y="16"/>
                    </a:lnTo>
                    <a:lnTo>
                      <a:pt x="158" y="0"/>
                    </a:lnTo>
                    <a:close/>
                    <a:moveTo>
                      <a:pt x="155" y="0"/>
                    </a:moveTo>
                    <a:lnTo>
                      <a:pt x="3" y="0"/>
                    </a:lnTo>
                    <a:lnTo>
                      <a:pt x="3" y="16"/>
                    </a:lnTo>
                    <a:lnTo>
                      <a:pt x="155" y="16"/>
                    </a:lnTo>
                    <a:lnTo>
                      <a:pt x="155" y="0"/>
                    </a:lnTo>
                    <a:close/>
                  </a:path>
                </a:pathLst>
              </a:custGeom>
              <a:grpFill/>
              <a:ln w="9525">
                <a:noFill/>
                <a:round/>
                <a:headEnd/>
                <a:tailEnd/>
              </a:ln>
            </p:spPr>
            <p:txBody>
              <a:bodyPr/>
              <a:lstStyle/>
              <a:p>
                <a:endParaRPr lang="en-US"/>
              </a:p>
            </p:txBody>
          </p:sp>
          <p:sp>
            <p:nvSpPr>
              <p:cNvPr id="279010" name="Freeform 482"/>
              <p:cNvSpPr>
                <a:spLocks noEditPoints="1"/>
              </p:cNvSpPr>
              <p:nvPr/>
            </p:nvSpPr>
            <p:spPr bwMode="auto">
              <a:xfrm>
                <a:off x="1838" y="2018"/>
                <a:ext cx="87" cy="14"/>
              </a:xfrm>
              <a:custGeom>
                <a:avLst/>
                <a:gdLst/>
                <a:ahLst/>
                <a:cxnLst>
                  <a:cxn ang="0">
                    <a:pos x="152" y="0"/>
                  </a:cxn>
                  <a:cxn ang="0">
                    <a:pos x="0" y="0"/>
                  </a:cxn>
                  <a:cxn ang="0">
                    <a:pos x="0" y="16"/>
                  </a:cxn>
                  <a:cxn ang="0">
                    <a:pos x="152" y="16"/>
                  </a:cxn>
                  <a:cxn ang="0">
                    <a:pos x="152" y="0"/>
                  </a:cxn>
                  <a:cxn ang="0">
                    <a:pos x="151" y="0"/>
                  </a:cxn>
                  <a:cxn ang="0">
                    <a:pos x="1" y="0"/>
                  </a:cxn>
                  <a:cxn ang="0">
                    <a:pos x="1" y="16"/>
                  </a:cxn>
                  <a:cxn ang="0">
                    <a:pos x="151" y="16"/>
                  </a:cxn>
                  <a:cxn ang="0">
                    <a:pos x="151" y="0"/>
                  </a:cxn>
                </a:cxnLst>
                <a:rect l="0" t="0" r="r" b="b"/>
                <a:pathLst>
                  <a:path w="152" h="16">
                    <a:moveTo>
                      <a:pt x="152" y="0"/>
                    </a:moveTo>
                    <a:lnTo>
                      <a:pt x="0" y="0"/>
                    </a:lnTo>
                    <a:lnTo>
                      <a:pt x="0" y="16"/>
                    </a:lnTo>
                    <a:lnTo>
                      <a:pt x="152" y="16"/>
                    </a:lnTo>
                    <a:lnTo>
                      <a:pt x="152" y="0"/>
                    </a:lnTo>
                    <a:close/>
                    <a:moveTo>
                      <a:pt x="151" y="0"/>
                    </a:moveTo>
                    <a:lnTo>
                      <a:pt x="1" y="0"/>
                    </a:lnTo>
                    <a:lnTo>
                      <a:pt x="1" y="16"/>
                    </a:lnTo>
                    <a:lnTo>
                      <a:pt x="151" y="16"/>
                    </a:lnTo>
                    <a:lnTo>
                      <a:pt x="151" y="0"/>
                    </a:lnTo>
                    <a:close/>
                  </a:path>
                </a:pathLst>
              </a:custGeom>
              <a:grpFill/>
              <a:ln w="9525">
                <a:noFill/>
                <a:round/>
                <a:headEnd/>
                <a:tailEnd/>
              </a:ln>
            </p:spPr>
            <p:txBody>
              <a:bodyPr/>
              <a:lstStyle/>
              <a:p>
                <a:endParaRPr lang="en-US"/>
              </a:p>
            </p:txBody>
          </p:sp>
          <p:sp>
            <p:nvSpPr>
              <p:cNvPr id="279011" name="Freeform 483"/>
              <p:cNvSpPr>
                <a:spLocks noEditPoints="1"/>
              </p:cNvSpPr>
              <p:nvPr/>
            </p:nvSpPr>
            <p:spPr bwMode="auto">
              <a:xfrm>
                <a:off x="1839" y="2018"/>
                <a:ext cx="86" cy="14"/>
              </a:xfrm>
              <a:custGeom>
                <a:avLst/>
                <a:gdLst/>
                <a:ahLst/>
                <a:cxnLst>
                  <a:cxn ang="0">
                    <a:pos x="150" y="0"/>
                  </a:cxn>
                  <a:cxn ang="0">
                    <a:pos x="0" y="0"/>
                  </a:cxn>
                  <a:cxn ang="0">
                    <a:pos x="0" y="16"/>
                  </a:cxn>
                  <a:cxn ang="0">
                    <a:pos x="150" y="16"/>
                  </a:cxn>
                  <a:cxn ang="0">
                    <a:pos x="150" y="0"/>
                  </a:cxn>
                  <a:cxn ang="0">
                    <a:pos x="147" y="0"/>
                  </a:cxn>
                  <a:cxn ang="0">
                    <a:pos x="4" y="0"/>
                  </a:cxn>
                  <a:cxn ang="0">
                    <a:pos x="4" y="16"/>
                  </a:cxn>
                  <a:cxn ang="0">
                    <a:pos x="147" y="16"/>
                  </a:cxn>
                  <a:cxn ang="0">
                    <a:pos x="147" y="0"/>
                  </a:cxn>
                </a:cxnLst>
                <a:rect l="0" t="0" r="r" b="b"/>
                <a:pathLst>
                  <a:path w="150" h="16">
                    <a:moveTo>
                      <a:pt x="150" y="0"/>
                    </a:moveTo>
                    <a:lnTo>
                      <a:pt x="0" y="0"/>
                    </a:lnTo>
                    <a:lnTo>
                      <a:pt x="0" y="16"/>
                    </a:lnTo>
                    <a:lnTo>
                      <a:pt x="150" y="16"/>
                    </a:lnTo>
                    <a:lnTo>
                      <a:pt x="150" y="0"/>
                    </a:lnTo>
                    <a:close/>
                    <a:moveTo>
                      <a:pt x="147" y="0"/>
                    </a:moveTo>
                    <a:lnTo>
                      <a:pt x="4" y="0"/>
                    </a:lnTo>
                    <a:lnTo>
                      <a:pt x="4" y="16"/>
                    </a:lnTo>
                    <a:lnTo>
                      <a:pt x="147" y="16"/>
                    </a:lnTo>
                    <a:lnTo>
                      <a:pt x="147" y="0"/>
                    </a:lnTo>
                    <a:close/>
                  </a:path>
                </a:pathLst>
              </a:custGeom>
              <a:grpFill/>
              <a:ln w="9525">
                <a:noFill/>
                <a:round/>
                <a:headEnd/>
                <a:tailEnd/>
              </a:ln>
            </p:spPr>
            <p:txBody>
              <a:bodyPr/>
              <a:lstStyle/>
              <a:p>
                <a:endParaRPr lang="en-US"/>
              </a:p>
            </p:txBody>
          </p:sp>
          <p:sp>
            <p:nvSpPr>
              <p:cNvPr id="279012" name="Freeform 484"/>
              <p:cNvSpPr>
                <a:spLocks noEditPoints="1"/>
              </p:cNvSpPr>
              <p:nvPr/>
            </p:nvSpPr>
            <p:spPr bwMode="auto">
              <a:xfrm>
                <a:off x="1840" y="2018"/>
                <a:ext cx="83" cy="14"/>
              </a:xfrm>
              <a:custGeom>
                <a:avLst/>
                <a:gdLst/>
                <a:ahLst/>
                <a:cxnLst>
                  <a:cxn ang="0">
                    <a:pos x="143" y="0"/>
                  </a:cxn>
                  <a:cxn ang="0">
                    <a:pos x="0" y="0"/>
                  </a:cxn>
                  <a:cxn ang="0">
                    <a:pos x="0" y="16"/>
                  </a:cxn>
                  <a:cxn ang="0">
                    <a:pos x="143" y="16"/>
                  </a:cxn>
                  <a:cxn ang="0">
                    <a:pos x="143" y="0"/>
                  </a:cxn>
                  <a:cxn ang="0">
                    <a:pos x="142" y="0"/>
                  </a:cxn>
                  <a:cxn ang="0">
                    <a:pos x="1" y="0"/>
                  </a:cxn>
                  <a:cxn ang="0">
                    <a:pos x="1" y="14"/>
                  </a:cxn>
                  <a:cxn ang="0">
                    <a:pos x="142" y="14"/>
                  </a:cxn>
                  <a:cxn ang="0">
                    <a:pos x="142" y="0"/>
                  </a:cxn>
                </a:cxnLst>
                <a:rect l="0" t="0" r="r" b="b"/>
                <a:pathLst>
                  <a:path w="143" h="16">
                    <a:moveTo>
                      <a:pt x="143" y="0"/>
                    </a:moveTo>
                    <a:lnTo>
                      <a:pt x="0" y="0"/>
                    </a:lnTo>
                    <a:lnTo>
                      <a:pt x="0" y="16"/>
                    </a:lnTo>
                    <a:lnTo>
                      <a:pt x="143" y="16"/>
                    </a:lnTo>
                    <a:lnTo>
                      <a:pt x="143" y="0"/>
                    </a:lnTo>
                    <a:close/>
                    <a:moveTo>
                      <a:pt x="142" y="0"/>
                    </a:moveTo>
                    <a:lnTo>
                      <a:pt x="1" y="0"/>
                    </a:lnTo>
                    <a:lnTo>
                      <a:pt x="1" y="14"/>
                    </a:lnTo>
                    <a:lnTo>
                      <a:pt x="142" y="14"/>
                    </a:lnTo>
                    <a:lnTo>
                      <a:pt x="142" y="0"/>
                    </a:lnTo>
                    <a:close/>
                  </a:path>
                </a:pathLst>
              </a:custGeom>
              <a:grpFill/>
              <a:ln w="9525">
                <a:noFill/>
                <a:round/>
                <a:headEnd/>
                <a:tailEnd/>
              </a:ln>
            </p:spPr>
            <p:txBody>
              <a:bodyPr/>
              <a:lstStyle/>
              <a:p>
                <a:endParaRPr lang="en-US"/>
              </a:p>
            </p:txBody>
          </p:sp>
          <p:sp>
            <p:nvSpPr>
              <p:cNvPr id="279013" name="Freeform 485"/>
              <p:cNvSpPr>
                <a:spLocks noEditPoints="1"/>
              </p:cNvSpPr>
              <p:nvPr/>
            </p:nvSpPr>
            <p:spPr bwMode="auto">
              <a:xfrm>
                <a:off x="1841" y="2018"/>
                <a:ext cx="80" cy="14"/>
              </a:xfrm>
              <a:custGeom>
                <a:avLst/>
                <a:gdLst/>
                <a:ahLst/>
                <a:cxnLst>
                  <a:cxn ang="0">
                    <a:pos x="141" y="0"/>
                  </a:cxn>
                  <a:cxn ang="0">
                    <a:pos x="0" y="0"/>
                  </a:cxn>
                  <a:cxn ang="0">
                    <a:pos x="0" y="14"/>
                  </a:cxn>
                  <a:cxn ang="0">
                    <a:pos x="141" y="14"/>
                  </a:cxn>
                  <a:cxn ang="0">
                    <a:pos x="141" y="0"/>
                  </a:cxn>
                  <a:cxn ang="0">
                    <a:pos x="139" y="2"/>
                  </a:cxn>
                  <a:cxn ang="0">
                    <a:pos x="2" y="2"/>
                  </a:cxn>
                  <a:cxn ang="0">
                    <a:pos x="2" y="14"/>
                  </a:cxn>
                  <a:cxn ang="0">
                    <a:pos x="139" y="14"/>
                  </a:cxn>
                  <a:cxn ang="0">
                    <a:pos x="139" y="2"/>
                  </a:cxn>
                </a:cxnLst>
                <a:rect l="0" t="0" r="r" b="b"/>
                <a:pathLst>
                  <a:path w="141" h="14">
                    <a:moveTo>
                      <a:pt x="141" y="0"/>
                    </a:moveTo>
                    <a:lnTo>
                      <a:pt x="0" y="0"/>
                    </a:lnTo>
                    <a:lnTo>
                      <a:pt x="0" y="14"/>
                    </a:lnTo>
                    <a:lnTo>
                      <a:pt x="141" y="14"/>
                    </a:lnTo>
                    <a:lnTo>
                      <a:pt x="141" y="0"/>
                    </a:lnTo>
                    <a:close/>
                    <a:moveTo>
                      <a:pt x="139" y="2"/>
                    </a:moveTo>
                    <a:lnTo>
                      <a:pt x="2" y="2"/>
                    </a:lnTo>
                    <a:lnTo>
                      <a:pt x="2" y="14"/>
                    </a:lnTo>
                    <a:lnTo>
                      <a:pt x="139" y="14"/>
                    </a:lnTo>
                    <a:lnTo>
                      <a:pt x="139" y="2"/>
                    </a:lnTo>
                    <a:close/>
                  </a:path>
                </a:pathLst>
              </a:custGeom>
              <a:grpFill/>
              <a:ln w="9525">
                <a:noFill/>
                <a:round/>
                <a:headEnd/>
                <a:tailEnd/>
              </a:ln>
            </p:spPr>
            <p:txBody>
              <a:bodyPr/>
              <a:lstStyle/>
              <a:p>
                <a:endParaRPr lang="en-US"/>
              </a:p>
            </p:txBody>
          </p:sp>
          <p:sp>
            <p:nvSpPr>
              <p:cNvPr id="279014" name="Freeform 486"/>
              <p:cNvSpPr>
                <a:spLocks noEditPoints="1"/>
              </p:cNvSpPr>
              <p:nvPr/>
            </p:nvSpPr>
            <p:spPr bwMode="auto">
              <a:xfrm>
                <a:off x="1842" y="2018"/>
                <a:ext cx="78" cy="14"/>
              </a:xfrm>
              <a:custGeom>
                <a:avLst/>
                <a:gdLst/>
                <a:ahLst/>
                <a:cxnLst>
                  <a:cxn ang="0">
                    <a:pos x="137" y="0"/>
                  </a:cxn>
                  <a:cxn ang="0">
                    <a:pos x="0" y="0"/>
                  </a:cxn>
                  <a:cxn ang="0">
                    <a:pos x="0" y="12"/>
                  </a:cxn>
                  <a:cxn ang="0">
                    <a:pos x="137" y="12"/>
                  </a:cxn>
                  <a:cxn ang="0">
                    <a:pos x="137" y="0"/>
                  </a:cxn>
                  <a:cxn ang="0">
                    <a:pos x="135" y="0"/>
                  </a:cxn>
                  <a:cxn ang="0">
                    <a:pos x="2" y="0"/>
                  </a:cxn>
                  <a:cxn ang="0">
                    <a:pos x="2" y="12"/>
                  </a:cxn>
                  <a:cxn ang="0">
                    <a:pos x="135" y="12"/>
                  </a:cxn>
                  <a:cxn ang="0">
                    <a:pos x="135" y="0"/>
                  </a:cxn>
                </a:cxnLst>
                <a:rect l="0" t="0" r="r" b="b"/>
                <a:pathLst>
                  <a:path w="137" h="12">
                    <a:moveTo>
                      <a:pt x="137" y="0"/>
                    </a:moveTo>
                    <a:lnTo>
                      <a:pt x="0" y="0"/>
                    </a:lnTo>
                    <a:lnTo>
                      <a:pt x="0" y="12"/>
                    </a:lnTo>
                    <a:lnTo>
                      <a:pt x="137" y="12"/>
                    </a:lnTo>
                    <a:lnTo>
                      <a:pt x="137" y="0"/>
                    </a:lnTo>
                    <a:close/>
                    <a:moveTo>
                      <a:pt x="135" y="0"/>
                    </a:moveTo>
                    <a:lnTo>
                      <a:pt x="2" y="0"/>
                    </a:lnTo>
                    <a:lnTo>
                      <a:pt x="2" y="12"/>
                    </a:lnTo>
                    <a:lnTo>
                      <a:pt x="135" y="12"/>
                    </a:lnTo>
                    <a:lnTo>
                      <a:pt x="135" y="0"/>
                    </a:lnTo>
                    <a:close/>
                  </a:path>
                </a:pathLst>
              </a:custGeom>
              <a:grpFill/>
              <a:ln w="9525">
                <a:noFill/>
                <a:round/>
                <a:headEnd/>
                <a:tailEnd/>
              </a:ln>
            </p:spPr>
            <p:txBody>
              <a:bodyPr/>
              <a:lstStyle/>
              <a:p>
                <a:endParaRPr lang="en-US"/>
              </a:p>
            </p:txBody>
          </p:sp>
          <p:sp>
            <p:nvSpPr>
              <p:cNvPr id="279015" name="Freeform 487"/>
              <p:cNvSpPr>
                <a:spLocks noEditPoints="1"/>
              </p:cNvSpPr>
              <p:nvPr/>
            </p:nvSpPr>
            <p:spPr bwMode="auto">
              <a:xfrm>
                <a:off x="1844" y="2018"/>
                <a:ext cx="75" cy="14"/>
              </a:xfrm>
              <a:custGeom>
                <a:avLst/>
                <a:gdLst/>
                <a:ahLst/>
                <a:cxnLst>
                  <a:cxn ang="0">
                    <a:pos x="133" y="0"/>
                  </a:cxn>
                  <a:cxn ang="0">
                    <a:pos x="0" y="0"/>
                  </a:cxn>
                  <a:cxn ang="0">
                    <a:pos x="0" y="12"/>
                  </a:cxn>
                  <a:cxn ang="0">
                    <a:pos x="133" y="12"/>
                  </a:cxn>
                  <a:cxn ang="0">
                    <a:pos x="133" y="0"/>
                  </a:cxn>
                  <a:cxn ang="0">
                    <a:pos x="130" y="0"/>
                  </a:cxn>
                  <a:cxn ang="0">
                    <a:pos x="2" y="0"/>
                  </a:cxn>
                  <a:cxn ang="0">
                    <a:pos x="2" y="12"/>
                  </a:cxn>
                  <a:cxn ang="0">
                    <a:pos x="130" y="12"/>
                  </a:cxn>
                  <a:cxn ang="0">
                    <a:pos x="130" y="0"/>
                  </a:cxn>
                </a:cxnLst>
                <a:rect l="0" t="0" r="r" b="b"/>
                <a:pathLst>
                  <a:path w="133" h="12">
                    <a:moveTo>
                      <a:pt x="133" y="0"/>
                    </a:moveTo>
                    <a:lnTo>
                      <a:pt x="0" y="0"/>
                    </a:lnTo>
                    <a:lnTo>
                      <a:pt x="0" y="12"/>
                    </a:lnTo>
                    <a:lnTo>
                      <a:pt x="133" y="12"/>
                    </a:lnTo>
                    <a:lnTo>
                      <a:pt x="133" y="0"/>
                    </a:lnTo>
                    <a:close/>
                    <a:moveTo>
                      <a:pt x="130" y="0"/>
                    </a:moveTo>
                    <a:lnTo>
                      <a:pt x="2" y="0"/>
                    </a:lnTo>
                    <a:lnTo>
                      <a:pt x="2" y="12"/>
                    </a:lnTo>
                    <a:lnTo>
                      <a:pt x="130" y="12"/>
                    </a:lnTo>
                    <a:lnTo>
                      <a:pt x="130" y="0"/>
                    </a:lnTo>
                    <a:close/>
                  </a:path>
                </a:pathLst>
              </a:custGeom>
              <a:grpFill/>
              <a:ln w="9525">
                <a:noFill/>
                <a:round/>
                <a:headEnd/>
                <a:tailEnd/>
              </a:ln>
            </p:spPr>
            <p:txBody>
              <a:bodyPr/>
              <a:lstStyle/>
              <a:p>
                <a:endParaRPr lang="en-US"/>
              </a:p>
            </p:txBody>
          </p:sp>
          <p:sp>
            <p:nvSpPr>
              <p:cNvPr id="279016" name="Freeform 488"/>
              <p:cNvSpPr>
                <a:spLocks noEditPoints="1"/>
              </p:cNvSpPr>
              <p:nvPr/>
            </p:nvSpPr>
            <p:spPr bwMode="auto">
              <a:xfrm>
                <a:off x="1845" y="2018"/>
                <a:ext cx="73" cy="14"/>
              </a:xfrm>
              <a:custGeom>
                <a:avLst/>
                <a:gdLst/>
                <a:ahLst/>
                <a:cxnLst>
                  <a:cxn ang="0">
                    <a:pos x="128" y="0"/>
                  </a:cxn>
                  <a:cxn ang="0">
                    <a:pos x="0" y="0"/>
                  </a:cxn>
                  <a:cxn ang="0">
                    <a:pos x="0" y="12"/>
                  </a:cxn>
                  <a:cxn ang="0">
                    <a:pos x="128" y="12"/>
                  </a:cxn>
                  <a:cxn ang="0">
                    <a:pos x="128" y="0"/>
                  </a:cxn>
                  <a:cxn ang="0">
                    <a:pos x="126" y="0"/>
                  </a:cxn>
                  <a:cxn ang="0">
                    <a:pos x="2" y="0"/>
                  </a:cxn>
                  <a:cxn ang="0">
                    <a:pos x="2" y="12"/>
                  </a:cxn>
                  <a:cxn ang="0">
                    <a:pos x="126" y="12"/>
                  </a:cxn>
                  <a:cxn ang="0">
                    <a:pos x="126" y="0"/>
                  </a:cxn>
                </a:cxnLst>
                <a:rect l="0" t="0" r="r" b="b"/>
                <a:pathLst>
                  <a:path w="128" h="12">
                    <a:moveTo>
                      <a:pt x="128" y="0"/>
                    </a:moveTo>
                    <a:lnTo>
                      <a:pt x="0" y="0"/>
                    </a:lnTo>
                    <a:lnTo>
                      <a:pt x="0" y="12"/>
                    </a:lnTo>
                    <a:lnTo>
                      <a:pt x="128" y="12"/>
                    </a:lnTo>
                    <a:lnTo>
                      <a:pt x="128" y="0"/>
                    </a:lnTo>
                    <a:close/>
                    <a:moveTo>
                      <a:pt x="126" y="0"/>
                    </a:moveTo>
                    <a:lnTo>
                      <a:pt x="2" y="0"/>
                    </a:lnTo>
                    <a:lnTo>
                      <a:pt x="2" y="12"/>
                    </a:lnTo>
                    <a:lnTo>
                      <a:pt x="126" y="12"/>
                    </a:lnTo>
                    <a:lnTo>
                      <a:pt x="126" y="0"/>
                    </a:lnTo>
                    <a:close/>
                  </a:path>
                </a:pathLst>
              </a:custGeom>
              <a:grpFill/>
              <a:ln w="9525">
                <a:noFill/>
                <a:round/>
                <a:headEnd/>
                <a:tailEnd/>
              </a:ln>
            </p:spPr>
            <p:txBody>
              <a:bodyPr/>
              <a:lstStyle/>
              <a:p>
                <a:endParaRPr lang="en-US"/>
              </a:p>
            </p:txBody>
          </p:sp>
          <p:sp>
            <p:nvSpPr>
              <p:cNvPr id="279017" name="Freeform 489"/>
              <p:cNvSpPr>
                <a:spLocks noEditPoints="1"/>
              </p:cNvSpPr>
              <p:nvPr/>
            </p:nvSpPr>
            <p:spPr bwMode="auto">
              <a:xfrm>
                <a:off x="1846" y="2018"/>
                <a:ext cx="71" cy="14"/>
              </a:xfrm>
              <a:custGeom>
                <a:avLst/>
                <a:gdLst/>
                <a:ahLst/>
                <a:cxnLst>
                  <a:cxn ang="0">
                    <a:pos x="124" y="0"/>
                  </a:cxn>
                  <a:cxn ang="0">
                    <a:pos x="0" y="0"/>
                  </a:cxn>
                  <a:cxn ang="0">
                    <a:pos x="0" y="12"/>
                  </a:cxn>
                  <a:cxn ang="0">
                    <a:pos x="124" y="12"/>
                  </a:cxn>
                  <a:cxn ang="0">
                    <a:pos x="124" y="0"/>
                  </a:cxn>
                  <a:cxn ang="0">
                    <a:pos x="122" y="0"/>
                  </a:cxn>
                  <a:cxn ang="0">
                    <a:pos x="2" y="0"/>
                  </a:cxn>
                  <a:cxn ang="0">
                    <a:pos x="2" y="11"/>
                  </a:cxn>
                  <a:cxn ang="0">
                    <a:pos x="122" y="11"/>
                  </a:cxn>
                  <a:cxn ang="0">
                    <a:pos x="122" y="0"/>
                  </a:cxn>
                </a:cxnLst>
                <a:rect l="0" t="0" r="r" b="b"/>
                <a:pathLst>
                  <a:path w="124" h="12">
                    <a:moveTo>
                      <a:pt x="124" y="0"/>
                    </a:moveTo>
                    <a:lnTo>
                      <a:pt x="0" y="0"/>
                    </a:lnTo>
                    <a:lnTo>
                      <a:pt x="0" y="12"/>
                    </a:lnTo>
                    <a:lnTo>
                      <a:pt x="124" y="12"/>
                    </a:lnTo>
                    <a:lnTo>
                      <a:pt x="124" y="0"/>
                    </a:lnTo>
                    <a:close/>
                    <a:moveTo>
                      <a:pt x="122" y="0"/>
                    </a:moveTo>
                    <a:lnTo>
                      <a:pt x="2" y="0"/>
                    </a:lnTo>
                    <a:lnTo>
                      <a:pt x="2" y="11"/>
                    </a:lnTo>
                    <a:lnTo>
                      <a:pt x="122" y="11"/>
                    </a:lnTo>
                    <a:lnTo>
                      <a:pt x="122" y="0"/>
                    </a:lnTo>
                    <a:close/>
                  </a:path>
                </a:pathLst>
              </a:custGeom>
              <a:grpFill/>
              <a:ln w="9525">
                <a:noFill/>
                <a:round/>
                <a:headEnd/>
                <a:tailEnd/>
              </a:ln>
            </p:spPr>
            <p:txBody>
              <a:bodyPr/>
              <a:lstStyle/>
              <a:p>
                <a:endParaRPr lang="en-US"/>
              </a:p>
            </p:txBody>
          </p:sp>
          <p:sp>
            <p:nvSpPr>
              <p:cNvPr id="279018" name="Freeform 490"/>
              <p:cNvSpPr>
                <a:spLocks noEditPoints="1"/>
              </p:cNvSpPr>
              <p:nvPr/>
            </p:nvSpPr>
            <p:spPr bwMode="auto">
              <a:xfrm>
                <a:off x="1847" y="2018"/>
                <a:ext cx="69" cy="12"/>
              </a:xfrm>
              <a:custGeom>
                <a:avLst/>
                <a:gdLst/>
                <a:ahLst/>
                <a:cxnLst>
                  <a:cxn ang="0">
                    <a:pos x="120" y="0"/>
                  </a:cxn>
                  <a:cxn ang="0">
                    <a:pos x="0" y="0"/>
                  </a:cxn>
                  <a:cxn ang="0">
                    <a:pos x="0" y="11"/>
                  </a:cxn>
                  <a:cxn ang="0">
                    <a:pos x="120" y="11"/>
                  </a:cxn>
                  <a:cxn ang="0">
                    <a:pos x="120" y="0"/>
                  </a:cxn>
                  <a:cxn ang="0">
                    <a:pos x="118" y="1"/>
                  </a:cxn>
                  <a:cxn ang="0">
                    <a:pos x="3" y="1"/>
                  </a:cxn>
                  <a:cxn ang="0">
                    <a:pos x="3" y="11"/>
                  </a:cxn>
                  <a:cxn ang="0">
                    <a:pos x="118" y="11"/>
                  </a:cxn>
                  <a:cxn ang="0">
                    <a:pos x="118" y="1"/>
                  </a:cxn>
                </a:cxnLst>
                <a:rect l="0" t="0" r="r" b="b"/>
                <a:pathLst>
                  <a:path w="120" h="11">
                    <a:moveTo>
                      <a:pt x="120" y="0"/>
                    </a:moveTo>
                    <a:lnTo>
                      <a:pt x="0" y="0"/>
                    </a:lnTo>
                    <a:lnTo>
                      <a:pt x="0" y="11"/>
                    </a:lnTo>
                    <a:lnTo>
                      <a:pt x="120" y="11"/>
                    </a:lnTo>
                    <a:lnTo>
                      <a:pt x="120" y="0"/>
                    </a:lnTo>
                    <a:close/>
                    <a:moveTo>
                      <a:pt x="118" y="1"/>
                    </a:moveTo>
                    <a:lnTo>
                      <a:pt x="3" y="1"/>
                    </a:lnTo>
                    <a:lnTo>
                      <a:pt x="3" y="11"/>
                    </a:lnTo>
                    <a:lnTo>
                      <a:pt x="118" y="11"/>
                    </a:lnTo>
                    <a:lnTo>
                      <a:pt x="118" y="1"/>
                    </a:lnTo>
                    <a:close/>
                  </a:path>
                </a:pathLst>
              </a:custGeom>
              <a:grpFill/>
              <a:ln w="9525">
                <a:noFill/>
                <a:round/>
                <a:headEnd/>
                <a:tailEnd/>
              </a:ln>
            </p:spPr>
            <p:txBody>
              <a:bodyPr/>
              <a:lstStyle/>
              <a:p>
                <a:endParaRPr lang="en-US"/>
              </a:p>
            </p:txBody>
          </p:sp>
          <p:sp>
            <p:nvSpPr>
              <p:cNvPr id="279019" name="Freeform 491"/>
              <p:cNvSpPr>
                <a:spLocks noEditPoints="1"/>
              </p:cNvSpPr>
              <p:nvPr/>
            </p:nvSpPr>
            <p:spPr bwMode="auto">
              <a:xfrm>
                <a:off x="1848" y="2020"/>
                <a:ext cx="67" cy="10"/>
              </a:xfrm>
              <a:custGeom>
                <a:avLst/>
                <a:gdLst/>
                <a:ahLst/>
                <a:cxnLst>
                  <a:cxn ang="0">
                    <a:pos x="115" y="0"/>
                  </a:cxn>
                  <a:cxn ang="0">
                    <a:pos x="0" y="0"/>
                  </a:cxn>
                  <a:cxn ang="0">
                    <a:pos x="0" y="10"/>
                  </a:cxn>
                  <a:cxn ang="0">
                    <a:pos x="115" y="10"/>
                  </a:cxn>
                  <a:cxn ang="0">
                    <a:pos x="115" y="0"/>
                  </a:cxn>
                  <a:cxn ang="0">
                    <a:pos x="113" y="0"/>
                  </a:cxn>
                  <a:cxn ang="0">
                    <a:pos x="2" y="0"/>
                  </a:cxn>
                  <a:cxn ang="0">
                    <a:pos x="2" y="10"/>
                  </a:cxn>
                  <a:cxn ang="0">
                    <a:pos x="113" y="10"/>
                  </a:cxn>
                  <a:cxn ang="0">
                    <a:pos x="113" y="0"/>
                  </a:cxn>
                </a:cxnLst>
                <a:rect l="0" t="0" r="r" b="b"/>
                <a:pathLst>
                  <a:path w="115" h="10">
                    <a:moveTo>
                      <a:pt x="115" y="0"/>
                    </a:moveTo>
                    <a:lnTo>
                      <a:pt x="0" y="0"/>
                    </a:lnTo>
                    <a:lnTo>
                      <a:pt x="0" y="10"/>
                    </a:lnTo>
                    <a:lnTo>
                      <a:pt x="115" y="10"/>
                    </a:lnTo>
                    <a:lnTo>
                      <a:pt x="115" y="0"/>
                    </a:lnTo>
                    <a:close/>
                    <a:moveTo>
                      <a:pt x="113" y="0"/>
                    </a:moveTo>
                    <a:lnTo>
                      <a:pt x="2" y="0"/>
                    </a:lnTo>
                    <a:lnTo>
                      <a:pt x="2" y="10"/>
                    </a:lnTo>
                    <a:lnTo>
                      <a:pt x="113" y="10"/>
                    </a:lnTo>
                    <a:lnTo>
                      <a:pt x="113" y="0"/>
                    </a:lnTo>
                    <a:close/>
                  </a:path>
                </a:pathLst>
              </a:custGeom>
              <a:grpFill/>
              <a:ln w="9525">
                <a:noFill/>
                <a:round/>
                <a:headEnd/>
                <a:tailEnd/>
              </a:ln>
            </p:spPr>
            <p:txBody>
              <a:bodyPr/>
              <a:lstStyle/>
              <a:p>
                <a:endParaRPr lang="en-US"/>
              </a:p>
            </p:txBody>
          </p:sp>
          <p:sp>
            <p:nvSpPr>
              <p:cNvPr id="279020" name="Freeform 492"/>
              <p:cNvSpPr>
                <a:spLocks noEditPoints="1"/>
              </p:cNvSpPr>
              <p:nvPr/>
            </p:nvSpPr>
            <p:spPr bwMode="auto">
              <a:xfrm>
                <a:off x="1849" y="2020"/>
                <a:ext cx="64" cy="10"/>
              </a:xfrm>
              <a:custGeom>
                <a:avLst/>
                <a:gdLst/>
                <a:ahLst/>
                <a:cxnLst>
                  <a:cxn ang="0">
                    <a:pos x="111" y="0"/>
                  </a:cxn>
                  <a:cxn ang="0">
                    <a:pos x="0" y="0"/>
                  </a:cxn>
                  <a:cxn ang="0">
                    <a:pos x="0" y="10"/>
                  </a:cxn>
                  <a:cxn ang="0">
                    <a:pos x="111" y="10"/>
                  </a:cxn>
                  <a:cxn ang="0">
                    <a:pos x="111" y="0"/>
                  </a:cxn>
                  <a:cxn ang="0">
                    <a:pos x="108" y="0"/>
                  </a:cxn>
                  <a:cxn ang="0">
                    <a:pos x="3" y="0"/>
                  </a:cxn>
                  <a:cxn ang="0">
                    <a:pos x="3" y="10"/>
                  </a:cxn>
                  <a:cxn ang="0">
                    <a:pos x="108" y="10"/>
                  </a:cxn>
                  <a:cxn ang="0">
                    <a:pos x="108" y="0"/>
                  </a:cxn>
                </a:cxnLst>
                <a:rect l="0" t="0" r="r" b="b"/>
                <a:pathLst>
                  <a:path w="111" h="10">
                    <a:moveTo>
                      <a:pt x="111" y="0"/>
                    </a:moveTo>
                    <a:lnTo>
                      <a:pt x="0" y="0"/>
                    </a:lnTo>
                    <a:lnTo>
                      <a:pt x="0" y="10"/>
                    </a:lnTo>
                    <a:lnTo>
                      <a:pt x="111" y="10"/>
                    </a:lnTo>
                    <a:lnTo>
                      <a:pt x="111" y="0"/>
                    </a:lnTo>
                    <a:close/>
                    <a:moveTo>
                      <a:pt x="108" y="0"/>
                    </a:moveTo>
                    <a:lnTo>
                      <a:pt x="3" y="0"/>
                    </a:lnTo>
                    <a:lnTo>
                      <a:pt x="3" y="10"/>
                    </a:lnTo>
                    <a:lnTo>
                      <a:pt x="108" y="10"/>
                    </a:lnTo>
                    <a:lnTo>
                      <a:pt x="108" y="0"/>
                    </a:lnTo>
                    <a:close/>
                  </a:path>
                </a:pathLst>
              </a:custGeom>
              <a:grpFill/>
              <a:ln w="9525">
                <a:noFill/>
                <a:round/>
                <a:headEnd/>
                <a:tailEnd/>
              </a:ln>
            </p:spPr>
            <p:txBody>
              <a:bodyPr/>
              <a:lstStyle/>
              <a:p>
                <a:endParaRPr lang="en-US"/>
              </a:p>
            </p:txBody>
          </p:sp>
          <p:sp>
            <p:nvSpPr>
              <p:cNvPr id="279021" name="Freeform 493"/>
              <p:cNvSpPr>
                <a:spLocks noEditPoints="1"/>
              </p:cNvSpPr>
              <p:nvPr/>
            </p:nvSpPr>
            <p:spPr bwMode="auto">
              <a:xfrm>
                <a:off x="1852" y="2020"/>
                <a:ext cx="59" cy="10"/>
              </a:xfrm>
              <a:custGeom>
                <a:avLst/>
                <a:gdLst/>
                <a:ahLst/>
                <a:cxnLst>
                  <a:cxn ang="0">
                    <a:pos x="105" y="0"/>
                  </a:cxn>
                  <a:cxn ang="0">
                    <a:pos x="0" y="0"/>
                  </a:cxn>
                  <a:cxn ang="0">
                    <a:pos x="0" y="10"/>
                  </a:cxn>
                  <a:cxn ang="0">
                    <a:pos x="105" y="10"/>
                  </a:cxn>
                  <a:cxn ang="0">
                    <a:pos x="105" y="0"/>
                  </a:cxn>
                  <a:cxn ang="0">
                    <a:pos x="102" y="0"/>
                  </a:cxn>
                  <a:cxn ang="0">
                    <a:pos x="2" y="0"/>
                  </a:cxn>
                  <a:cxn ang="0">
                    <a:pos x="2" y="9"/>
                  </a:cxn>
                  <a:cxn ang="0">
                    <a:pos x="102" y="9"/>
                  </a:cxn>
                  <a:cxn ang="0">
                    <a:pos x="102" y="0"/>
                  </a:cxn>
                </a:cxnLst>
                <a:rect l="0" t="0" r="r" b="b"/>
                <a:pathLst>
                  <a:path w="105" h="10">
                    <a:moveTo>
                      <a:pt x="105" y="0"/>
                    </a:moveTo>
                    <a:lnTo>
                      <a:pt x="0" y="0"/>
                    </a:lnTo>
                    <a:lnTo>
                      <a:pt x="0" y="10"/>
                    </a:lnTo>
                    <a:lnTo>
                      <a:pt x="105" y="10"/>
                    </a:lnTo>
                    <a:lnTo>
                      <a:pt x="105" y="0"/>
                    </a:lnTo>
                    <a:close/>
                    <a:moveTo>
                      <a:pt x="102" y="0"/>
                    </a:moveTo>
                    <a:lnTo>
                      <a:pt x="2" y="0"/>
                    </a:lnTo>
                    <a:lnTo>
                      <a:pt x="2" y="9"/>
                    </a:lnTo>
                    <a:lnTo>
                      <a:pt x="102" y="9"/>
                    </a:lnTo>
                    <a:lnTo>
                      <a:pt x="102" y="0"/>
                    </a:lnTo>
                    <a:close/>
                  </a:path>
                </a:pathLst>
              </a:custGeom>
              <a:grpFill/>
              <a:ln w="9525">
                <a:noFill/>
                <a:round/>
                <a:headEnd/>
                <a:tailEnd/>
              </a:ln>
            </p:spPr>
            <p:txBody>
              <a:bodyPr/>
              <a:lstStyle/>
              <a:p>
                <a:endParaRPr lang="en-US"/>
              </a:p>
            </p:txBody>
          </p:sp>
          <p:sp>
            <p:nvSpPr>
              <p:cNvPr id="279022" name="Freeform 494"/>
              <p:cNvSpPr>
                <a:spLocks noEditPoints="1"/>
              </p:cNvSpPr>
              <p:nvPr/>
            </p:nvSpPr>
            <p:spPr bwMode="auto">
              <a:xfrm>
                <a:off x="1853" y="2020"/>
                <a:ext cx="57" cy="10"/>
              </a:xfrm>
              <a:custGeom>
                <a:avLst/>
                <a:gdLst/>
                <a:ahLst/>
                <a:cxnLst>
                  <a:cxn ang="0">
                    <a:pos x="100" y="0"/>
                  </a:cxn>
                  <a:cxn ang="0">
                    <a:pos x="0" y="0"/>
                  </a:cxn>
                  <a:cxn ang="0">
                    <a:pos x="0" y="9"/>
                  </a:cxn>
                  <a:cxn ang="0">
                    <a:pos x="100" y="9"/>
                  </a:cxn>
                  <a:cxn ang="0">
                    <a:pos x="100" y="0"/>
                  </a:cxn>
                  <a:cxn ang="0">
                    <a:pos x="98" y="0"/>
                  </a:cxn>
                  <a:cxn ang="0">
                    <a:pos x="2" y="0"/>
                  </a:cxn>
                  <a:cxn ang="0">
                    <a:pos x="2" y="9"/>
                  </a:cxn>
                  <a:cxn ang="0">
                    <a:pos x="98" y="9"/>
                  </a:cxn>
                  <a:cxn ang="0">
                    <a:pos x="98" y="0"/>
                  </a:cxn>
                </a:cxnLst>
                <a:rect l="0" t="0" r="r" b="b"/>
                <a:pathLst>
                  <a:path w="100" h="9">
                    <a:moveTo>
                      <a:pt x="100" y="0"/>
                    </a:moveTo>
                    <a:lnTo>
                      <a:pt x="0" y="0"/>
                    </a:lnTo>
                    <a:lnTo>
                      <a:pt x="0" y="9"/>
                    </a:lnTo>
                    <a:lnTo>
                      <a:pt x="100" y="9"/>
                    </a:lnTo>
                    <a:lnTo>
                      <a:pt x="100" y="0"/>
                    </a:lnTo>
                    <a:close/>
                    <a:moveTo>
                      <a:pt x="98" y="0"/>
                    </a:moveTo>
                    <a:lnTo>
                      <a:pt x="2" y="0"/>
                    </a:lnTo>
                    <a:lnTo>
                      <a:pt x="2" y="9"/>
                    </a:lnTo>
                    <a:lnTo>
                      <a:pt x="98" y="9"/>
                    </a:lnTo>
                    <a:lnTo>
                      <a:pt x="98" y="0"/>
                    </a:lnTo>
                    <a:close/>
                  </a:path>
                </a:pathLst>
              </a:custGeom>
              <a:grpFill/>
              <a:ln w="9525">
                <a:noFill/>
                <a:round/>
                <a:headEnd/>
                <a:tailEnd/>
              </a:ln>
            </p:spPr>
            <p:txBody>
              <a:bodyPr/>
              <a:lstStyle/>
              <a:p>
                <a:endParaRPr lang="en-US"/>
              </a:p>
            </p:txBody>
          </p:sp>
          <p:sp>
            <p:nvSpPr>
              <p:cNvPr id="279023" name="Freeform 495"/>
              <p:cNvSpPr>
                <a:spLocks noEditPoints="1"/>
              </p:cNvSpPr>
              <p:nvPr/>
            </p:nvSpPr>
            <p:spPr bwMode="auto">
              <a:xfrm>
                <a:off x="1854" y="2020"/>
                <a:ext cx="55" cy="10"/>
              </a:xfrm>
              <a:custGeom>
                <a:avLst/>
                <a:gdLst/>
                <a:ahLst/>
                <a:cxnLst>
                  <a:cxn ang="0">
                    <a:pos x="96" y="0"/>
                  </a:cxn>
                  <a:cxn ang="0">
                    <a:pos x="0" y="0"/>
                  </a:cxn>
                  <a:cxn ang="0">
                    <a:pos x="0" y="9"/>
                  </a:cxn>
                  <a:cxn ang="0">
                    <a:pos x="96" y="9"/>
                  </a:cxn>
                  <a:cxn ang="0">
                    <a:pos x="96" y="0"/>
                  </a:cxn>
                  <a:cxn ang="0">
                    <a:pos x="94" y="1"/>
                  </a:cxn>
                  <a:cxn ang="0">
                    <a:pos x="2" y="1"/>
                  </a:cxn>
                  <a:cxn ang="0">
                    <a:pos x="2" y="9"/>
                  </a:cxn>
                  <a:cxn ang="0">
                    <a:pos x="94" y="9"/>
                  </a:cxn>
                  <a:cxn ang="0">
                    <a:pos x="94" y="1"/>
                  </a:cxn>
                </a:cxnLst>
                <a:rect l="0" t="0" r="r" b="b"/>
                <a:pathLst>
                  <a:path w="96" h="9">
                    <a:moveTo>
                      <a:pt x="96" y="0"/>
                    </a:moveTo>
                    <a:lnTo>
                      <a:pt x="0" y="0"/>
                    </a:lnTo>
                    <a:lnTo>
                      <a:pt x="0" y="9"/>
                    </a:lnTo>
                    <a:lnTo>
                      <a:pt x="96" y="9"/>
                    </a:lnTo>
                    <a:lnTo>
                      <a:pt x="96" y="0"/>
                    </a:lnTo>
                    <a:close/>
                    <a:moveTo>
                      <a:pt x="94" y="1"/>
                    </a:moveTo>
                    <a:lnTo>
                      <a:pt x="2" y="1"/>
                    </a:lnTo>
                    <a:lnTo>
                      <a:pt x="2" y="9"/>
                    </a:lnTo>
                    <a:lnTo>
                      <a:pt x="94" y="9"/>
                    </a:lnTo>
                    <a:lnTo>
                      <a:pt x="94" y="1"/>
                    </a:lnTo>
                    <a:close/>
                  </a:path>
                </a:pathLst>
              </a:custGeom>
              <a:grpFill/>
              <a:ln w="9525">
                <a:noFill/>
                <a:round/>
                <a:headEnd/>
                <a:tailEnd/>
              </a:ln>
            </p:spPr>
            <p:txBody>
              <a:bodyPr/>
              <a:lstStyle/>
              <a:p>
                <a:endParaRPr lang="en-US"/>
              </a:p>
            </p:txBody>
          </p:sp>
          <p:sp>
            <p:nvSpPr>
              <p:cNvPr id="279024" name="Freeform 496"/>
              <p:cNvSpPr>
                <a:spLocks noEditPoints="1"/>
              </p:cNvSpPr>
              <p:nvPr/>
            </p:nvSpPr>
            <p:spPr bwMode="auto">
              <a:xfrm>
                <a:off x="1855" y="2020"/>
                <a:ext cx="53" cy="10"/>
              </a:xfrm>
              <a:custGeom>
                <a:avLst/>
                <a:gdLst/>
                <a:ahLst/>
                <a:cxnLst>
                  <a:cxn ang="0">
                    <a:pos x="92" y="0"/>
                  </a:cxn>
                  <a:cxn ang="0">
                    <a:pos x="0" y="0"/>
                  </a:cxn>
                  <a:cxn ang="0">
                    <a:pos x="0" y="8"/>
                  </a:cxn>
                  <a:cxn ang="0">
                    <a:pos x="92" y="8"/>
                  </a:cxn>
                  <a:cxn ang="0">
                    <a:pos x="92" y="0"/>
                  </a:cxn>
                  <a:cxn ang="0">
                    <a:pos x="89" y="0"/>
                  </a:cxn>
                  <a:cxn ang="0">
                    <a:pos x="4" y="0"/>
                  </a:cxn>
                  <a:cxn ang="0">
                    <a:pos x="4" y="8"/>
                  </a:cxn>
                  <a:cxn ang="0">
                    <a:pos x="89" y="8"/>
                  </a:cxn>
                  <a:cxn ang="0">
                    <a:pos x="89" y="0"/>
                  </a:cxn>
                </a:cxnLst>
                <a:rect l="0" t="0" r="r" b="b"/>
                <a:pathLst>
                  <a:path w="92" h="8">
                    <a:moveTo>
                      <a:pt x="92" y="0"/>
                    </a:moveTo>
                    <a:lnTo>
                      <a:pt x="0" y="0"/>
                    </a:lnTo>
                    <a:lnTo>
                      <a:pt x="0" y="8"/>
                    </a:lnTo>
                    <a:lnTo>
                      <a:pt x="92" y="8"/>
                    </a:lnTo>
                    <a:lnTo>
                      <a:pt x="92" y="0"/>
                    </a:lnTo>
                    <a:close/>
                    <a:moveTo>
                      <a:pt x="89" y="0"/>
                    </a:moveTo>
                    <a:lnTo>
                      <a:pt x="4" y="0"/>
                    </a:lnTo>
                    <a:lnTo>
                      <a:pt x="4" y="8"/>
                    </a:lnTo>
                    <a:lnTo>
                      <a:pt x="89" y="8"/>
                    </a:lnTo>
                    <a:lnTo>
                      <a:pt x="89" y="0"/>
                    </a:lnTo>
                    <a:close/>
                  </a:path>
                </a:pathLst>
              </a:custGeom>
              <a:grpFill/>
              <a:ln w="9525">
                <a:noFill/>
                <a:round/>
                <a:headEnd/>
                <a:tailEnd/>
              </a:ln>
            </p:spPr>
            <p:txBody>
              <a:bodyPr/>
              <a:lstStyle/>
              <a:p>
                <a:endParaRPr lang="en-US"/>
              </a:p>
            </p:txBody>
          </p:sp>
          <p:sp>
            <p:nvSpPr>
              <p:cNvPr id="279025" name="Freeform 497"/>
              <p:cNvSpPr>
                <a:spLocks noEditPoints="1"/>
              </p:cNvSpPr>
              <p:nvPr/>
            </p:nvSpPr>
            <p:spPr bwMode="auto">
              <a:xfrm>
                <a:off x="1857" y="2020"/>
                <a:ext cx="48" cy="10"/>
              </a:xfrm>
              <a:custGeom>
                <a:avLst/>
                <a:gdLst/>
                <a:ahLst/>
                <a:cxnLst>
                  <a:cxn ang="0">
                    <a:pos x="85" y="0"/>
                  </a:cxn>
                  <a:cxn ang="0">
                    <a:pos x="0" y="0"/>
                  </a:cxn>
                  <a:cxn ang="0">
                    <a:pos x="0" y="8"/>
                  </a:cxn>
                  <a:cxn ang="0">
                    <a:pos x="85" y="8"/>
                  </a:cxn>
                  <a:cxn ang="0">
                    <a:pos x="85" y="0"/>
                  </a:cxn>
                  <a:cxn ang="0">
                    <a:pos x="83" y="0"/>
                  </a:cxn>
                  <a:cxn ang="0">
                    <a:pos x="2" y="0"/>
                  </a:cxn>
                  <a:cxn ang="0">
                    <a:pos x="2" y="7"/>
                  </a:cxn>
                  <a:cxn ang="0">
                    <a:pos x="83" y="7"/>
                  </a:cxn>
                  <a:cxn ang="0">
                    <a:pos x="83" y="0"/>
                  </a:cxn>
                </a:cxnLst>
                <a:rect l="0" t="0" r="r" b="b"/>
                <a:pathLst>
                  <a:path w="85" h="8">
                    <a:moveTo>
                      <a:pt x="85" y="0"/>
                    </a:moveTo>
                    <a:lnTo>
                      <a:pt x="0" y="0"/>
                    </a:lnTo>
                    <a:lnTo>
                      <a:pt x="0" y="8"/>
                    </a:lnTo>
                    <a:lnTo>
                      <a:pt x="85" y="8"/>
                    </a:lnTo>
                    <a:lnTo>
                      <a:pt x="85" y="0"/>
                    </a:lnTo>
                    <a:close/>
                    <a:moveTo>
                      <a:pt x="83" y="0"/>
                    </a:moveTo>
                    <a:lnTo>
                      <a:pt x="2" y="0"/>
                    </a:lnTo>
                    <a:lnTo>
                      <a:pt x="2" y="7"/>
                    </a:lnTo>
                    <a:lnTo>
                      <a:pt x="83" y="7"/>
                    </a:lnTo>
                    <a:lnTo>
                      <a:pt x="83" y="0"/>
                    </a:lnTo>
                    <a:close/>
                  </a:path>
                </a:pathLst>
              </a:custGeom>
              <a:grpFill/>
              <a:ln w="9525">
                <a:noFill/>
                <a:round/>
                <a:headEnd/>
                <a:tailEnd/>
              </a:ln>
            </p:spPr>
            <p:txBody>
              <a:bodyPr/>
              <a:lstStyle/>
              <a:p>
                <a:endParaRPr lang="en-US"/>
              </a:p>
            </p:txBody>
          </p:sp>
          <p:sp>
            <p:nvSpPr>
              <p:cNvPr id="279026" name="Freeform 498"/>
              <p:cNvSpPr>
                <a:spLocks noEditPoints="1"/>
              </p:cNvSpPr>
              <p:nvPr/>
            </p:nvSpPr>
            <p:spPr bwMode="auto">
              <a:xfrm>
                <a:off x="1858" y="2020"/>
                <a:ext cx="46" cy="8"/>
              </a:xfrm>
              <a:custGeom>
                <a:avLst/>
                <a:gdLst/>
                <a:ahLst/>
                <a:cxnLst>
                  <a:cxn ang="0">
                    <a:pos x="81" y="0"/>
                  </a:cxn>
                  <a:cxn ang="0">
                    <a:pos x="0" y="0"/>
                  </a:cxn>
                  <a:cxn ang="0">
                    <a:pos x="0" y="7"/>
                  </a:cxn>
                  <a:cxn ang="0">
                    <a:pos x="81" y="7"/>
                  </a:cxn>
                  <a:cxn ang="0">
                    <a:pos x="81" y="0"/>
                  </a:cxn>
                  <a:cxn ang="0">
                    <a:pos x="77" y="0"/>
                  </a:cxn>
                  <a:cxn ang="0">
                    <a:pos x="3" y="0"/>
                  </a:cxn>
                  <a:cxn ang="0">
                    <a:pos x="3" y="7"/>
                  </a:cxn>
                  <a:cxn ang="0">
                    <a:pos x="77" y="7"/>
                  </a:cxn>
                  <a:cxn ang="0">
                    <a:pos x="77" y="0"/>
                  </a:cxn>
                </a:cxnLst>
                <a:rect l="0" t="0" r="r" b="b"/>
                <a:pathLst>
                  <a:path w="81" h="7">
                    <a:moveTo>
                      <a:pt x="81" y="0"/>
                    </a:moveTo>
                    <a:lnTo>
                      <a:pt x="0" y="0"/>
                    </a:lnTo>
                    <a:lnTo>
                      <a:pt x="0" y="7"/>
                    </a:lnTo>
                    <a:lnTo>
                      <a:pt x="81" y="7"/>
                    </a:lnTo>
                    <a:lnTo>
                      <a:pt x="81" y="0"/>
                    </a:lnTo>
                    <a:close/>
                    <a:moveTo>
                      <a:pt x="77" y="0"/>
                    </a:moveTo>
                    <a:lnTo>
                      <a:pt x="3" y="0"/>
                    </a:lnTo>
                    <a:lnTo>
                      <a:pt x="3" y="7"/>
                    </a:lnTo>
                    <a:lnTo>
                      <a:pt x="77" y="7"/>
                    </a:lnTo>
                    <a:lnTo>
                      <a:pt x="77" y="0"/>
                    </a:lnTo>
                    <a:close/>
                  </a:path>
                </a:pathLst>
              </a:custGeom>
              <a:grpFill/>
              <a:ln w="9525">
                <a:noFill/>
                <a:round/>
                <a:headEnd/>
                <a:tailEnd/>
              </a:ln>
            </p:spPr>
            <p:txBody>
              <a:bodyPr/>
              <a:lstStyle/>
              <a:p>
                <a:endParaRPr lang="en-US"/>
              </a:p>
            </p:txBody>
          </p:sp>
          <p:sp>
            <p:nvSpPr>
              <p:cNvPr id="279027" name="Freeform 499"/>
              <p:cNvSpPr>
                <a:spLocks noEditPoints="1"/>
              </p:cNvSpPr>
              <p:nvPr/>
            </p:nvSpPr>
            <p:spPr bwMode="auto">
              <a:xfrm>
                <a:off x="1861" y="2020"/>
                <a:ext cx="42" cy="8"/>
              </a:xfrm>
              <a:custGeom>
                <a:avLst/>
                <a:gdLst/>
                <a:ahLst/>
                <a:cxnLst>
                  <a:cxn ang="0">
                    <a:pos x="74" y="0"/>
                  </a:cxn>
                  <a:cxn ang="0">
                    <a:pos x="0" y="0"/>
                  </a:cxn>
                  <a:cxn ang="0">
                    <a:pos x="0" y="7"/>
                  </a:cxn>
                  <a:cxn ang="0">
                    <a:pos x="74" y="7"/>
                  </a:cxn>
                  <a:cxn ang="0">
                    <a:pos x="74" y="0"/>
                  </a:cxn>
                  <a:cxn ang="0">
                    <a:pos x="71" y="1"/>
                  </a:cxn>
                  <a:cxn ang="0">
                    <a:pos x="3" y="1"/>
                  </a:cxn>
                  <a:cxn ang="0">
                    <a:pos x="3" y="7"/>
                  </a:cxn>
                  <a:cxn ang="0">
                    <a:pos x="71" y="7"/>
                  </a:cxn>
                  <a:cxn ang="0">
                    <a:pos x="71" y="1"/>
                  </a:cxn>
                </a:cxnLst>
                <a:rect l="0" t="0" r="r" b="b"/>
                <a:pathLst>
                  <a:path w="74" h="7">
                    <a:moveTo>
                      <a:pt x="74" y="0"/>
                    </a:moveTo>
                    <a:lnTo>
                      <a:pt x="0" y="0"/>
                    </a:lnTo>
                    <a:lnTo>
                      <a:pt x="0" y="7"/>
                    </a:lnTo>
                    <a:lnTo>
                      <a:pt x="74" y="7"/>
                    </a:lnTo>
                    <a:lnTo>
                      <a:pt x="74" y="0"/>
                    </a:lnTo>
                    <a:close/>
                    <a:moveTo>
                      <a:pt x="71" y="1"/>
                    </a:moveTo>
                    <a:lnTo>
                      <a:pt x="3" y="1"/>
                    </a:lnTo>
                    <a:lnTo>
                      <a:pt x="3" y="7"/>
                    </a:lnTo>
                    <a:lnTo>
                      <a:pt x="71" y="7"/>
                    </a:lnTo>
                    <a:lnTo>
                      <a:pt x="71" y="1"/>
                    </a:lnTo>
                    <a:close/>
                  </a:path>
                </a:pathLst>
              </a:custGeom>
              <a:grpFill/>
              <a:ln w="9525">
                <a:noFill/>
                <a:round/>
                <a:headEnd/>
                <a:tailEnd/>
              </a:ln>
            </p:spPr>
            <p:txBody>
              <a:bodyPr/>
              <a:lstStyle/>
              <a:p>
                <a:endParaRPr lang="en-US"/>
              </a:p>
            </p:txBody>
          </p:sp>
          <p:sp>
            <p:nvSpPr>
              <p:cNvPr id="279028" name="Freeform 500"/>
              <p:cNvSpPr>
                <a:spLocks noEditPoints="1"/>
              </p:cNvSpPr>
              <p:nvPr/>
            </p:nvSpPr>
            <p:spPr bwMode="auto">
              <a:xfrm>
                <a:off x="1862" y="2022"/>
                <a:ext cx="39" cy="6"/>
              </a:xfrm>
              <a:custGeom>
                <a:avLst/>
                <a:gdLst/>
                <a:ahLst/>
                <a:cxnLst>
                  <a:cxn ang="0">
                    <a:pos x="68" y="0"/>
                  </a:cxn>
                  <a:cxn ang="0">
                    <a:pos x="0" y="0"/>
                  </a:cxn>
                  <a:cxn ang="0">
                    <a:pos x="0" y="6"/>
                  </a:cxn>
                  <a:cxn ang="0">
                    <a:pos x="68" y="6"/>
                  </a:cxn>
                  <a:cxn ang="0">
                    <a:pos x="68" y="0"/>
                  </a:cxn>
                  <a:cxn ang="0">
                    <a:pos x="66" y="0"/>
                  </a:cxn>
                  <a:cxn ang="0">
                    <a:pos x="2" y="0"/>
                  </a:cxn>
                  <a:cxn ang="0">
                    <a:pos x="2" y="6"/>
                  </a:cxn>
                  <a:cxn ang="0">
                    <a:pos x="66" y="6"/>
                  </a:cxn>
                  <a:cxn ang="0">
                    <a:pos x="66" y="0"/>
                  </a:cxn>
                </a:cxnLst>
                <a:rect l="0" t="0" r="r" b="b"/>
                <a:pathLst>
                  <a:path w="68" h="6">
                    <a:moveTo>
                      <a:pt x="68" y="0"/>
                    </a:moveTo>
                    <a:lnTo>
                      <a:pt x="0" y="0"/>
                    </a:lnTo>
                    <a:lnTo>
                      <a:pt x="0" y="6"/>
                    </a:lnTo>
                    <a:lnTo>
                      <a:pt x="68" y="6"/>
                    </a:lnTo>
                    <a:lnTo>
                      <a:pt x="68" y="0"/>
                    </a:lnTo>
                    <a:close/>
                    <a:moveTo>
                      <a:pt x="66" y="0"/>
                    </a:moveTo>
                    <a:lnTo>
                      <a:pt x="2" y="0"/>
                    </a:lnTo>
                    <a:lnTo>
                      <a:pt x="2" y="6"/>
                    </a:lnTo>
                    <a:lnTo>
                      <a:pt x="66" y="6"/>
                    </a:lnTo>
                    <a:lnTo>
                      <a:pt x="66" y="0"/>
                    </a:lnTo>
                    <a:close/>
                  </a:path>
                </a:pathLst>
              </a:custGeom>
              <a:grpFill/>
              <a:ln w="9525">
                <a:noFill/>
                <a:round/>
                <a:headEnd/>
                <a:tailEnd/>
              </a:ln>
            </p:spPr>
            <p:txBody>
              <a:bodyPr/>
              <a:lstStyle/>
              <a:p>
                <a:endParaRPr lang="en-US"/>
              </a:p>
            </p:txBody>
          </p:sp>
          <p:sp>
            <p:nvSpPr>
              <p:cNvPr id="279029" name="Freeform 501"/>
              <p:cNvSpPr>
                <a:spLocks noEditPoints="1"/>
              </p:cNvSpPr>
              <p:nvPr/>
            </p:nvSpPr>
            <p:spPr bwMode="auto">
              <a:xfrm>
                <a:off x="1863" y="2022"/>
                <a:ext cx="37" cy="6"/>
              </a:xfrm>
              <a:custGeom>
                <a:avLst/>
                <a:gdLst/>
                <a:ahLst/>
                <a:cxnLst>
                  <a:cxn ang="0">
                    <a:pos x="64" y="0"/>
                  </a:cxn>
                  <a:cxn ang="0">
                    <a:pos x="0" y="0"/>
                  </a:cxn>
                  <a:cxn ang="0">
                    <a:pos x="0" y="6"/>
                  </a:cxn>
                  <a:cxn ang="0">
                    <a:pos x="64" y="6"/>
                  </a:cxn>
                  <a:cxn ang="0">
                    <a:pos x="64" y="0"/>
                  </a:cxn>
                  <a:cxn ang="0">
                    <a:pos x="60" y="0"/>
                  </a:cxn>
                  <a:cxn ang="0">
                    <a:pos x="5" y="0"/>
                  </a:cxn>
                  <a:cxn ang="0">
                    <a:pos x="5" y="5"/>
                  </a:cxn>
                  <a:cxn ang="0">
                    <a:pos x="60" y="5"/>
                  </a:cxn>
                  <a:cxn ang="0">
                    <a:pos x="60" y="0"/>
                  </a:cxn>
                </a:cxnLst>
                <a:rect l="0" t="0" r="r" b="b"/>
                <a:pathLst>
                  <a:path w="64" h="6">
                    <a:moveTo>
                      <a:pt x="64" y="0"/>
                    </a:moveTo>
                    <a:lnTo>
                      <a:pt x="0" y="0"/>
                    </a:lnTo>
                    <a:lnTo>
                      <a:pt x="0" y="6"/>
                    </a:lnTo>
                    <a:lnTo>
                      <a:pt x="64" y="6"/>
                    </a:lnTo>
                    <a:lnTo>
                      <a:pt x="64" y="0"/>
                    </a:lnTo>
                    <a:close/>
                    <a:moveTo>
                      <a:pt x="60" y="0"/>
                    </a:moveTo>
                    <a:lnTo>
                      <a:pt x="5" y="0"/>
                    </a:lnTo>
                    <a:lnTo>
                      <a:pt x="5" y="5"/>
                    </a:lnTo>
                    <a:lnTo>
                      <a:pt x="60" y="5"/>
                    </a:lnTo>
                    <a:lnTo>
                      <a:pt x="60" y="0"/>
                    </a:lnTo>
                    <a:close/>
                  </a:path>
                </a:pathLst>
              </a:custGeom>
              <a:grpFill/>
              <a:ln w="9525">
                <a:noFill/>
                <a:round/>
                <a:headEnd/>
                <a:tailEnd/>
              </a:ln>
            </p:spPr>
            <p:txBody>
              <a:bodyPr/>
              <a:lstStyle/>
              <a:p>
                <a:endParaRPr lang="en-US"/>
              </a:p>
            </p:txBody>
          </p:sp>
          <p:sp>
            <p:nvSpPr>
              <p:cNvPr id="279030" name="Freeform 502"/>
              <p:cNvSpPr>
                <a:spLocks noEditPoints="1"/>
              </p:cNvSpPr>
              <p:nvPr/>
            </p:nvSpPr>
            <p:spPr bwMode="auto">
              <a:xfrm>
                <a:off x="1865" y="2022"/>
                <a:ext cx="32" cy="6"/>
              </a:xfrm>
              <a:custGeom>
                <a:avLst/>
                <a:gdLst/>
                <a:ahLst/>
                <a:cxnLst>
                  <a:cxn ang="0">
                    <a:pos x="55" y="0"/>
                  </a:cxn>
                  <a:cxn ang="0">
                    <a:pos x="0" y="0"/>
                  </a:cxn>
                  <a:cxn ang="0">
                    <a:pos x="0" y="5"/>
                  </a:cxn>
                  <a:cxn ang="0">
                    <a:pos x="55" y="5"/>
                  </a:cxn>
                  <a:cxn ang="0">
                    <a:pos x="55" y="0"/>
                  </a:cxn>
                  <a:cxn ang="0">
                    <a:pos x="52" y="0"/>
                  </a:cxn>
                  <a:cxn ang="0">
                    <a:pos x="3" y="0"/>
                  </a:cxn>
                  <a:cxn ang="0">
                    <a:pos x="3" y="5"/>
                  </a:cxn>
                  <a:cxn ang="0">
                    <a:pos x="52" y="5"/>
                  </a:cxn>
                  <a:cxn ang="0">
                    <a:pos x="52" y="0"/>
                  </a:cxn>
                </a:cxnLst>
                <a:rect l="0" t="0" r="r" b="b"/>
                <a:pathLst>
                  <a:path w="55" h="5">
                    <a:moveTo>
                      <a:pt x="55" y="0"/>
                    </a:moveTo>
                    <a:lnTo>
                      <a:pt x="0" y="0"/>
                    </a:lnTo>
                    <a:lnTo>
                      <a:pt x="0" y="5"/>
                    </a:lnTo>
                    <a:lnTo>
                      <a:pt x="55" y="5"/>
                    </a:lnTo>
                    <a:lnTo>
                      <a:pt x="55" y="0"/>
                    </a:lnTo>
                    <a:close/>
                    <a:moveTo>
                      <a:pt x="52" y="0"/>
                    </a:moveTo>
                    <a:lnTo>
                      <a:pt x="3" y="0"/>
                    </a:lnTo>
                    <a:lnTo>
                      <a:pt x="3" y="5"/>
                    </a:lnTo>
                    <a:lnTo>
                      <a:pt x="52" y="5"/>
                    </a:lnTo>
                    <a:lnTo>
                      <a:pt x="52" y="0"/>
                    </a:lnTo>
                    <a:close/>
                  </a:path>
                </a:pathLst>
              </a:custGeom>
              <a:grpFill/>
              <a:ln w="9525">
                <a:noFill/>
                <a:round/>
                <a:headEnd/>
                <a:tailEnd/>
              </a:ln>
            </p:spPr>
            <p:txBody>
              <a:bodyPr/>
              <a:lstStyle/>
              <a:p>
                <a:endParaRPr lang="en-US"/>
              </a:p>
            </p:txBody>
          </p:sp>
          <p:sp>
            <p:nvSpPr>
              <p:cNvPr id="279031" name="Freeform 503"/>
              <p:cNvSpPr>
                <a:spLocks noEditPoints="1"/>
              </p:cNvSpPr>
              <p:nvPr/>
            </p:nvSpPr>
            <p:spPr bwMode="auto">
              <a:xfrm>
                <a:off x="1868" y="2022"/>
                <a:ext cx="27" cy="6"/>
              </a:xfrm>
              <a:custGeom>
                <a:avLst/>
                <a:gdLst/>
                <a:ahLst/>
                <a:cxnLst>
                  <a:cxn ang="0">
                    <a:pos x="49" y="0"/>
                  </a:cxn>
                  <a:cxn ang="0">
                    <a:pos x="0" y="0"/>
                  </a:cxn>
                  <a:cxn ang="0">
                    <a:pos x="0" y="5"/>
                  </a:cxn>
                  <a:cxn ang="0">
                    <a:pos x="49" y="5"/>
                  </a:cxn>
                  <a:cxn ang="0">
                    <a:pos x="49" y="0"/>
                  </a:cxn>
                  <a:cxn ang="0">
                    <a:pos x="45" y="1"/>
                  </a:cxn>
                  <a:cxn ang="0">
                    <a:pos x="3" y="1"/>
                  </a:cxn>
                  <a:cxn ang="0">
                    <a:pos x="3" y="5"/>
                  </a:cxn>
                  <a:cxn ang="0">
                    <a:pos x="45" y="5"/>
                  </a:cxn>
                  <a:cxn ang="0">
                    <a:pos x="45" y="1"/>
                  </a:cxn>
                </a:cxnLst>
                <a:rect l="0" t="0" r="r" b="b"/>
                <a:pathLst>
                  <a:path w="49" h="5">
                    <a:moveTo>
                      <a:pt x="49" y="0"/>
                    </a:moveTo>
                    <a:lnTo>
                      <a:pt x="0" y="0"/>
                    </a:lnTo>
                    <a:lnTo>
                      <a:pt x="0" y="5"/>
                    </a:lnTo>
                    <a:lnTo>
                      <a:pt x="49" y="5"/>
                    </a:lnTo>
                    <a:lnTo>
                      <a:pt x="49" y="0"/>
                    </a:lnTo>
                    <a:close/>
                    <a:moveTo>
                      <a:pt x="45" y="1"/>
                    </a:moveTo>
                    <a:lnTo>
                      <a:pt x="3" y="1"/>
                    </a:lnTo>
                    <a:lnTo>
                      <a:pt x="3" y="5"/>
                    </a:lnTo>
                    <a:lnTo>
                      <a:pt x="45" y="5"/>
                    </a:lnTo>
                    <a:lnTo>
                      <a:pt x="45" y="1"/>
                    </a:lnTo>
                    <a:close/>
                  </a:path>
                </a:pathLst>
              </a:custGeom>
              <a:grpFill/>
              <a:ln w="9525">
                <a:noFill/>
                <a:round/>
                <a:headEnd/>
                <a:tailEnd/>
              </a:ln>
            </p:spPr>
            <p:txBody>
              <a:bodyPr/>
              <a:lstStyle/>
              <a:p>
                <a:endParaRPr lang="en-US"/>
              </a:p>
            </p:txBody>
          </p:sp>
          <p:sp>
            <p:nvSpPr>
              <p:cNvPr id="279032" name="Freeform 504"/>
              <p:cNvSpPr>
                <a:spLocks noEditPoints="1"/>
              </p:cNvSpPr>
              <p:nvPr/>
            </p:nvSpPr>
            <p:spPr bwMode="auto">
              <a:xfrm>
                <a:off x="1870" y="2022"/>
                <a:ext cx="24" cy="6"/>
              </a:xfrm>
              <a:custGeom>
                <a:avLst/>
                <a:gdLst/>
                <a:ahLst/>
                <a:cxnLst>
                  <a:cxn ang="0">
                    <a:pos x="42" y="0"/>
                  </a:cxn>
                  <a:cxn ang="0">
                    <a:pos x="0" y="0"/>
                  </a:cxn>
                  <a:cxn ang="0">
                    <a:pos x="0" y="4"/>
                  </a:cxn>
                  <a:cxn ang="0">
                    <a:pos x="42" y="4"/>
                  </a:cxn>
                  <a:cxn ang="0">
                    <a:pos x="42" y="0"/>
                  </a:cxn>
                  <a:cxn ang="0">
                    <a:pos x="38" y="0"/>
                  </a:cxn>
                  <a:cxn ang="0">
                    <a:pos x="5" y="0"/>
                  </a:cxn>
                  <a:cxn ang="0">
                    <a:pos x="5" y="3"/>
                  </a:cxn>
                  <a:cxn ang="0">
                    <a:pos x="38" y="3"/>
                  </a:cxn>
                  <a:cxn ang="0">
                    <a:pos x="38" y="0"/>
                  </a:cxn>
                </a:cxnLst>
                <a:rect l="0" t="0" r="r" b="b"/>
                <a:pathLst>
                  <a:path w="42" h="4">
                    <a:moveTo>
                      <a:pt x="42" y="0"/>
                    </a:moveTo>
                    <a:lnTo>
                      <a:pt x="0" y="0"/>
                    </a:lnTo>
                    <a:lnTo>
                      <a:pt x="0" y="4"/>
                    </a:lnTo>
                    <a:lnTo>
                      <a:pt x="42" y="4"/>
                    </a:lnTo>
                    <a:lnTo>
                      <a:pt x="42" y="0"/>
                    </a:lnTo>
                    <a:close/>
                    <a:moveTo>
                      <a:pt x="38" y="0"/>
                    </a:moveTo>
                    <a:lnTo>
                      <a:pt x="5" y="0"/>
                    </a:lnTo>
                    <a:lnTo>
                      <a:pt x="5" y="3"/>
                    </a:lnTo>
                    <a:lnTo>
                      <a:pt x="38" y="3"/>
                    </a:lnTo>
                    <a:lnTo>
                      <a:pt x="38" y="0"/>
                    </a:lnTo>
                    <a:close/>
                  </a:path>
                </a:pathLst>
              </a:custGeom>
              <a:grpFill/>
              <a:ln w="9525">
                <a:noFill/>
                <a:round/>
                <a:headEnd/>
                <a:tailEnd/>
              </a:ln>
            </p:spPr>
            <p:txBody>
              <a:bodyPr/>
              <a:lstStyle/>
              <a:p>
                <a:endParaRPr lang="en-US"/>
              </a:p>
            </p:txBody>
          </p:sp>
          <p:sp>
            <p:nvSpPr>
              <p:cNvPr id="279033" name="Freeform 505"/>
              <p:cNvSpPr>
                <a:spLocks noEditPoints="1"/>
              </p:cNvSpPr>
              <p:nvPr/>
            </p:nvSpPr>
            <p:spPr bwMode="auto">
              <a:xfrm>
                <a:off x="1872" y="2022"/>
                <a:ext cx="18" cy="4"/>
              </a:xfrm>
              <a:custGeom>
                <a:avLst/>
                <a:gdLst/>
                <a:ahLst/>
                <a:cxnLst>
                  <a:cxn ang="0">
                    <a:pos x="33" y="0"/>
                  </a:cxn>
                  <a:cxn ang="0">
                    <a:pos x="0" y="0"/>
                  </a:cxn>
                  <a:cxn ang="0">
                    <a:pos x="0" y="3"/>
                  </a:cxn>
                  <a:cxn ang="0">
                    <a:pos x="33" y="3"/>
                  </a:cxn>
                  <a:cxn ang="0">
                    <a:pos x="33" y="0"/>
                  </a:cxn>
                  <a:cxn ang="0">
                    <a:pos x="30" y="0"/>
                  </a:cxn>
                  <a:cxn ang="0">
                    <a:pos x="3" y="0"/>
                  </a:cxn>
                  <a:cxn ang="0">
                    <a:pos x="3" y="3"/>
                  </a:cxn>
                  <a:cxn ang="0">
                    <a:pos x="30" y="3"/>
                  </a:cxn>
                  <a:cxn ang="0">
                    <a:pos x="30" y="0"/>
                  </a:cxn>
                </a:cxnLst>
                <a:rect l="0" t="0" r="r" b="b"/>
                <a:pathLst>
                  <a:path w="33" h="3">
                    <a:moveTo>
                      <a:pt x="33" y="0"/>
                    </a:moveTo>
                    <a:lnTo>
                      <a:pt x="0" y="0"/>
                    </a:lnTo>
                    <a:lnTo>
                      <a:pt x="0" y="3"/>
                    </a:lnTo>
                    <a:lnTo>
                      <a:pt x="33" y="3"/>
                    </a:lnTo>
                    <a:lnTo>
                      <a:pt x="33" y="0"/>
                    </a:lnTo>
                    <a:close/>
                    <a:moveTo>
                      <a:pt x="30" y="0"/>
                    </a:moveTo>
                    <a:lnTo>
                      <a:pt x="3" y="0"/>
                    </a:lnTo>
                    <a:lnTo>
                      <a:pt x="3" y="3"/>
                    </a:lnTo>
                    <a:lnTo>
                      <a:pt x="30" y="3"/>
                    </a:lnTo>
                    <a:lnTo>
                      <a:pt x="30" y="0"/>
                    </a:lnTo>
                    <a:close/>
                  </a:path>
                </a:pathLst>
              </a:custGeom>
              <a:grpFill/>
              <a:ln w="9525">
                <a:noFill/>
                <a:round/>
                <a:headEnd/>
                <a:tailEnd/>
              </a:ln>
            </p:spPr>
            <p:txBody>
              <a:bodyPr/>
              <a:lstStyle/>
              <a:p>
                <a:endParaRPr lang="en-US"/>
              </a:p>
            </p:txBody>
          </p:sp>
          <p:sp>
            <p:nvSpPr>
              <p:cNvPr id="279034" name="Freeform 506"/>
              <p:cNvSpPr>
                <a:spLocks noEditPoints="1"/>
              </p:cNvSpPr>
              <p:nvPr/>
            </p:nvSpPr>
            <p:spPr bwMode="auto">
              <a:xfrm>
                <a:off x="1873" y="2022"/>
                <a:ext cx="16" cy="4"/>
              </a:xfrm>
              <a:custGeom>
                <a:avLst/>
                <a:gdLst/>
                <a:ahLst/>
                <a:cxnLst>
                  <a:cxn ang="0">
                    <a:pos x="27" y="0"/>
                  </a:cxn>
                  <a:cxn ang="0">
                    <a:pos x="0" y="0"/>
                  </a:cxn>
                  <a:cxn ang="0">
                    <a:pos x="0" y="3"/>
                  </a:cxn>
                  <a:cxn ang="0">
                    <a:pos x="27" y="3"/>
                  </a:cxn>
                  <a:cxn ang="0">
                    <a:pos x="27" y="0"/>
                  </a:cxn>
                  <a:cxn ang="0">
                    <a:pos x="22" y="1"/>
                  </a:cxn>
                  <a:cxn ang="0">
                    <a:pos x="4" y="1"/>
                  </a:cxn>
                  <a:cxn ang="0">
                    <a:pos x="4" y="2"/>
                  </a:cxn>
                  <a:cxn ang="0">
                    <a:pos x="22" y="2"/>
                  </a:cxn>
                  <a:cxn ang="0">
                    <a:pos x="22" y="1"/>
                  </a:cxn>
                </a:cxnLst>
                <a:rect l="0" t="0" r="r" b="b"/>
                <a:pathLst>
                  <a:path w="27" h="3">
                    <a:moveTo>
                      <a:pt x="27" y="0"/>
                    </a:moveTo>
                    <a:lnTo>
                      <a:pt x="0" y="0"/>
                    </a:lnTo>
                    <a:lnTo>
                      <a:pt x="0" y="3"/>
                    </a:lnTo>
                    <a:lnTo>
                      <a:pt x="27" y="3"/>
                    </a:lnTo>
                    <a:lnTo>
                      <a:pt x="27" y="0"/>
                    </a:lnTo>
                    <a:close/>
                    <a:moveTo>
                      <a:pt x="22" y="1"/>
                    </a:moveTo>
                    <a:lnTo>
                      <a:pt x="4" y="1"/>
                    </a:lnTo>
                    <a:lnTo>
                      <a:pt x="4" y="2"/>
                    </a:lnTo>
                    <a:lnTo>
                      <a:pt x="22" y="2"/>
                    </a:lnTo>
                    <a:lnTo>
                      <a:pt x="22" y="1"/>
                    </a:lnTo>
                    <a:close/>
                  </a:path>
                </a:pathLst>
              </a:custGeom>
              <a:grpFill/>
              <a:ln w="9525">
                <a:noFill/>
                <a:round/>
                <a:headEnd/>
                <a:tailEnd/>
              </a:ln>
            </p:spPr>
            <p:txBody>
              <a:bodyPr/>
              <a:lstStyle/>
              <a:p>
                <a:endParaRPr lang="en-US"/>
              </a:p>
            </p:txBody>
          </p:sp>
          <p:sp>
            <p:nvSpPr>
              <p:cNvPr id="279035" name="Freeform 507"/>
              <p:cNvSpPr>
                <a:spLocks noEditPoints="1"/>
              </p:cNvSpPr>
              <p:nvPr/>
            </p:nvSpPr>
            <p:spPr bwMode="auto">
              <a:xfrm>
                <a:off x="1877" y="2024"/>
                <a:ext cx="10" cy="2"/>
              </a:xfrm>
              <a:custGeom>
                <a:avLst/>
                <a:gdLst/>
                <a:ahLst/>
                <a:cxnLst>
                  <a:cxn ang="0">
                    <a:pos x="18" y="0"/>
                  </a:cxn>
                  <a:cxn ang="0">
                    <a:pos x="0" y="0"/>
                  </a:cxn>
                  <a:cxn ang="0">
                    <a:pos x="0" y="1"/>
                  </a:cxn>
                  <a:cxn ang="0">
                    <a:pos x="18" y="1"/>
                  </a:cxn>
                  <a:cxn ang="0">
                    <a:pos x="18" y="0"/>
                  </a:cxn>
                  <a:cxn ang="0">
                    <a:pos x="13" y="0"/>
                  </a:cxn>
                  <a:cxn ang="0">
                    <a:pos x="6" y="0"/>
                  </a:cxn>
                  <a:cxn ang="0">
                    <a:pos x="6" y="1"/>
                  </a:cxn>
                  <a:cxn ang="0">
                    <a:pos x="13" y="1"/>
                  </a:cxn>
                  <a:cxn ang="0">
                    <a:pos x="13" y="0"/>
                  </a:cxn>
                </a:cxnLst>
                <a:rect l="0" t="0" r="r" b="b"/>
                <a:pathLst>
                  <a:path w="18" h="1">
                    <a:moveTo>
                      <a:pt x="18" y="0"/>
                    </a:moveTo>
                    <a:lnTo>
                      <a:pt x="0" y="0"/>
                    </a:lnTo>
                    <a:lnTo>
                      <a:pt x="0" y="1"/>
                    </a:lnTo>
                    <a:lnTo>
                      <a:pt x="18" y="1"/>
                    </a:lnTo>
                    <a:lnTo>
                      <a:pt x="18" y="0"/>
                    </a:lnTo>
                    <a:close/>
                    <a:moveTo>
                      <a:pt x="13" y="0"/>
                    </a:moveTo>
                    <a:lnTo>
                      <a:pt x="6" y="0"/>
                    </a:lnTo>
                    <a:lnTo>
                      <a:pt x="6" y="1"/>
                    </a:lnTo>
                    <a:lnTo>
                      <a:pt x="13" y="1"/>
                    </a:lnTo>
                    <a:lnTo>
                      <a:pt x="13" y="0"/>
                    </a:lnTo>
                    <a:close/>
                  </a:path>
                </a:pathLst>
              </a:custGeom>
              <a:grpFill/>
              <a:ln w="9525">
                <a:noFill/>
                <a:round/>
                <a:headEnd/>
                <a:tailEnd/>
              </a:ln>
            </p:spPr>
            <p:txBody>
              <a:bodyPr/>
              <a:lstStyle/>
              <a:p>
                <a:endParaRPr lang="en-US"/>
              </a:p>
            </p:txBody>
          </p:sp>
          <p:sp>
            <p:nvSpPr>
              <p:cNvPr id="279036" name="Freeform 508"/>
              <p:cNvSpPr>
                <a:spLocks noEditPoints="1"/>
              </p:cNvSpPr>
              <p:nvPr/>
            </p:nvSpPr>
            <p:spPr bwMode="auto">
              <a:xfrm>
                <a:off x="1879" y="2024"/>
                <a:ext cx="5" cy="2"/>
              </a:xfrm>
              <a:custGeom>
                <a:avLst/>
                <a:gdLst/>
                <a:ahLst/>
                <a:cxnLst>
                  <a:cxn ang="0">
                    <a:pos x="7" y="0"/>
                  </a:cxn>
                  <a:cxn ang="0">
                    <a:pos x="0" y="0"/>
                  </a:cxn>
                  <a:cxn ang="0">
                    <a:pos x="0" y="1"/>
                  </a:cxn>
                  <a:cxn ang="0">
                    <a:pos x="7" y="1"/>
                  </a:cxn>
                  <a:cxn ang="0">
                    <a:pos x="7" y="0"/>
                  </a:cxn>
                  <a:cxn ang="0">
                    <a:pos x="4" y="1"/>
                  </a:cxn>
                  <a:cxn ang="0">
                    <a:pos x="4" y="1"/>
                  </a:cxn>
                  <a:cxn ang="0">
                    <a:pos x="4" y="1"/>
                  </a:cxn>
                  <a:cxn ang="0">
                    <a:pos x="4" y="1"/>
                  </a:cxn>
                  <a:cxn ang="0">
                    <a:pos x="4" y="1"/>
                  </a:cxn>
                </a:cxnLst>
                <a:rect l="0" t="0" r="r" b="b"/>
                <a:pathLst>
                  <a:path w="7" h="1">
                    <a:moveTo>
                      <a:pt x="7" y="0"/>
                    </a:moveTo>
                    <a:lnTo>
                      <a:pt x="0" y="0"/>
                    </a:lnTo>
                    <a:lnTo>
                      <a:pt x="0" y="1"/>
                    </a:lnTo>
                    <a:lnTo>
                      <a:pt x="7" y="1"/>
                    </a:lnTo>
                    <a:lnTo>
                      <a:pt x="7" y="0"/>
                    </a:lnTo>
                    <a:close/>
                    <a:moveTo>
                      <a:pt x="4" y="1"/>
                    </a:moveTo>
                    <a:lnTo>
                      <a:pt x="4" y="1"/>
                    </a:lnTo>
                    <a:lnTo>
                      <a:pt x="4" y="1"/>
                    </a:lnTo>
                    <a:lnTo>
                      <a:pt x="4" y="1"/>
                    </a:lnTo>
                    <a:lnTo>
                      <a:pt x="4" y="1"/>
                    </a:lnTo>
                    <a:close/>
                  </a:path>
                </a:pathLst>
              </a:custGeom>
              <a:grpFill/>
              <a:ln w="9525">
                <a:noFill/>
                <a:round/>
                <a:headEnd/>
                <a:tailEnd/>
              </a:ln>
            </p:spPr>
            <p:txBody>
              <a:bodyPr/>
              <a:lstStyle/>
              <a:p>
                <a:endParaRPr lang="en-US"/>
              </a:p>
            </p:txBody>
          </p:sp>
          <p:sp>
            <p:nvSpPr>
              <p:cNvPr id="279037" name="Freeform 509"/>
              <p:cNvSpPr>
                <a:spLocks/>
              </p:cNvSpPr>
              <p:nvPr/>
            </p:nvSpPr>
            <p:spPr bwMode="auto">
              <a:xfrm>
                <a:off x="1836" y="2018"/>
                <a:ext cx="92" cy="16"/>
              </a:xfrm>
              <a:custGeom>
                <a:avLst/>
                <a:gdLst/>
                <a:ahLst/>
                <a:cxnLst>
                  <a:cxn ang="0">
                    <a:pos x="162" y="4"/>
                  </a:cxn>
                  <a:cxn ang="0">
                    <a:pos x="162" y="12"/>
                  </a:cxn>
                  <a:cxn ang="0">
                    <a:pos x="110" y="12"/>
                  </a:cxn>
                  <a:cxn ang="0">
                    <a:pos x="96" y="16"/>
                  </a:cxn>
                  <a:cxn ang="0">
                    <a:pos x="81" y="17"/>
                  </a:cxn>
                  <a:cxn ang="0">
                    <a:pos x="66" y="16"/>
                  </a:cxn>
                  <a:cxn ang="0">
                    <a:pos x="52" y="12"/>
                  </a:cxn>
                  <a:cxn ang="0">
                    <a:pos x="0" y="12"/>
                  </a:cxn>
                  <a:cxn ang="0">
                    <a:pos x="0" y="4"/>
                  </a:cxn>
                  <a:cxn ang="0">
                    <a:pos x="52" y="4"/>
                  </a:cxn>
                  <a:cxn ang="0">
                    <a:pos x="66" y="2"/>
                  </a:cxn>
                  <a:cxn ang="0">
                    <a:pos x="81" y="0"/>
                  </a:cxn>
                  <a:cxn ang="0">
                    <a:pos x="96" y="2"/>
                  </a:cxn>
                  <a:cxn ang="0">
                    <a:pos x="110" y="4"/>
                  </a:cxn>
                  <a:cxn ang="0">
                    <a:pos x="162" y="4"/>
                  </a:cxn>
                </a:cxnLst>
                <a:rect l="0" t="0" r="r" b="b"/>
                <a:pathLst>
                  <a:path w="162" h="17">
                    <a:moveTo>
                      <a:pt x="162" y="4"/>
                    </a:moveTo>
                    <a:lnTo>
                      <a:pt x="162" y="12"/>
                    </a:lnTo>
                    <a:lnTo>
                      <a:pt x="110" y="12"/>
                    </a:lnTo>
                    <a:lnTo>
                      <a:pt x="96" y="16"/>
                    </a:lnTo>
                    <a:lnTo>
                      <a:pt x="81" y="17"/>
                    </a:lnTo>
                    <a:lnTo>
                      <a:pt x="66" y="16"/>
                    </a:lnTo>
                    <a:lnTo>
                      <a:pt x="52" y="12"/>
                    </a:lnTo>
                    <a:lnTo>
                      <a:pt x="0" y="12"/>
                    </a:lnTo>
                    <a:lnTo>
                      <a:pt x="0" y="4"/>
                    </a:lnTo>
                    <a:lnTo>
                      <a:pt x="52" y="4"/>
                    </a:lnTo>
                    <a:lnTo>
                      <a:pt x="66" y="2"/>
                    </a:lnTo>
                    <a:lnTo>
                      <a:pt x="81" y="0"/>
                    </a:lnTo>
                    <a:lnTo>
                      <a:pt x="96" y="2"/>
                    </a:lnTo>
                    <a:lnTo>
                      <a:pt x="110" y="4"/>
                    </a:lnTo>
                    <a:lnTo>
                      <a:pt x="162" y="4"/>
                    </a:lnTo>
                  </a:path>
                </a:pathLst>
              </a:custGeom>
              <a:grpFill/>
              <a:ln w="1588">
                <a:solidFill>
                  <a:srgbClr val="000000"/>
                </a:solidFill>
                <a:prstDash val="solid"/>
                <a:round/>
                <a:headEnd/>
                <a:tailEnd/>
              </a:ln>
            </p:spPr>
            <p:txBody>
              <a:bodyPr/>
              <a:lstStyle/>
              <a:p>
                <a:endParaRPr lang="en-US"/>
              </a:p>
            </p:txBody>
          </p:sp>
          <p:sp>
            <p:nvSpPr>
              <p:cNvPr id="279038" name="Freeform 510"/>
              <p:cNvSpPr>
                <a:spLocks noEditPoints="1"/>
              </p:cNvSpPr>
              <p:nvPr/>
            </p:nvSpPr>
            <p:spPr bwMode="auto">
              <a:xfrm>
                <a:off x="1881" y="1889"/>
                <a:ext cx="47" cy="153"/>
              </a:xfrm>
              <a:custGeom>
                <a:avLst/>
                <a:gdLst/>
                <a:ahLst/>
                <a:cxnLst>
                  <a:cxn ang="0">
                    <a:pos x="0" y="151"/>
                  </a:cxn>
                  <a:cxn ang="0">
                    <a:pos x="81" y="151"/>
                  </a:cxn>
                  <a:cxn ang="0">
                    <a:pos x="81" y="0"/>
                  </a:cxn>
                  <a:cxn ang="0">
                    <a:pos x="0" y="0"/>
                  </a:cxn>
                  <a:cxn ang="0">
                    <a:pos x="0" y="151"/>
                  </a:cxn>
                  <a:cxn ang="0">
                    <a:pos x="0" y="149"/>
                  </a:cxn>
                  <a:cxn ang="0">
                    <a:pos x="80" y="149"/>
                  </a:cxn>
                  <a:cxn ang="0">
                    <a:pos x="80" y="1"/>
                  </a:cxn>
                  <a:cxn ang="0">
                    <a:pos x="0" y="1"/>
                  </a:cxn>
                  <a:cxn ang="0">
                    <a:pos x="0" y="149"/>
                  </a:cxn>
                </a:cxnLst>
                <a:rect l="0" t="0" r="r" b="b"/>
                <a:pathLst>
                  <a:path w="81" h="151">
                    <a:moveTo>
                      <a:pt x="0" y="151"/>
                    </a:moveTo>
                    <a:lnTo>
                      <a:pt x="81" y="151"/>
                    </a:lnTo>
                    <a:lnTo>
                      <a:pt x="81" y="0"/>
                    </a:lnTo>
                    <a:lnTo>
                      <a:pt x="0" y="0"/>
                    </a:lnTo>
                    <a:lnTo>
                      <a:pt x="0" y="151"/>
                    </a:lnTo>
                    <a:close/>
                    <a:moveTo>
                      <a:pt x="0" y="149"/>
                    </a:moveTo>
                    <a:lnTo>
                      <a:pt x="80" y="149"/>
                    </a:lnTo>
                    <a:lnTo>
                      <a:pt x="80" y="1"/>
                    </a:lnTo>
                    <a:lnTo>
                      <a:pt x="0" y="1"/>
                    </a:lnTo>
                    <a:lnTo>
                      <a:pt x="0" y="149"/>
                    </a:lnTo>
                    <a:close/>
                  </a:path>
                </a:pathLst>
              </a:custGeom>
              <a:grpFill/>
              <a:ln w="9525">
                <a:noFill/>
                <a:round/>
                <a:headEnd/>
                <a:tailEnd/>
              </a:ln>
            </p:spPr>
            <p:txBody>
              <a:bodyPr/>
              <a:lstStyle/>
              <a:p>
                <a:endParaRPr lang="en-US"/>
              </a:p>
            </p:txBody>
          </p:sp>
          <p:sp>
            <p:nvSpPr>
              <p:cNvPr id="279039" name="Freeform 511"/>
              <p:cNvSpPr>
                <a:spLocks noEditPoints="1"/>
              </p:cNvSpPr>
              <p:nvPr/>
            </p:nvSpPr>
            <p:spPr bwMode="auto">
              <a:xfrm>
                <a:off x="1881" y="1891"/>
                <a:ext cx="46" cy="149"/>
              </a:xfrm>
              <a:custGeom>
                <a:avLst/>
                <a:gdLst/>
                <a:ahLst/>
                <a:cxnLst>
                  <a:cxn ang="0">
                    <a:pos x="0" y="148"/>
                  </a:cxn>
                  <a:cxn ang="0">
                    <a:pos x="80" y="148"/>
                  </a:cxn>
                  <a:cxn ang="0">
                    <a:pos x="80" y="0"/>
                  </a:cxn>
                  <a:cxn ang="0">
                    <a:pos x="0" y="0"/>
                  </a:cxn>
                  <a:cxn ang="0">
                    <a:pos x="0" y="148"/>
                  </a:cxn>
                  <a:cxn ang="0">
                    <a:pos x="1" y="147"/>
                  </a:cxn>
                  <a:cxn ang="0">
                    <a:pos x="78" y="147"/>
                  </a:cxn>
                  <a:cxn ang="0">
                    <a:pos x="78" y="1"/>
                  </a:cxn>
                  <a:cxn ang="0">
                    <a:pos x="1" y="1"/>
                  </a:cxn>
                  <a:cxn ang="0">
                    <a:pos x="1" y="147"/>
                  </a:cxn>
                </a:cxnLst>
                <a:rect l="0" t="0" r="r" b="b"/>
                <a:pathLst>
                  <a:path w="80" h="148">
                    <a:moveTo>
                      <a:pt x="0" y="148"/>
                    </a:moveTo>
                    <a:lnTo>
                      <a:pt x="80" y="148"/>
                    </a:lnTo>
                    <a:lnTo>
                      <a:pt x="80" y="0"/>
                    </a:lnTo>
                    <a:lnTo>
                      <a:pt x="0" y="0"/>
                    </a:lnTo>
                    <a:lnTo>
                      <a:pt x="0" y="148"/>
                    </a:lnTo>
                    <a:close/>
                    <a:moveTo>
                      <a:pt x="1" y="147"/>
                    </a:moveTo>
                    <a:lnTo>
                      <a:pt x="78" y="147"/>
                    </a:lnTo>
                    <a:lnTo>
                      <a:pt x="78" y="1"/>
                    </a:lnTo>
                    <a:lnTo>
                      <a:pt x="1" y="1"/>
                    </a:lnTo>
                    <a:lnTo>
                      <a:pt x="1" y="147"/>
                    </a:lnTo>
                    <a:close/>
                  </a:path>
                </a:pathLst>
              </a:custGeom>
              <a:grpFill/>
              <a:ln w="9525">
                <a:noFill/>
                <a:round/>
                <a:headEnd/>
                <a:tailEnd/>
              </a:ln>
            </p:spPr>
            <p:txBody>
              <a:bodyPr/>
              <a:lstStyle/>
              <a:p>
                <a:endParaRPr lang="en-US"/>
              </a:p>
            </p:txBody>
          </p:sp>
          <p:sp>
            <p:nvSpPr>
              <p:cNvPr id="279040" name="Freeform 512"/>
              <p:cNvSpPr>
                <a:spLocks noEditPoints="1"/>
              </p:cNvSpPr>
              <p:nvPr/>
            </p:nvSpPr>
            <p:spPr bwMode="auto">
              <a:xfrm>
                <a:off x="1882" y="1891"/>
                <a:ext cx="45" cy="147"/>
              </a:xfrm>
              <a:custGeom>
                <a:avLst/>
                <a:gdLst/>
                <a:ahLst/>
                <a:cxnLst>
                  <a:cxn ang="0">
                    <a:pos x="0" y="146"/>
                  </a:cxn>
                  <a:cxn ang="0">
                    <a:pos x="77" y="146"/>
                  </a:cxn>
                  <a:cxn ang="0">
                    <a:pos x="77" y="0"/>
                  </a:cxn>
                  <a:cxn ang="0">
                    <a:pos x="0" y="0"/>
                  </a:cxn>
                  <a:cxn ang="0">
                    <a:pos x="0" y="146"/>
                  </a:cxn>
                  <a:cxn ang="0">
                    <a:pos x="0" y="145"/>
                  </a:cxn>
                  <a:cxn ang="0">
                    <a:pos x="77" y="145"/>
                  </a:cxn>
                  <a:cxn ang="0">
                    <a:pos x="77" y="1"/>
                  </a:cxn>
                  <a:cxn ang="0">
                    <a:pos x="0" y="1"/>
                  </a:cxn>
                  <a:cxn ang="0">
                    <a:pos x="0" y="145"/>
                  </a:cxn>
                </a:cxnLst>
                <a:rect l="0" t="0" r="r" b="b"/>
                <a:pathLst>
                  <a:path w="77" h="146">
                    <a:moveTo>
                      <a:pt x="0" y="146"/>
                    </a:moveTo>
                    <a:lnTo>
                      <a:pt x="77" y="146"/>
                    </a:lnTo>
                    <a:lnTo>
                      <a:pt x="77" y="0"/>
                    </a:lnTo>
                    <a:lnTo>
                      <a:pt x="0" y="0"/>
                    </a:lnTo>
                    <a:lnTo>
                      <a:pt x="0" y="146"/>
                    </a:lnTo>
                    <a:close/>
                    <a:moveTo>
                      <a:pt x="0" y="145"/>
                    </a:moveTo>
                    <a:lnTo>
                      <a:pt x="77" y="145"/>
                    </a:lnTo>
                    <a:lnTo>
                      <a:pt x="77" y="1"/>
                    </a:lnTo>
                    <a:lnTo>
                      <a:pt x="0" y="1"/>
                    </a:lnTo>
                    <a:lnTo>
                      <a:pt x="0" y="145"/>
                    </a:lnTo>
                    <a:close/>
                  </a:path>
                </a:pathLst>
              </a:custGeom>
              <a:grpFill/>
              <a:ln w="9525">
                <a:noFill/>
                <a:round/>
                <a:headEnd/>
                <a:tailEnd/>
              </a:ln>
            </p:spPr>
            <p:txBody>
              <a:bodyPr/>
              <a:lstStyle/>
              <a:p>
                <a:endParaRPr lang="en-US"/>
              </a:p>
            </p:txBody>
          </p:sp>
          <p:sp>
            <p:nvSpPr>
              <p:cNvPr id="279041" name="Freeform 513"/>
              <p:cNvSpPr>
                <a:spLocks noEditPoints="1"/>
              </p:cNvSpPr>
              <p:nvPr/>
            </p:nvSpPr>
            <p:spPr bwMode="auto">
              <a:xfrm>
                <a:off x="1882" y="1893"/>
                <a:ext cx="45" cy="143"/>
              </a:xfrm>
              <a:custGeom>
                <a:avLst/>
                <a:gdLst/>
                <a:ahLst/>
                <a:cxnLst>
                  <a:cxn ang="0">
                    <a:pos x="0" y="144"/>
                  </a:cxn>
                  <a:cxn ang="0">
                    <a:pos x="77" y="144"/>
                  </a:cxn>
                  <a:cxn ang="0">
                    <a:pos x="77" y="0"/>
                  </a:cxn>
                  <a:cxn ang="0">
                    <a:pos x="0" y="0"/>
                  </a:cxn>
                  <a:cxn ang="0">
                    <a:pos x="0" y="144"/>
                  </a:cxn>
                  <a:cxn ang="0">
                    <a:pos x="1" y="143"/>
                  </a:cxn>
                  <a:cxn ang="0">
                    <a:pos x="76" y="143"/>
                  </a:cxn>
                  <a:cxn ang="0">
                    <a:pos x="76" y="1"/>
                  </a:cxn>
                  <a:cxn ang="0">
                    <a:pos x="1" y="1"/>
                  </a:cxn>
                  <a:cxn ang="0">
                    <a:pos x="1" y="143"/>
                  </a:cxn>
                </a:cxnLst>
                <a:rect l="0" t="0" r="r" b="b"/>
                <a:pathLst>
                  <a:path w="77" h="144">
                    <a:moveTo>
                      <a:pt x="0" y="144"/>
                    </a:moveTo>
                    <a:lnTo>
                      <a:pt x="77" y="144"/>
                    </a:lnTo>
                    <a:lnTo>
                      <a:pt x="77" y="0"/>
                    </a:lnTo>
                    <a:lnTo>
                      <a:pt x="0" y="0"/>
                    </a:lnTo>
                    <a:lnTo>
                      <a:pt x="0" y="144"/>
                    </a:lnTo>
                    <a:close/>
                    <a:moveTo>
                      <a:pt x="1" y="143"/>
                    </a:moveTo>
                    <a:lnTo>
                      <a:pt x="76" y="143"/>
                    </a:lnTo>
                    <a:lnTo>
                      <a:pt x="76" y="1"/>
                    </a:lnTo>
                    <a:lnTo>
                      <a:pt x="1" y="1"/>
                    </a:lnTo>
                    <a:lnTo>
                      <a:pt x="1" y="143"/>
                    </a:lnTo>
                    <a:close/>
                  </a:path>
                </a:pathLst>
              </a:custGeom>
              <a:grpFill/>
              <a:ln w="9525">
                <a:noFill/>
                <a:round/>
                <a:headEnd/>
                <a:tailEnd/>
              </a:ln>
            </p:spPr>
            <p:txBody>
              <a:bodyPr/>
              <a:lstStyle/>
              <a:p>
                <a:endParaRPr lang="en-US"/>
              </a:p>
            </p:txBody>
          </p:sp>
          <p:sp>
            <p:nvSpPr>
              <p:cNvPr id="279042" name="Freeform 514"/>
              <p:cNvSpPr>
                <a:spLocks noEditPoints="1"/>
              </p:cNvSpPr>
              <p:nvPr/>
            </p:nvSpPr>
            <p:spPr bwMode="auto">
              <a:xfrm>
                <a:off x="1882" y="1893"/>
                <a:ext cx="44" cy="143"/>
              </a:xfrm>
              <a:custGeom>
                <a:avLst/>
                <a:gdLst/>
                <a:ahLst/>
                <a:cxnLst>
                  <a:cxn ang="0">
                    <a:pos x="0" y="142"/>
                  </a:cxn>
                  <a:cxn ang="0">
                    <a:pos x="75" y="142"/>
                  </a:cxn>
                  <a:cxn ang="0">
                    <a:pos x="75" y="0"/>
                  </a:cxn>
                  <a:cxn ang="0">
                    <a:pos x="0" y="0"/>
                  </a:cxn>
                  <a:cxn ang="0">
                    <a:pos x="0" y="142"/>
                  </a:cxn>
                  <a:cxn ang="0">
                    <a:pos x="1" y="141"/>
                  </a:cxn>
                  <a:cxn ang="0">
                    <a:pos x="74" y="141"/>
                  </a:cxn>
                  <a:cxn ang="0">
                    <a:pos x="74" y="1"/>
                  </a:cxn>
                  <a:cxn ang="0">
                    <a:pos x="1" y="1"/>
                  </a:cxn>
                  <a:cxn ang="0">
                    <a:pos x="1" y="141"/>
                  </a:cxn>
                </a:cxnLst>
                <a:rect l="0" t="0" r="r" b="b"/>
                <a:pathLst>
                  <a:path w="75" h="142">
                    <a:moveTo>
                      <a:pt x="0" y="142"/>
                    </a:moveTo>
                    <a:lnTo>
                      <a:pt x="75" y="142"/>
                    </a:lnTo>
                    <a:lnTo>
                      <a:pt x="75" y="0"/>
                    </a:lnTo>
                    <a:lnTo>
                      <a:pt x="0" y="0"/>
                    </a:lnTo>
                    <a:lnTo>
                      <a:pt x="0" y="142"/>
                    </a:lnTo>
                    <a:close/>
                    <a:moveTo>
                      <a:pt x="1" y="141"/>
                    </a:moveTo>
                    <a:lnTo>
                      <a:pt x="74" y="141"/>
                    </a:lnTo>
                    <a:lnTo>
                      <a:pt x="74" y="1"/>
                    </a:lnTo>
                    <a:lnTo>
                      <a:pt x="1" y="1"/>
                    </a:lnTo>
                    <a:lnTo>
                      <a:pt x="1" y="141"/>
                    </a:lnTo>
                    <a:close/>
                  </a:path>
                </a:pathLst>
              </a:custGeom>
              <a:grpFill/>
              <a:ln w="9525">
                <a:noFill/>
                <a:round/>
                <a:headEnd/>
                <a:tailEnd/>
              </a:ln>
            </p:spPr>
            <p:txBody>
              <a:bodyPr/>
              <a:lstStyle/>
              <a:p>
                <a:endParaRPr lang="en-US"/>
              </a:p>
            </p:txBody>
          </p:sp>
          <p:sp>
            <p:nvSpPr>
              <p:cNvPr id="279043" name="Freeform 515"/>
              <p:cNvSpPr>
                <a:spLocks noEditPoints="1"/>
              </p:cNvSpPr>
              <p:nvPr/>
            </p:nvSpPr>
            <p:spPr bwMode="auto">
              <a:xfrm>
                <a:off x="1884" y="1895"/>
                <a:ext cx="42" cy="139"/>
              </a:xfrm>
              <a:custGeom>
                <a:avLst/>
                <a:gdLst/>
                <a:ahLst/>
                <a:cxnLst>
                  <a:cxn ang="0">
                    <a:pos x="0" y="140"/>
                  </a:cxn>
                  <a:cxn ang="0">
                    <a:pos x="73" y="140"/>
                  </a:cxn>
                  <a:cxn ang="0">
                    <a:pos x="73" y="0"/>
                  </a:cxn>
                  <a:cxn ang="0">
                    <a:pos x="0" y="0"/>
                  </a:cxn>
                  <a:cxn ang="0">
                    <a:pos x="0" y="140"/>
                  </a:cxn>
                  <a:cxn ang="0">
                    <a:pos x="0" y="138"/>
                  </a:cxn>
                  <a:cxn ang="0">
                    <a:pos x="73" y="138"/>
                  </a:cxn>
                  <a:cxn ang="0">
                    <a:pos x="73" y="3"/>
                  </a:cxn>
                  <a:cxn ang="0">
                    <a:pos x="0" y="3"/>
                  </a:cxn>
                  <a:cxn ang="0">
                    <a:pos x="0" y="138"/>
                  </a:cxn>
                </a:cxnLst>
                <a:rect l="0" t="0" r="r" b="b"/>
                <a:pathLst>
                  <a:path w="73" h="140">
                    <a:moveTo>
                      <a:pt x="0" y="140"/>
                    </a:moveTo>
                    <a:lnTo>
                      <a:pt x="73" y="140"/>
                    </a:lnTo>
                    <a:lnTo>
                      <a:pt x="73" y="0"/>
                    </a:lnTo>
                    <a:lnTo>
                      <a:pt x="0" y="0"/>
                    </a:lnTo>
                    <a:lnTo>
                      <a:pt x="0" y="140"/>
                    </a:lnTo>
                    <a:close/>
                    <a:moveTo>
                      <a:pt x="0" y="138"/>
                    </a:moveTo>
                    <a:lnTo>
                      <a:pt x="73" y="138"/>
                    </a:lnTo>
                    <a:lnTo>
                      <a:pt x="73" y="3"/>
                    </a:lnTo>
                    <a:lnTo>
                      <a:pt x="0" y="3"/>
                    </a:lnTo>
                    <a:lnTo>
                      <a:pt x="0" y="138"/>
                    </a:lnTo>
                    <a:close/>
                  </a:path>
                </a:pathLst>
              </a:custGeom>
              <a:grpFill/>
              <a:ln w="9525">
                <a:noFill/>
                <a:round/>
                <a:headEnd/>
                <a:tailEnd/>
              </a:ln>
            </p:spPr>
            <p:txBody>
              <a:bodyPr/>
              <a:lstStyle/>
              <a:p>
                <a:endParaRPr lang="en-US"/>
              </a:p>
            </p:txBody>
          </p:sp>
          <p:sp>
            <p:nvSpPr>
              <p:cNvPr id="279044" name="Freeform 516"/>
              <p:cNvSpPr>
                <a:spLocks noEditPoints="1"/>
              </p:cNvSpPr>
              <p:nvPr/>
            </p:nvSpPr>
            <p:spPr bwMode="auto">
              <a:xfrm>
                <a:off x="1884" y="1897"/>
                <a:ext cx="42" cy="135"/>
              </a:xfrm>
              <a:custGeom>
                <a:avLst/>
                <a:gdLst/>
                <a:ahLst/>
                <a:cxnLst>
                  <a:cxn ang="0">
                    <a:pos x="0" y="135"/>
                  </a:cxn>
                  <a:cxn ang="0">
                    <a:pos x="73" y="135"/>
                  </a:cxn>
                  <a:cxn ang="0">
                    <a:pos x="73" y="0"/>
                  </a:cxn>
                  <a:cxn ang="0">
                    <a:pos x="0" y="0"/>
                  </a:cxn>
                  <a:cxn ang="0">
                    <a:pos x="0" y="135"/>
                  </a:cxn>
                  <a:cxn ang="0">
                    <a:pos x="1" y="133"/>
                  </a:cxn>
                  <a:cxn ang="0">
                    <a:pos x="72" y="133"/>
                  </a:cxn>
                  <a:cxn ang="0">
                    <a:pos x="72" y="1"/>
                  </a:cxn>
                  <a:cxn ang="0">
                    <a:pos x="1" y="1"/>
                  </a:cxn>
                  <a:cxn ang="0">
                    <a:pos x="1" y="133"/>
                  </a:cxn>
                </a:cxnLst>
                <a:rect l="0" t="0" r="r" b="b"/>
                <a:pathLst>
                  <a:path w="73" h="135">
                    <a:moveTo>
                      <a:pt x="0" y="135"/>
                    </a:moveTo>
                    <a:lnTo>
                      <a:pt x="73" y="135"/>
                    </a:lnTo>
                    <a:lnTo>
                      <a:pt x="73" y="0"/>
                    </a:lnTo>
                    <a:lnTo>
                      <a:pt x="0" y="0"/>
                    </a:lnTo>
                    <a:lnTo>
                      <a:pt x="0" y="135"/>
                    </a:lnTo>
                    <a:close/>
                    <a:moveTo>
                      <a:pt x="1" y="133"/>
                    </a:moveTo>
                    <a:lnTo>
                      <a:pt x="72" y="133"/>
                    </a:lnTo>
                    <a:lnTo>
                      <a:pt x="72" y="1"/>
                    </a:lnTo>
                    <a:lnTo>
                      <a:pt x="1" y="1"/>
                    </a:lnTo>
                    <a:lnTo>
                      <a:pt x="1" y="133"/>
                    </a:lnTo>
                    <a:close/>
                  </a:path>
                </a:pathLst>
              </a:custGeom>
              <a:grpFill/>
              <a:ln w="9525">
                <a:noFill/>
                <a:round/>
                <a:headEnd/>
                <a:tailEnd/>
              </a:ln>
            </p:spPr>
            <p:txBody>
              <a:bodyPr/>
              <a:lstStyle/>
              <a:p>
                <a:endParaRPr lang="en-US"/>
              </a:p>
            </p:txBody>
          </p:sp>
          <p:sp>
            <p:nvSpPr>
              <p:cNvPr id="279045" name="Freeform 517"/>
              <p:cNvSpPr>
                <a:spLocks noEditPoints="1"/>
              </p:cNvSpPr>
              <p:nvPr/>
            </p:nvSpPr>
            <p:spPr bwMode="auto">
              <a:xfrm>
                <a:off x="1885" y="1897"/>
                <a:ext cx="40" cy="135"/>
              </a:xfrm>
              <a:custGeom>
                <a:avLst/>
                <a:gdLst/>
                <a:ahLst/>
                <a:cxnLst>
                  <a:cxn ang="0">
                    <a:pos x="0" y="132"/>
                  </a:cxn>
                  <a:cxn ang="0">
                    <a:pos x="71" y="132"/>
                  </a:cxn>
                  <a:cxn ang="0">
                    <a:pos x="71" y="0"/>
                  </a:cxn>
                  <a:cxn ang="0">
                    <a:pos x="0" y="0"/>
                  </a:cxn>
                  <a:cxn ang="0">
                    <a:pos x="0" y="132"/>
                  </a:cxn>
                  <a:cxn ang="0">
                    <a:pos x="1" y="131"/>
                  </a:cxn>
                  <a:cxn ang="0">
                    <a:pos x="70" y="131"/>
                  </a:cxn>
                  <a:cxn ang="0">
                    <a:pos x="70" y="1"/>
                  </a:cxn>
                  <a:cxn ang="0">
                    <a:pos x="1" y="1"/>
                  </a:cxn>
                  <a:cxn ang="0">
                    <a:pos x="1" y="131"/>
                  </a:cxn>
                </a:cxnLst>
                <a:rect l="0" t="0" r="r" b="b"/>
                <a:pathLst>
                  <a:path w="71" h="132">
                    <a:moveTo>
                      <a:pt x="0" y="132"/>
                    </a:moveTo>
                    <a:lnTo>
                      <a:pt x="71" y="132"/>
                    </a:lnTo>
                    <a:lnTo>
                      <a:pt x="71" y="0"/>
                    </a:lnTo>
                    <a:lnTo>
                      <a:pt x="0" y="0"/>
                    </a:lnTo>
                    <a:lnTo>
                      <a:pt x="0" y="132"/>
                    </a:lnTo>
                    <a:close/>
                    <a:moveTo>
                      <a:pt x="1" y="131"/>
                    </a:moveTo>
                    <a:lnTo>
                      <a:pt x="70" y="131"/>
                    </a:lnTo>
                    <a:lnTo>
                      <a:pt x="70" y="1"/>
                    </a:lnTo>
                    <a:lnTo>
                      <a:pt x="1" y="1"/>
                    </a:lnTo>
                    <a:lnTo>
                      <a:pt x="1" y="131"/>
                    </a:lnTo>
                    <a:close/>
                  </a:path>
                </a:pathLst>
              </a:custGeom>
              <a:grpFill/>
              <a:ln w="9525">
                <a:noFill/>
                <a:round/>
                <a:headEnd/>
                <a:tailEnd/>
              </a:ln>
            </p:spPr>
            <p:txBody>
              <a:bodyPr/>
              <a:lstStyle/>
              <a:p>
                <a:endParaRPr lang="en-US"/>
              </a:p>
            </p:txBody>
          </p:sp>
          <p:sp>
            <p:nvSpPr>
              <p:cNvPr id="279046" name="Freeform 518"/>
              <p:cNvSpPr>
                <a:spLocks noEditPoints="1"/>
              </p:cNvSpPr>
              <p:nvPr/>
            </p:nvSpPr>
            <p:spPr bwMode="auto">
              <a:xfrm>
                <a:off x="1885" y="1899"/>
                <a:ext cx="40" cy="131"/>
              </a:xfrm>
              <a:custGeom>
                <a:avLst/>
                <a:gdLst/>
                <a:ahLst/>
                <a:cxnLst>
                  <a:cxn ang="0">
                    <a:pos x="0" y="130"/>
                  </a:cxn>
                  <a:cxn ang="0">
                    <a:pos x="69" y="130"/>
                  </a:cxn>
                  <a:cxn ang="0">
                    <a:pos x="69" y="0"/>
                  </a:cxn>
                  <a:cxn ang="0">
                    <a:pos x="0" y="0"/>
                  </a:cxn>
                  <a:cxn ang="0">
                    <a:pos x="0" y="130"/>
                  </a:cxn>
                  <a:cxn ang="0">
                    <a:pos x="0" y="128"/>
                  </a:cxn>
                  <a:cxn ang="0">
                    <a:pos x="68" y="128"/>
                  </a:cxn>
                  <a:cxn ang="0">
                    <a:pos x="68" y="2"/>
                  </a:cxn>
                  <a:cxn ang="0">
                    <a:pos x="0" y="2"/>
                  </a:cxn>
                  <a:cxn ang="0">
                    <a:pos x="0" y="128"/>
                  </a:cxn>
                </a:cxnLst>
                <a:rect l="0" t="0" r="r" b="b"/>
                <a:pathLst>
                  <a:path w="69" h="130">
                    <a:moveTo>
                      <a:pt x="0" y="130"/>
                    </a:moveTo>
                    <a:lnTo>
                      <a:pt x="69" y="130"/>
                    </a:lnTo>
                    <a:lnTo>
                      <a:pt x="69" y="0"/>
                    </a:lnTo>
                    <a:lnTo>
                      <a:pt x="0" y="0"/>
                    </a:lnTo>
                    <a:lnTo>
                      <a:pt x="0" y="130"/>
                    </a:lnTo>
                    <a:close/>
                    <a:moveTo>
                      <a:pt x="0" y="128"/>
                    </a:moveTo>
                    <a:lnTo>
                      <a:pt x="68" y="128"/>
                    </a:lnTo>
                    <a:lnTo>
                      <a:pt x="68" y="2"/>
                    </a:lnTo>
                    <a:lnTo>
                      <a:pt x="0" y="2"/>
                    </a:lnTo>
                    <a:lnTo>
                      <a:pt x="0" y="128"/>
                    </a:lnTo>
                    <a:close/>
                  </a:path>
                </a:pathLst>
              </a:custGeom>
              <a:grpFill/>
              <a:ln w="9525">
                <a:noFill/>
                <a:round/>
                <a:headEnd/>
                <a:tailEnd/>
              </a:ln>
            </p:spPr>
            <p:txBody>
              <a:bodyPr/>
              <a:lstStyle/>
              <a:p>
                <a:endParaRPr lang="en-US"/>
              </a:p>
            </p:txBody>
          </p:sp>
          <p:sp>
            <p:nvSpPr>
              <p:cNvPr id="279047" name="Freeform 519"/>
              <p:cNvSpPr>
                <a:spLocks noEditPoints="1"/>
              </p:cNvSpPr>
              <p:nvPr/>
            </p:nvSpPr>
            <p:spPr bwMode="auto">
              <a:xfrm>
                <a:off x="1885" y="1901"/>
                <a:ext cx="39" cy="127"/>
              </a:xfrm>
              <a:custGeom>
                <a:avLst/>
                <a:gdLst/>
                <a:ahLst/>
                <a:cxnLst>
                  <a:cxn ang="0">
                    <a:pos x="0" y="126"/>
                  </a:cxn>
                  <a:cxn ang="0">
                    <a:pos x="68" y="126"/>
                  </a:cxn>
                  <a:cxn ang="0">
                    <a:pos x="68" y="0"/>
                  </a:cxn>
                  <a:cxn ang="0">
                    <a:pos x="0" y="0"/>
                  </a:cxn>
                  <a:cxn ang="0">
                    <a:pos x="0" y="126"/>
                  </a:cxn>
                  <a:cxn ang="0">
                    <a:pos x="1" y="125"/>
                  </a:cxn>
                  <a:cxn ang="0">
                    <a:pos x="68" y="125"/>
                  </a:cxn>
                  <a:cxn ang="0">
                    <a:pos x="68" y="1"/>
                  </a:cxn>
                  <a:cxn ang="0">
                    <a:pos x="1" y="1"/>
                  </a:cxn>
                  <a:cxn ang="0">
                    <a:pos x="1" y="125"/>
                  </a:cxn>
                </a:cxnLst>
                <a:rect l="0" t="0" r="r" b="b"/>
                <a:pathLst>
                  <a:path w="68" h="126">
                    <a:moveTo>
                      <a:pt x="0" y="126"/>
                    </a:moveTo>
                    <a:lnTo>
                      <a:pt x="68" y="126"/>
                    </a:lnTo>
                    <a:lnTo>
                      <a:pt x="68" y="0"/>
                    </a:lnTo>
                    <a:lnTo>
                      <a:pt x="0" y="0"/>
                    </a:lnTo>
                    <a:lnTo>
                      <a:pt x="0" y="126"/>
                    </a:lnTo>
                    <a:close/>
                    <a:moveTo>
                      <a:pt x="1" y="125"/>
                    </a:moveTo>
                    <a:lnTo>
                      <a:pt x="68" y="125"/>
                    </a:lnTo>
                    <a:lnTo>
                      <a:pt x="68" y="1"/>
                    </a:lnTo>
                    <a:lnTo>
                      <a:pt x="1" y="1"/>
                    </a:lnTo>
                    <a:lnTo>
                      <a:pt x="1" y="125"/>
                    </a:lnTo>
                    <a:close/>
                  </a:path>
                </a:pathLst>
              </a:custGeom>
              <a:grpFill/>
              <a:ln w="9525">
                <a:noFill/>
                <a:round/>
                <a:headEnd/>
                <a:tailEnd/>
              </a:ln>
            </p:spPr>
            <p:txBody>
              <a:bodyPr/>
              <a:lstStyle/>
              <a:p>
                <a:endParaRPr lang="en-US"/>
              </a:p>
            </p:txBody>
          </p:sp>
          <p:sp>
            <p:nvSpPr>
              <p:cNvPr id="279048" name="Freeform 520"/>
              <p:cNvSpPr>
                <a:spLocks noEditPoints="1"/>
              </p:cNvSpPr>
              <p:nvPr/>
            </p:nvSpPr>
            <p:spPr bwMode="auto">
              <a:xfrm>
                <a:off x="1886" y="1901"/>
                <a:ext cx="38" cy="127"/>
              </a:xfrm>
              <a:custGeom>
                <a:avLst/>
                <a:gdLst/>
                <a:ahLst/>
                <a:cxnLst>
                  <a:cxn ang="0">
                    <a:pos x="0" y="124"/>
                  </a:cxn>
                  <a:cxn ang="0">
                    <a:pos x="67" y="124"/>
                  </a:cxn>
                  <a:cxn ang="0">
                    <a:pos x="67" y="0"/>
                  </a:cxn>
                  <a:cxn ang="0">
                    <a:pos x="0" y="0"/>
                  </a:cxn>
                  <a:cxn ang="0">
                    <a:pos x="0" y="124"/>
                  </a:cxn>
                  <a:cxn ang="0">
                    <a:pos x="1" y="122"/>
                  </a:cxn>
                  <a:cxn ang="0">
                    <a:pos x="66" y="122"/>
                  </a:cxn>
                  <a:cxn ang="0">
                    <a:pos x="66" y="2"/>
                  </a:cxn>
                  <a:cxn ang="0">
                    <a:pos x="1" y="2"/>
                  </a:cxn>
                  <a:cxn ang="0">
                    <a:pos x="1" y="122"/>
                  </a:cxn>
                </a:cxnLst>
                <a:rect l="0" t="0" r="r" b="b"/>
                <a:pathLst>
                  <a:path w="67" h="124">
                    <a:moveTo>
                      <a:pt x="0" y="124"/>
                    </a:moveTo>
                    <a:lnTo>
                      <a:pt x="67" y="124"/>
                    </a:lnTo>
                    <a:lnTo>
                      <a:pt x="67" y="0"/>
                    </a:lnTo>
                    <a:lnTo>
                      <a:pt x="0" y="0"/>
                    </a:lnTo>
                    <a:lnTo>
                      <a:pt x="0" y="124"/>
                    </a:lnTo>
                    <a:close/>
                    <a:moveTo>
                      <a:pt x="1" y="122"/>
                    </a:moveTo>
                    <a:lnTo>
                      <a:pt x="66" y="122"/>
                    </a:lnTo>
                    <a:lnTo>
                      <a:pt x="66" y="2"/>
                    </a:lnTo>
                    <a:lnTo>
                      <a:pt x="1" y="2"/>
                    </a:lnTo>
                    <a:lnTo>
                      <a:pt x="1" y="122"/>
                    </a:lnTo>
                    <a:close/>
                  </a:path>
                </a:pathLst>
              </a:custGeom>
              <a:grpFill/>
              <a:ln w="9525">
                <a:noFill/>
                <a:round/>
                <a:headEnd/>
                <a:tailEnd/>
              </a:ln>
            </p:spPr>
            <p:txBody>
              <a:bodyPr/>
              <a:lstStyle/>
              <a:p>
                <a:endParaRPr lang="en-US"/>
              </a:p>
            </p:txBody>
          </p:sp>
          <p:sp>
            <p:nvSpPr>
              <p:cNvPr id="279049" name="Freeform 521"/>
              <p:cNvSpPr>
                <a:spLocks noEditPoints="1"/>
              </p:cNvSpPr>
              <p:nvPr/>
            </p:nvSpPr>
            <p:spPr bwMode="auto">
              <a:xfrm>
                <a:off x="1886" y="1905"/>
                <a:ext cx="38" cy="119"/>
              </a:xfrm>
              <a:custGeom>
                <a:avLst/>
                <a:gdLst/>
                <a:ahLst/>
                <a:cxnLst>
                  <a:cxn ang="0">
                    <a:pos x="0" y="120"/>
                  </a:cxn>
                  <a:cxn ang="0">
                    <a:pos x="65" y="120"/>
                  </a:cxn>
                  <a:cxn ang="0">
                    <a:pos x="65" y="0"/>
                  </a:cxn>
                  <a:cxn ang="0">
                    <a:pos x="0" y="0"/>
                  </a:cxn>
                  <a:cxn ang="0">
                    <a:pos x="0" y="120"/>
                  </a:cxn>
                  <a:cxn ang="0">
                    <a:pos x="1" y="119"/>
                  </a:cxn>
                  <a:cxn ang="0">
                    <a:pos x="64" y="119"/>
                  </a:cxn>
                  <a:cxn ang="0">
                    <a:pos x="64" y="1"/>
                  </a:cxn>
                  <a:cxn ang="0">
                    <a:pos x="1" y="1"/>
                  </a:cxn>
                  <a:cxn ang="0">
                    <a:pos x="1" y="119"/>
                  </a:cxn>
                </a:cxnLst>
                <a:rect l="0" t="0" r="r" b="b"/>
                <a:pathLst>
                  <a:path w="65" h="120">
                    <a:moveTo>
                      <a:pt x="0" y="120"/>
                    </a:moveTo>
                    <a:lnTo>
                      <a:pt x="65" y="120"/>
                    </a:lnTo>
                    <a:lnTo>
                      <a:pt x="65" y="0"/>
                    </a:lnTo>
                    <a:lnTo>
                      <a:pt x="0" y="0"/>
                    </a:lnTo>
                    <a:lnTo>
                      <a:pt x="0" y="120"/>
                    </a:lnTo>
                    <a:close/>
                    <a:moveTo>
                      <a:pt x="1" y="119"/>
                    </a:moveTo>
                    <a:lnTo>
                      <a:pt x="64" y="119"/>
                    </a:lnTo>
                    <a:lnTo>
                      <a:pt x="64" y="1"/>
                    </a:lnTo>
                    <a:lnTo>
                      <a:pt x="1" y="1"/>
                    </a:lnTo>
                    <a:lnTo>
                      <a:pt x="1" y="119"/>
                    </a:lnTo>
                    <a:close/>
                  </a:path>
                </a:pathLst>
              </a:custGeom>
              <a:grpFill/>
              <a:ln w="9525">
                <a:noFill/>
                <a:round/>
                <a:headEnd/>
                <a:tailEnd/>
              </a:ln>
            </p:spPr>
            <p:txBody>
              <a:bodyPr/>
              <a:lstStyle/>
              <a:p>
                <a:endParaRPr lang="en-US"/>
              </a:p>
            </p:txBody>
          </p:sp>
          <p:sp>
            <p:nvSpPr>
              <p:cNvPr id="279050" name="Freeform 522"/>
              <p:cNvSpPr>
                <a:spLocks noEditPoints="1"/>
              </p:cNvSpPr>
              <p:nvPr/>
            </p:nvSpPr>
            <p:spPr bwMode="auto">
              <a:xfrm>
                <a:off x="1887" y="1905"/>
                <a:ext cx="36" cy="119"/>
              </a:xfrm>
              <a:custGeom>
                <a:avLst/>
                <a:gdLst/>
                <a:ahLst/>
                <a:cxnLst>
                  <a:cxn ang="0">
                    <a:pos x="0" y="118"/>
                  </a:cxn>
                  <a:cxn ang="0">
                    <a:pos x="63" y="118"/>
                  </a:cxn>
                  <a:cxn ang="0">
                    <a:pos x="63" y="0"/>
                  </a:cxn>
                  <a:cxn ang="0">
                    <a:pos x="0" y="0"/>
                  </a:cxn>
                  <a:cxn ang="0">
                    <a:pos x="0" y="118"/>
                  </a:cxn>
                  <a:cxn ang="0">
                    <a:pos x="2" y="116"/>
                  </a:cxn>
                  <a:cxn ang="0">
                    <a:pos x="62" y="116"/>
                  </a:cxn>
                  <a:cxn ang="0">
                    <a:pos x="62" y="2"/>
                  </a:cxn>
                  <a:cxn ang="0">
                    <a:pos x="2" y="2"/>
                  </a:cxn>
                  <a:cxn ang="0">
                    <a:pos x="2" y="116"/>
                  </a:cxn>
                </a:cxnLst>
                <a:rect l="0" t="0" r="r" b="b"/>
                <a:pathLst>
                  <a:path w="63" h="118">
                    <a:moveTo>
                      <a:pt x="0" y="118"/>
                    </a:moveTo>
                    <a:lnTo>
                      <a:pt x="63" y="118"/>
                    </a:lnTo>
                    <a:lnTo>
                      <a:pt x="63" y="0"/>
                    </a:lnTo>
                    <a:lnTo>
                      <a:pt x="0" y="0"/>
                    </a:lnTo>
                    <a:lnTo>
                      <a:pt x="0" y="118"/>
                    </a:lnTo>
                    <a:close/>
                    <a:moveTo>
                      <a:pt x="2" y="116"/>
                    </a:moveTo>
                    <a:lnTo>
                      <a:pt x="62" y="116"/>
                    </a:lnTo>
                    <a:lnTo>
                      <a:pt x="62" y="2"/>
                    </a:lnTo>
                    <a:lnTo>
                      <a:pt x="2" y="2"/>
                    </a:lnTo>
                    <a:lnTo>
                      <a:pt x="2" y="116"/>
                    </a:lnTo>
                    <a:close/>
                  </a:path>
                </a:pathLst>
              </a:custGeom>
              <a:grpFill/>
              <a:ln w="9525">
                <a:noFill/>
                <a:round/>
                <a:headEnd/>
                <a:tailEnd/>
              </a:ln>
            </p:spPr>
            <p:txBody>
              <a:bodyPr/>
              <a:lstStyle/>
              <a:p>
                <a:endParaRPr lang="en-US"/>
              </a:p>
            </p:txBody>
          </p:sp>
          <p:sp>
            <p:nvSpPr>
              <p:cNvPr id="279051" name="Freeform 523"/>
              <p:cNvSpPr>
                <a:spLocks noEditPoints="1"/>
              </p:cNvSpPr>
              <p:nvPr/>
            </p:nvSpPr>
            <p:spPr bwMode="auto">
              <a:xfrm>
                <a:off x="1887" y="1907"/>
                <a:ext cx="34" cy="115"/>
              </a:xfrm>
              <a:custGeom>
                <a:avLst/>
                <a:gdLst/>
                <a:ahLst/>
                <a:cxnLst>
                  <a:cxn ang="0">
                    <a:pos x="0" y="114"/>
                  </a:cxn>
                  <a:cxn ang="0">
                    <a:pos x="60" y="114"/>
                  </a:cxn>
                  <a:cxn ang="0">
                    <a:pos x="60" y="0"/>
                  </a:cxn>
                  <a:cxn ang="0">
                    <a:pos x="0" y="0"/>
                  </a:cxn>
                  <a:cxn ang="0">
                    <a:pos x="0" y="114"/>
                  </a:cxn>
                  <a:cxn ang="0">
                    <a:pos x="1" y="112"/>
                  </a:cxn>
                  <a:cxn ang="0">
                    <a:pos x="59" y="112"/>
                  </a:cxn>
                  <a:cxn ang="0">
                    <a:pos x="59" y="3"/>
                  </a:cxn>
                  <a:cxn ang="0">
                    <a:pos x="1" y="3"/>
                  </a:cxn>
                  <a:cxn ang="0">
                    <a:pos x="1" y="112"/>
                  </a:cxn>
                </a:cxnLst>
                <a:rect l="0" t="0" r="r" b="b"/>
                <a:pathLst>
                  <a:path w="60" h="114">
                    <a:moveTo>
                      <a:pt x="0" y="114"/>
                    </a:moveTo>
                    <a:lnTo>
                      <a:pt x="60" y="114"/>
                    </a:lnTo>
                    <a:lnTo>
                      <a:pt x="60" y="0"/>
                    </a:lnTo>
                    <a:lnTo>
                      <a:pt x="0" y="0"/>
                    </a:lnTo>
                    <a:lnTo>
                      <a:pt x="0" y="114"/>
                    </a:lnTo>
                    <a:close/>
                    <a:moveTo>
                      <a:pt x="1" y="112"/>
                    </a:moveTo>
                    <a:lnTo>
                      <a:pt x="59" y="112"/>
                    </a:lnTo>
                    <a:lnTo>
                      <a:pt x="59" y="3"/>
                    </a:lnTo>
                    <a:lnTo>
                      <a:pt x="1" y="3"/>
                    </a:lnTo>
                    <a:lnTo>
                      <a:pt x="1" y="112"/>
                    </a:lnTo>
                    <a:close/>
                  </a:path>
                </a:pathLst>
              </a:custGeom>
              <a:grpFill/>
              <a:ln w="9525">
                <a:noFill/>
                <a:round/>
                <a:headEnd/>
                <a:tailEnd/>
              </a:ln>
            </p:spPr>
            <p:txBody>
              <a:bodyPr/>
              <a:lstStyle/>
              <a:p>
                <a:endParaRPr lang="en-US"/>
              </a:p>
            </p:txBody>
          </p:sp>
          <p:sp>
            <p:nvSpPr>
              <p:cNvPr id="279052" name="Freeform 524"/>
              <p:cNvSpPr>
                <a:spLocks noEditPoints="1"/>
              </p:cNvSpPr>
              <p:nvPr/>
            </p:nvSpPr>
            <p:spPr bwMode="auto">
              <a:xfrm>
                <a:off x="1888" y="1909"/>
                <a:ext cx="33" cy="111"/>
              </a:xfrm>
              <a:custGeom>
                <a:avLst/>
                <a:gdLst/>
                <a:ahLst/>
                <a:cxnLst>
                  <a:cxn ang="0">
                    <a:pos x="0" y="109"/>
                  </a:cxn>
                  <a:cxn ang="0">
                    <a:pos x="58" y="109"/>
                  </a:cxn>
                  <a:cxn ang="0">
                    <a:pos x="58" y="0"/>
                  </a:cxn>
                  <a:cxn ang="0">
                    <a:pos x="0" y="0"/>
                  </a:cxn>
                  <a:cxn ang="0">
                    <a:pos x="0" y="109"/>
                  </a:cxn>
                  <a:cxn ang="0">
                    <a:pos x="1" y="108"/>
                  </a:cxn>
                  <a:cxn ang="0">
                    <a:pos x="57" y="108"/>
                  </a:cxn>
                  <a:cxn ang="0">
                    <a:pos x="57" y="1"/>
                  </a:cxn>
                  <a:cxn ang="0">
                    <a:pos x="1" y="1"/>
                  </a:cxn>
                  <a:cxn ang="0">
                    <a:pos x="1" y="108"/>
                  </a:cxn>
                </a:cxnLst>
                <a:rect l="0" t="0" r="r" b="b"/>
                <a:pathLst>
                  <a:path w="58" h="109">
                    <a:moveTo>
                      <a:pt x="0" y="109"/>
                    </a:moveTo>
                    <a:lnTo>
                      <a:pt x="58" y="109"/>
                    </a:lnTo>
                    <a:lnTo>
                      <a:pt x="58" y="0"/>
                    </a:lnTo>
                    <a:lnTo>
                      <a:pt x="0" y="0"/>
                    </a:lnTo>
                    <a:lnTo>
                      <a:pt x="0" y="109"/>
                    </a:lnTo>
                    <a:close/>
                    <a:moveTo>
                      <a:pt x="1" y="108"/>
                    </a:moveTo>
                    <a:lnTo>
                      <a:pt x="57" y="108"/>
                    </a:lnTo>
                    <a:lnTo>
                      <a:pt x="57" y="1"/>
                    </a:lnTo>
                    <a:lnTo>
                      <a:pt x="1" y="1"/>
                    </a:lnTo>
                    <a:lnTo>
                      <a:pt x="1" y="108"/>
                    </a:lnTo>
                    <a:close/>
                  </a:path>
                </a:pathLst>
              </a:custGeom>
              <a:grpFill/>
              <a:ln w="9525">
                <a:noFill/>
                <a:round/>
                <a:headEnd/>
                <a:tailEnd/>
              </a:ln>
            </p:spPr>
            <p:txBody>
              <a:bodyPr/>
              <a:lstStyle/>
              <a:p>
                <a:endParaRPr lang="en-US"/>
              </a:p>
            </p:txBody>
          </p:sp>
          <p:sp>
            <p:nvSpPr>
              <p:cNvPr id="279053" name="Freeform 525"/>
              <p:cNvSpPr>
                <a:spLocks noEditPoints="1"/>
              </p:cNvSpPr>
              <p:nvPr/>
            </p:nvSpPr>
            <p:spPr bwMode="auto">
              <a:xfrm>
                <a:off x="1888" y="1911"/>
                <a:ext cx="32" cy="107"/>
              </a:xfrm>
              <a:custGeom>
                <a:avLst/>
                <a:gdLst/>
                <a:ahLst/>
                <a:cxnLst>
                  <a:cxn ang="0">
                    <a:pos x="0" y="107"/>
                  </a:cxn>
                  <a:cxn ang="0">
                    <a:pos x="56" y="107"/>
                  </a:cxn>
                  <a:cxn ang="0">
                    <a:pos x="56" y="0"/>
                  </a:cxn>
                  <a:cxn ang="0">
                    <a:pos x="0" y="0"/>
                  </a:cxn>
                  <a:cxn ang="0">
                    <a:pos x="0" y="107"/>
                  </a:cxn>
                  <a:cxn ang="0">
                    <a:pos x="1" y="104"/>
                  </a:cxn>
                  <a:cxn ang="0">
                    <a:pos x="55" y="104"/>
                  </a:cxn>
                  <a:cxn ang="0">
                    <a:pos x="55" y="2"/>
                  </a:cxn>
                  <a:cxn ang="0">
                    <a:pos x="1" y="2"/>
                  </a:cxn>
                  <a:cxn ang="0">
                    <a:pos x="1" y="104"/>
                  </a:cxn>
                </a:cxnLst>
                <a:rect l="0" t="0" r="r" b="b"/>
                <a:pathLst>
                  <a:path w="56" h="107">
                    <a:moveTo>
                      <a:pt x="0" y="107"/>
                    </a:moveTo>
                    <a:lnTo>
                      <a:pt x="56" y="107"/>
                    </a:lnTo>
                    <a:lnTo>
                      <a:pt x="56" y="0"/>
                    </a:lnTo>
                    <a:lnTo>
                      <a:pt x="0" y="0"/>
                    </a:lnTo>
                    <a:lnTo>
                      <a:pt x="0" y="107"/>
                    </a:lnTo>
                    <a:close/>
                    <a:moveTo>
                      <a:pt x="1" y="104"/>
                    </a:moveTo>
                    <a:lnTo>
                      <a:pt x="55" y="104"/>
                    </a:lnTo>
                    <a:lnTo>
                      <a:pt x="55" y="2"/>
                    </a:lnTo>
                    <a:lnTo>
                      <a:pt x="1" y="2"/>
                    </a:lnTo>
                    <a:lnTo>
                      <a:pt x="1" y="104"/>
                    </a:lnTo>
                    <a:close/>
                  </a:path>
                </a:pathLst>
              </a:custGeom>
              <a:grpFill/>
              <a:ln w="9525">
                <a:noFill/>
                <a:round/>
                <a:headEnd/>
                <a:tailEnd/>
              </a:ln>
            </p:spPr>
            <p:txBody>
              <a:bodyPr/>
              <a:lstStyle/>
              <a:p>
                <a:endParaRPr lang="en-US"/>
              </a:p>
            </p:txBody>
          </p:sp>
          <p:sp>
            <p:nvSpPr>
              <p:cNvPr id="279054" name="Freeform 526"/>
              <p:cNvSpPr>
                <a:spLocks noEditPoints="1"/>
              </p:cNvSpPr>
              <p:nvPr/>
            </p:nvSpPr>
            <p:spPr bwMode="auto">
              <a:xfrm>
                <a:off x="1889" y="1913"/>
                <a:ext cx="31" cy="103"/>
              </a:xfrm>
              <a:custGeom>
                <a:avLst/>
                <a:gdLst/>
                <a:ahLst/>
                <a:cxnLst>
                  <a:cxn ang="0">
                    <a:pos x="0" y="102"/>
                  </a:cxn>
                  <a:cxn ang="0">
                    <a:pos x="54" y="102"/>
                  </a:cxn>
                  <a:cxn ang="0">
                    <a:pos x="54" y="0"/>
                  </a:cxn>
                  <a:cxn ang="0">
                    <a:pos x="0" y="0"/>
                  </a:cxn>
                  <a:cxn ang="0">
                    <a:pos x="0" y="102"/>
                  </a:cxn>
                  <a:cxn ang="0">
                    <a:pos x="1" y="100"/>
                  </a:cxn>
                  <a:cxn ang="0">
                    <a:pos x="53" y="100"/>
                  </a:cxn>
                  <a:cxn ang="0">
                    <a:pos x="53" y="2"/>
                  </a:cxn>
                  <a:cxn ang="0">
                    <a:pos x="1" y="2"/>
                  </a:cxn>
                  <a:cxn ang="0">
                    <a:pos x="1" y="100"/>
                  </a:cxn>
                </a:cxnLst>
                <a:rect l="0" t="0" r="r" b="b"/>
                <a:pathLst>
                  <a:path w="54" h="102">
                    <a:moveTo>
                      <a:pt x="0" y="102"/>
                    </a:moveTo>
                    <a:lnTo>
                      <a:pt x="54" y="102"/>
                    </a:lnTo>
                    <a:lnTo>
                      <a:pt x="54" y="0"/>
                    </a:lnTo>
                    <a:lnTo>
                      <a:pt x="0" y="0"/>
                    </a:lnTo>
                    <a:lnTo>
                      <a:pt x="0" y="102"/>
                    </a:lnTo>
                    <a:close/>
                    <a:moveTo>
                      <a:pt x="1" y="100"/>
                    </a:moveTo>
                    <a:lnTo>
                      <a:pt x="53" y="100"/>
                    </a:lnTo>
                    <a:lnTo>
                      <a:pt x="53" y="2"/>
                    </a:lnTo>
                    <a:lnTo>
                      <a:pt x="1" y="2"/>
                    </a:lnTo>
                    <a:lnTo>
                      <a:pt x="1" y="100"/>
                    </a:lnTo>
                    <a:close/>
                  </a:path>
                </a:pathLst>
              </a:custGeom>
              <a:grpFill/>
              <a:ln w="9525">
                <a:noFill/>
                <a:round/>
                <a:headEnd/>
                <a:tailEnd/>
              </a:ln>
            </p:spPr>
            <p:txBody>
              <a:bodyPr/>
              <a:lstStyle/>
              <a:p>
                <a:endParaRPr lang="en-US"/>
              </a:p>
            </p:txBody>
          </p:sp>
          <p:sp>
            <p:nvSpPr>
              <p:cNvPr id="279055" name="Freeform 527"/>
              <p:cNvSpPr>
                <a:spLocks noEditPoints="1"/>
              </p:cNvSpPr>
              <p:nvPr/>
            </p:nvSpPr>
            <p:spPr bwMode="auto">
              <a:xfrm>
                <a:off x="1889" y="1915"/>
                <a:ext cx="30" cy="98"/>
              </a:xfrm>
              <a:custGeom>
                <a:avLst/>
                <a:gdLst/>
                <a:ahLst/>
                <a:cxnLst>
                  <a:cxn ang="0">
                    <a:pos x="0" y="98"/>
                  </a:cxn>
                  <a:cxn ang="0">
                    <a:pos x="52" y="98"/>
                  </a:cxn>
                  <a:cxn ang="0">
                    <a:pos x="52" y="0"/>
                  </a:cxn>
                  <a:cxn ang="0">
                    <a:pos x="0" y="0"/>
                  </a:cxn>
                  <a:cxn ang="0">
                    <a:pos x="0" y="98"/>
                  </a:cxn>
                  <a:cxn ang="0">
                    <a:pos x="1" y="96"/>
                  </a:cxn>
                  <a:cxn ang="0">
                    <a:pos x="50" y="96"/>
                  </a:cxn>
                  <a:cxn ang="0">
                    <a:pos x="50" y="2"/>
                  </a:cxn>
                  <a:cxn ang="0">
                    <a:pos x="1" y="2"/>
                  </a:cxn>
                  <a:cxn ang="0">
                    <a:pos x="1" y="96"/>
                  </a:cxn>
                </a:cxnLst>
                <a:rect l="0" t="0" r="r" b="b"/>
                <a:pathLst>
                  <a:path w="52" h="98">
                    <a:moveTo>
                      <a:pt x="0" y="98"/>
                    </a:moveTo>
                    <a:lnTo>
                      <a:pt x="52" y="98"/>
                    </a:lnTo>
                    <a:lnTo>
                      <a:pt x="52" y="0"/>
                    </a:lnTo>
                    <a:lnTo>
                      <a:pt x="0" y="0"/>
                    </a:lnTo>
                    <a:lnTo>
                      <a:pt x="0" y="98"/>
                    </a:lnTo>
                    <a:close/>
                    <a:moveTo>
                      <a:pt x="1" y="96"/>
                    </a:moveTo>
                    <a:lnTo>
                      <a:pt x="50" y="96"/>
                    </a:lnTo>
                    <a:lnTo>
                      <a:pt x="50" y="2"/>
                    </a:lnTo>
                    <a:lnTo>
                      <a:pt x="1" y="2"/>
                    </a:lnTo>
                    <a:lnTo>
                      <a:pt x="1" y="96"/>
                    </a:lnTo>
                    <a:close/>
                  </a:path>
                </a:pathLst>
              </a:custGeom>
              <a:grpFill/>
              <a:ln w="9525">
                <a:noFill/>
                <a:round/>
                <a:headEnd/>
                <a:tailEnd/>
              </a:ln>
            </p:spPr>
            <p:txBody>
              <a:bodyPr/>
              <a:lstStyle/>
              <a:p>
                <a:endParaRPr lang="en-US"/>
              </a:p>
            </p:txBody>
          </p:sp>
          <p:sp>
            <p:nvSpPr>
              <p:cNvPr id="279056" name="Freeform 528"/>
              <p:cNvSpPr>
                <a:spLocks noEditPoints="1"/>
              </p:cNvSpPr>
              <p:nvPr/>
            </p:nvSpPr>
            <p:spPr bwMode="auto">
              <a:xfrm>
                <a:off x="1890" y="1917"/>
                <a:ext cx="29" cy="94"/>
              </a:xfrm>
              <a:custGeom>
                <a:avLst/>
                <a:gdLst/>
                <a:ahLst/>
                <a:cxnLst>
                  <a:cxn ang="0">
                    <a:pos x="0" y="94"/>
                  </a:cxn>
                  <a:cxn ang="0">
                    <a:pos x="49" y="94"/>
                  </a:cxn>
                  <a:cxn ang="0">
                    <a:pos x="49" y="0"/>
                  </a:cxn>
                  <a:cxn ang="0">
                    <a:pos x="0" y="0"/>
                  </a:cxn>
                  <a:cxn ang="0">
                    <a:pos x="0" y="94"/>
                  </a:cxn>
                  <a:cxn ang="0">
                    <a:pos x="1" y="92"/>
                  </a:cxn>
                  <a:cxn ang="0">
                    <a:pos x="48" y="92"/>
                  </a:cxn>
                  <a:cxn ang="0">
                    <a:pos x="48" y="2"/>
                  </a:cxn>
                  <a:cxn ang="0">
                    <a:pos x="1" y="2"/>
                  </a:cxn>
                  <a:cxn ang="0">
                    <a:pos x="1" y="92"/>
                  </a:cxn>
                </a:cxnLst>
                <a:rect l="0" t="0" r="r" b="b"/>
                <a:pathLst>
                  <a:path w="49" h="94">
                    <a:moveTo>
                      <a:pt x="0" y="94"/>
                    </a:moveTo>
                    <a:lnTo>
                      <a:pt x="49" y="94"/>
                    </a:lnTo>
                    <a:lnTo>
                      <a:pt x="49" y="0"/>
                    </a:lnTo>
                    <a:lnTo>
                      <a:pt x="0" y="0"/>
                    </a:lnTo>
                    <a:lnTo>
                      <a:pt x="0" y="94"/>
                    </a:lnTo>
                    <a:close/>
                    <a:moveTo>
                      <a:pt x="1" y="92"/>
                    </a:moveTo>
                    <a:lnTo>
                      <a:pt x="48" y="92"/>
                    </a:lnTo>
                    <a:lnTo>
                      <a:pt x="48" y="2"/>
                    </a:lnTo>
                    <a:lnTo>
                      <a:pt x="1" y="2"/>
                    </a:lnTo>
                    <a:lnTo>
                      <a:pt x="1" y="92"/>
                    </a:lnTo>
                    <a:close/>
                  </a:path>
                </a:pathLst>
              </a:custGeom>
              <a:grpFill/>
              <a:ln w="9525">
                <a:noFill/>
                <a:round/>
                <a:headEnd/>
                <a:tailEnd/>
              </a:ln>
            </p:spPr>
            <p:txBody>
              <a:bodyPr/>
              <a:lstStyle/>
              <a:p>
                <a:endParaRPr lang="en-US"/>
              </a:p>
            </p:txBody>
          </p:sp>
          <p:sp>
            <p:nvSpPr>
              <p:cNvPr id="279057" name="Freeform 529"/>
              <p:cNvSpPr>
                <a:spLocks noEditPoints="1"/>
              </p:cNvSpPr>
              <p:nvPr/>
            </p:nvSpPr>
            <p:spPr bwMode="auto">
              <a:xfrm>
                <a:off x="1890" y="1919"/>
                <a:ext cx="28" cy="90"/>
              </a:xfrm>
              <a:custGeom>
                <a:avLst/>
                <a:gdLst/>
                <a:ahLst/>
                <a:cxnLst>
                  <a:cxn ang="0">
                    <a:pos x="0" y="90"/>
                  </a:cxn>
                  <a:cxn ang="0">
                    <a:pos x="47" y="90"/>
                  </a:cxn>
                  <a:cxn ang="0">
                    <a:pos x="47" y="0"/>
                  </a:cxn>
                  <a:cxn ang="0">
                    <a:pos x="0" y="0"/>
                  </a:cxn>
                  <a:cxn ang="0">
                    <a:pos x="0" y="90"/>
                  </a:cxn>
                  <a:cxn ang="0">
                    <a:pos x="1" y="88"/>
                  </a:cxn>
                  <a:cxn ang="0">
                    <a:pos x="46" y="88"/>
                  </a:cxn>
                  <a:cxn ang="0">
                    <a:pos x="46" y="2"/>
                  </a:cxn>
                  <a:cxn ang="0">
                    <a:pos x="1" y="2"/>
                  </a:cxn>
                  <a:cxn ang="0">
                    <a:pos x="1" y="88"/>
                  </a:cxn>
                </a:cxnLst>
                <a:rect l="0" t="0" r="r" b="b"/>
                <a:pathLst>
                  <a:path w="47" h="90">
                    <a:moveTo>
                      <a:pt x="0" y="90"/>
                    </a:moveTo>
                    <a:lnTo>
                      <a:pt x="47" y="90"/>
                    </a:lnTo>
                    <a:lnTo>
                      <a:pt x="47" y="0"/>
                    </a:lnTo>
                    <a:lnTo>
                      <a:pt x="0" y="0"/>
                    </a:lnTo>
                    <a:lnTo>
                      <a:pt x="0" y="90"/>
                    </a:lnTo>
                    <a:close/>
                    <a:moveTo>
                      <a:pt x="1" y="88"/>
                    </a:moveTo>
                    <a:lnTo>
                      <a:pt x="46" y="88"/>
                    </a:lnTo>
                    <a:lnTo>
                      <a:pt x="46" y="2"/>
                    </a:lnTo>
                    <a:lnTo>
                      <a:pt x="1" y="2"/>
                    </a:lnTo>
                    <a:lnTo>
                      <a:pt x="1" y="88"/>
                    </a:lnTo>
                    <a:close/>
                  </a:path>
                </a:pathLst>
              </a:custGeom>
              <a:grpFill/>
              <a:ln w="9525">
                <a:noFill/>
                <a:round/>
                <a:headEnd/>
                <a:tailEnd/>
              </a:ln>
            </p:spPr>
            <p:txBody>
              <a:bodyPr/>
              <a:lstStyle/>
              <a:p>
                <a:endParaRPr lang="en-US"/>
              </a:p>
            </p:txBody>
          </p:sp>
          <p:sp>
            <p:nvSpPr>
              <p:cNvPr id="279058" name="Freeform 530"/>
              <p:cNvSpPr>
                <a:spLocks noEditPoints="1"/>
              </p:cNvSpPr>
              <p:nvPr/>
            </p:nvSpPr>
            <p:spPr bwMode="auto">
              <a:xfrm>
                <a:off x="1892" y="1921"/>
                <a:ext cx="26" cy="86"/>
              </a:xfrm>
              <a:custGeom>
                <a:avLst/>
                <a:gdLst/>
                <a:ahLst/>
                <a:cxnLst>
                  <a:cxn ang="0">
                    <a:pos x="0" y="86"/>
                  </a:cxn>
                  <a:cxn ang="0">
                    <a:pos x="45" y="86"/>
                  </a:cxn>
                  <a:cxn ang="0">
                    <a:pos x="45" y="0"/>
                  </a:cxn>
                  <a:cxn ang="0">
                    <a:pos x="0" y="0"/>
                  </a:cxn>
                  <a:cxn ang="0">
                    <a:pos x="0" y="86"/>
                  </a:cxn>
                  <a:cxn ang="0">
                    <a:pos x="1" y="82"/>
                  </a:cxn>
                  <a:cxn ang="0">
                    <a:pos x="43" y="82"/>
                  </a:cxn>
                  <a:cxn ang="0">
                    <a:pos x="43" y="4"/>
                  </a:cxn>
                  <a:cxn ang="0">
                    <a:pos x="1" y="4"/>
                  </a:cxn>
                  <a:cxn ang="0">
                    <a:pos x="1" y="82"/>
                  </a:cxn>
                </a:cxnLst>
                <a:rect l="0" t="0" r="r" b="b"/>
                <a:pathLst>
                  <a:path w="45" h="86">
                    <a:moveTo>
                      <a:pt x="0" y="86"/>
                    </a:moveTo>
                    <a:lnTo>
                      <a:pt x="45" y="86"/>
                    </a:lnTo>
                    <a:lnTo>
                      <a:pt x="45" y="0"/>
                    </a:lnTo>
                    <a:lnTo>
                      <a:pt x="0" y="0"/>
                    </a:lnTo>
                    <a:lnTo>
                      <a:pt x="0" y="86"/>
                    </a:lnTo>
                    <a:close/>
                    <a:moveTo>
                      <a:pt x="1" y="82"/>
                    </a:moveTo>
                    <a:lnTo>
                      <a:pt x="43" y="82"/>
                    </a:lnTo>
                    <a:lnTo>
                      <a:pt x="43" y="4"/>
                    </a:lnTo>
                    <a:lnTo>
                      <a:pt x="1" y="4"/>
                    </a:lnTo>
                    <a:lnTo>
                      <a:pt x="1" y="82"/>
                    </a:lnTo>
                    <a:close/>
                  </a:path>
                </a:pathLst>
              </a:custGeom>
              <a:grpFill/>
              <a:ln w="9525">
                <a:noFill/>
                <a:round/>
                <a:headEnd/>
                <a:tailEnd/>
              </a:ln>
            </p:spPr>
            <p:txBody>
              <a:bodyPr/>
              <a:lstStyle/>
              <a:p>
                <a:endParaRPr lang="en-US"/>
              </a:p>
            </p:txBody>
          </p:sp>
          <p:sp>
            <p:nvSpPr>
              <p:cNvPr id="279059" name="Freeform 531"/>
              <p:cNvSpPr>
                <a:spLocks noEditPoints="1"/>
              </p:cNvSpPr>
              <p:nvPr/>
            </p:nvSpPr>
            <p:spPr bwMode="auto">
              <a:xfrm>
                <a:off x="1893" y="1925"/>
                <a:ext cx="24" cy="78"/>
              </a:xfrm>
              <a:custGeom>
                <a:avLst/>
                <a:gdLst/>
                <a:ahLst/>
                <a:cxnLst>
                  <a:cxn ang="0">
                    <a:pos x="0" y="78"/>
                  </a:cxn>
                  <a:cxn ang="0">
                    <a:pos x="42" y="78"/>
                  </a:cxn>
                  <a:cxn ang="0">
                    <a:pos x="42" y="0"/>
                  </a:cxn>
                  <a:cxn ang="0">
                    <a:pos x="0" y="0"/>
                  </a:cxn>
                  <a:cxn ang="0">
                    <a:pos x="0" y="78"/>
                  </a:cxn>
                  <a:cxn ang="0">
                    <a:pos x="1" y="76"/>
                  </a:cxn>
                  <a:cxn ang="0">
                    <a:pos x="41" y="76"/>
                  </a:cxn>
                  <a:cxn ang="0">
                    <a:pos x="41" y="2"/>
                  </a:cxn>
                  <a:cxn ang="0">
                    <a:pos x="1" y="2"/>
                  </a:cxn>
                  <a:cxn ang="0">
                    <a:pos x="1" y="76"/>
                  </a:cxn>
                </a:cxnLst>
                <a:rect l="0" t="0" r="r" b="b"/>
                <a:pathLst>
                  <a:path w="42" h="78">
                    <a:moveTo>
                      <a:pt x="0" y="78"/>
                    </a:moveTo>
                    <a:lnTo>
                      <a:pt x="42" y="78"/>
                    </a:lnTo>
                    <a:lnTo>
                      <a:pt x="42" y="0"/>
                    </a:lnTo>
                    <a:lnTo>
                      <a:pt x="0" y="0"/>
                    </a:lnTo>
                    <a:lnTo>
                      <a:pt x="0" y="78"/>
                    </a:lnTo>
                    <a:close/>
                    <a:moveTo>
                      <a:pt x="1" y="76"/>
                    </a:moveTo>
                    <a:lnTo>
                      <a:pt x="41" y="76"/>
                    </a:lnTo>
                    <a:lnTo>
                      <a:pt x="41" y="2"/>
                    </a:lnTo>
                    <a:lnTo>
                      <a:pt x="1" y="2"/>
                    </a:lnTo>
                    <a:lnTo>
                      <a:pt x="1" y="76"/>
                    </a:lnTo>
                    <a:close/>
                  </a:path>
                </a:pathLst>
              </a:custGeom>
              <a:grpFill/>
              <a:ln w="9525">
                <a:noFill/>
                <a:round/>
                <a:headEnd/>
                <a:tailEnd/>
              </a:ln>
            </p:spPr>
            <p:txBody>
              <a:bodyPr/>
              <a:lstStyle/>
              <a:p>
                <a:endParaRPr lang="en-US"/>
              </a:p>
            </p:txBody>
          </p:sp>
          <p:sp>
            <p:nvSpPr>
              <p:cNvPr id="279060" name="Freeform 532"/>
              <p:cNvSpPr>
                <a:spLocks noEditPoints="1"/>
              </p:cNvSpPr>
              <p:nvPr/>
            </p:nvSpPr>
            <p:spPr bwMode="auto">
              <a:xfrm>
                <a:off x="1893" y="1927"/>
                <a:ext cx="23" cy="74"/>
              </a:xfrm>
              <a:custGeom>
                <a:avLst/>
                <a:gdLst/>
                <a:ahLst/>
                <a:cxnLst>
                  <a:cxn ang="0">
                    <a:pos x="0" y="74"/>
                  </a:cxn>
                  <a:cxn ang="0">
                    <a:pos x="40" y="74"/>
                  </a:cxn>
                  <a:cxn ang="0">
                    <a:pos x="40" y="0"/>
                  </a:cxn>
                  <a:cxn ang="0">
                    <a:pos x="0" y="0"/>
                  </a:cxn>
                  <a:cxn ang="0">
                    <a:pos x="0" y="74"/>
                  </a:cxn>
                  <a:cxn ang="0">
                    <a:pos x="2" y="71"/>
                  </a:cxn>
                  <a:cxn ang="0">
                    <a:pos x="39" y="71"/>
                  </a:cxn>
                  <a:cxn ang="0">
                    <a:pos x="39" y="3"/>
                  </a:cxn>
                  <a:cxn ang="0">
                    <a:pos x="2" y="3"/>
                  </a:cxn>
                  <a:cxn ang="0">
                    <a:pos x="2" y="71"/>
                  </a:cxn>
                </a:cxnLst>
                <a:rect l="0" t="0" r="r" b="b"/>
                <a:pathLst>
                  <a:path w="40" h="74">
                    <a:moveTo>
                      <a:pt x="0" y="74"/>
                    </a:moveTo>
                    <a:lnTo>
                      <a:pt x="40" y="74"/>
                    </a:lnTo>
                    <a:lnTo>
                      <a:pt x="40" y="0"/>
                    </a:lnTo>
                    <a:lnTo>
                      <a:pt x="0" y="0"/>
                    </a:lnTo>
                    <a:lnTo>
                      <a:pt x="0" y="74"/>
                    </a:lnTo>
                    <a:close/>
                    <a:moveTo>
                      <a:pt x="2" y="71"/>
                    </a:moveTo>
                    <a:lnTo>
                      <a:pt x="39" y="71"/>
                    </a:lnTo>
                    <a:lnTo>
                      <a:pt x="39" y="3"/>
                    </a:lnTo>
                    <a:lnTo>
                      <a:pt x="2" y="3"/>
                    </a:lnTo>
                    <a:lnTo>
                      <a:pt x="2" y="71"/>
                    </a:lnTo>
                    <a:close/>
                  </a:path>
                </a:pathLst>
              </a:custGeom>
              <a:grpFill/>
              <a:ln w="9525">
                <a:noFill/>
                <a:round/>
                <a:headEnd/>
                <a:tailEnd/>
              </a:ln>
            </p:spPr>
            <p:txBody>
              <a:bodyPr/>
              <a:lstStyle/>
              <a:p>
                <a:endParaRPr lang="en-US"/>
              </a:p>
            </p:txBody>
          </p:sp>
          <p:sp>
            <p:nvSpPr>
              <p:cNvPr id="279061" name="Freeform 533"/>
              <p:cNvSpPr>
                <a:spLocks noEditPoints="1"/>
              </p:cNvSpPr>
              <p:nvPr/>
            </p:nvSpPr>
            <p:spPr bwMode="auto">
              <a:xfrm>
                <a:off x="1894" y="1931"/>
                <a:ext cx="22" cy="68"/>
              </a:xfrm>
              <a:custGeom>
                <a:avLst/>
                <a:gdLst/>
                <a:ahLst/>
                <a:cxnLst>
                  <a:cxn ang="0">
                    <a:pos x="0" y="68"/>
                  </a:cxn>
                  <a:cxn ang="0">
                    <a:pos x="37" y="68"/>
                  </a:cxn>
                  <a:cxn ang="0">
                    <a:pos x="37" y="0"/>
                  </a:cxn>
                  <a:cxn ang="0">
                    <a:pos x="0" y="0"/>
                  </a:cxn>
                  <a:cxn ang="0">
                    <a:pos x="0" y="68"/>
                  </a:cxn>
                  <a:cxn ang="0">
                    <a:pos x="1" y="66"/>
                  </a:cxn>
                  <a:cxn ang="0">
                    <a:pos x="35" y="66"/>
                  </a:cxn>
                  <a:cxn ang="0">
                    <a:pos x="35" y="2"/>
                  </a:cxn>
                  <a:cxn ang="0">
                    <a:pos x="1" y="2"/>
                  </a:cxn>
                  <a:cxn ang="0">
                    <a:pos x="1" y="66"/>
                  </a:cxn>
                </a:cxnLst>
                <a:rect l="0" t="0" r="r" b="b"/>
                <a:pathLst>
                  <a:path w="37" h="68">
                    <a:moveTo>
                      <a:pt x="0" y="68"/>
                    </a:moveTo>
                    <a:lnTo>
                      <a:pt x="37" y="68"/>
                    </a:lnTo>
                    <a:lnTo>
                      <a:pt x="37" y="0"/>
                    </a:lnTo>
                    <a:lnTo>
                      <a:pt x="0" y="0"/>
                    </a:lnTo>
                    <a:lnTo>
                      <a:pt x="0" y="68"/>
                    </a:lnTo>
                    <a:close/>
                    <a:moveTo>
                      <a:pt x="1" y="66"/>
                    </a:moveTo>
                    <a:lnTo>
                      <a:pt x="35" y="66"/>
                    </a:lnTo>
                    <a:lnTo>
                      <a:pt x="35" y="2"/>
                    </a:lnTo>
                    <a:lnTo>
                      <a:pt x="1" y="2"/>
                    </a:lnTo>
                    <a:lnTo>
                      <a:pt x="1" y="66"/>
                    </a:lnTo>
                    <a:close/>
                  </a:path>
                </a:pathLst>
              </a:custGeom>
              <a:grpFill/>
              <a:ln w="9525">
                <a:noFill/>
                <a:round/>
                <a:headEnd/>
                <a:tailEnd/>
              </a:ln>
            </p:spPr>
            <p:txBody>
              <a:bodyPr/>
              <a:lstStyle/>
              <a:p>
                <a:endParaRPr lang="en-US"/>
              </a:p>
            </p:txBody>
          </p:sp>
          <p:sp>
            <p:nvSpPr>
              <p:cNvPr id="279062" name="Freeform 534"/>
              <p:cNvSpPr>
                <a:spLocks noEditPoints="1"/>
              </p:cNvSpPr>
              <p:nvPr/>
            </p:nvSpPr>
            <p:spPr bwMode="auto">
              <a:xfrm>
                <a:off x="1895" y="1933"/>
                <a:ext cx="18" cy="62"/>
              </a:xfrm>
              <a:custGeom>
                <a:avLst/>
                <a:gdLst/>
                <a:ahLst/>
                <a:cxnLst>
                  <a:cxn ang="0">
                    <a:pos x="0" y="64"/>
                  </a:cxn>
                  <a:cxn ang="0">
                    <a:pos x="34" y="64"/>
                  </a:cxn>
                  <a:cxn ang="0">
                    <a:pos x="34" y="0"/>
                  </a:cxn>
                  <a:cxn ang="0">
                    <a:pos x="0" y="0"/>
                  </a:cxn>
                  <a:cxn ang="0">
                    <a:pos x="0" y="64"/>
                  </a:cxn>
                  <a:cxn ang="0">
                    <a:pos x="2" y="61"/>
                  </a:cxn>
                  <a:cxn ang="0">
                    <a:pos x="33" y="61"/>
                  </a:cxn>
                  <a:cxn ang="0">
                    <a:pos x="33" y="3"/>
                  </a:cxn>
                  <a:cxn ang="0">
                    <a:pos x="2" y="3"/>
                  </a:cxn>
                  <a:cxn ang="0">
                    <a:pos x="2" y="61"/>
                  </a:cxn>
                </a:cxnLst>
                <a:rect l="0" t="0" r="r" b="b"/>
                <a:pathLst>
                  <a:path w="34" h="64">
                    <a:moveTo>
                      <a:pt x="0" y="64"/>
                    </a:moveTo>
                    <a:lnTo>
                      <a:pt x="34" y="64"/>
                    </a:lnTo>
                    <a:lnTo>
                      <a:pt x="34" y="0"/>
                    </a:lnTo>
                    <a:lnTo>
                      <a:pt x="0" y="0"/>
                    </a:lnTo>
                    <a:lnTo>
                      <a:pt x="0" y="64"/>
                    </a:lnTo>
                    <a:close/>
                    <a:moveTo>
                      <a:pt x="2" y="61"/>
                    </a:moveTo>
                    <a:lnTo>
                      <a:pt x="33" y="61"/>
                    </a:lnTo>
                    <a:lnTo>
                      <a:pt x="33" y="3"/>
                    </a:lnTo>
                    <a:lnTo>
                      <a:pt x="2" y="3"/>
                    </a:lnTo>
                    <a:lnTo>
                      <a:pt x="2" y="61"/>
                    </a:lnTo>
                    <a:close/>
                  </a:path>
                </a:pathLst>
              </a:custGeom>
              <a:grpFill/>
              <a:ln w="9525">
                <a:noFill/>
                <a:round/>
                <a:headEnd/>
                <a:tailEnd/>
              </a:ln>
            </p:spPr>
            <p:txBody>
              <a:bodyPr/>
              <a:lstStyle/>
              <a:p>
                <a:endParaRPr lang="en-US"/>
              </a:p>
            </p:txBody>
          </p:sp>
          <p:sp>
            <p:nvSpPr>
              <p:cNvPr id="279063" name="Freeform 535"/>
              <p:cNvSpPr>
                <a:spLocks noEditPoints="1"/>
              </p:cNvSpPr>
              <p:nvPr/>
            </p:nvSpPr>
            <p:spPr bwMode="auto">
              <a:xfrm>
                <a:off x="1895" y="1935"/>
                <a:ext cx="18" cy="58"/>
              </a:xfrm>
              <a:custGeom>
                <a:avLst/>
                <a:gdLst/>
                <a:ahLst/>
                <a:cxnLst>
                  <a:cxn ang="0">
                    <a:pos x="0" y="58"/>
                  </a:cxn>
                  <a:cxn ang="0">
                    <a:pos x="31" y="58"/>
                  </a:cxn>
                  <a:cxn ang="0">
                    <a:pos x="31" y="0"/>
                  </a:cxn>
                  <a:cxn ang="0">
                    <a:pos x="0" y="0"/>
                  </a:cxn>
                  <a:cxn ang="0">
                    <a:pos x="0" y="58"/>
                  </a:cxn>
                  <a:cxn ang="0">
                    <a:pos x="2" y="54"/>
                  </a:cxn>
                  <a:cxn ang="0">
                    <a:pos x="29" y="54"/>
                  </a:cxn>
                  <a:cxn ang="0">
                    <a:pos x="29" y="4"/>
                  </a:cxn>
                  <a:cxn ang="0">
                    <a:pos x="2" y="4"/>
                  </a:cxn>
                  <a:cxn ang="0">
                    <a:pos x="2" y="54"/>
                  </a:cxn>
                </a:cxnLst>
                <a:rect l="0" t="0" r="r" b="b"/>
                <a:pathLst>
                  <a:path w="31" h="58">
                    <a:moveTo>
                      <a:pt x="0" y="58"/>
                    </a:moveTo>
                    <a:lnTo>
                      <a:pt x="31" y="58"/>
                    </a:lnTo>
                    <a:lnTo>
                      <a:pt x="31" y="0"/>
                    </a:lnTo>
                    <a:lnTo>
                      <a:pt x="0" y="0"/>
                    </a:lnTo>
                    <a:lnTo>
                      <a:pt x="0" y="58"/>
                    </a:lnTo>
                    <a:close/>
                    <a:moveTo>
                      <a:pt x="2" y="54"/>
                    </a:moveTo>
                    <a:lnTo>
                      <a:pt x="29" y="54"/>
                    </a:lnTo>
                    <a:lnTo>
                      <a:pt x="29" y="4"/>
                    </a:lnTo>
                    <a:lnTo>
                      <a:pt x="2" y="4"/>
                    </a:lnTo>
                    <a:lnTo>
                      <a:pt x="2" y="54"/>
                    </a:lnTo>
                    <a:close/>
                  </a:path>
                </a:pathLst>
              </a:custGeom>
              <a:grpFill/>
              <a:ln w="9525">
                <a:noFill/>
                <a:round/>
                <a:headEnd/>
                <a:tailEnd/>
              </a:ln>
            </p:spPr>
            <p:txBody>
              <a:bodyPr/>
              <a:lstStyle/>
              <a:p>
                <a:endParaRPr lang="en-US"/>
              </a:p>
            </p:txBody>
          </p:sp>
          <p:sp>
            <p:nvSpPr>
              <p:cNvPr id="279064" name="Freeform 536"/>
              <p:cNvSpPr>
                <a:spLocks noEditPoints="1"/>
              </p:cNvSpPr>
              <p:nvPr/>
            </p:nvSpPr>
            <p:spPr bwMode="auto">
              <a:xfrm>
                <a:off x="1896" y="1939"/>
                <a:ext cx="16" cy="50"/>
              </a:xfrm>
              <a:custGeom>
                <a:avLst/>
                <a:gdLst/>
                <a:ahLst/>
                <a:cxnLst>
                  <a:cxn ang="0">
                    <a:pos x="0" y="50"/>
                  </a:cxn>
                  <a:cxn ang="0">
                    <a:pos x="27" y="50"/>
                  </a:cxn>
                  <a:cxn ang="0">
                    <a:pos x="27" y="0"/>
                  </a:cxn>
                  <a:cxn ang="0">
                    <a:pos x="0" y="0"/>
                  </a:cxn>
                  <a:cxn ang="0">
                    <a:pos x="0" y="50"/>
                  </a:cxn>
                  <a:cxn ang="0">
                    <a:pos x="2" y="47"/>
                  </a:cxn>
                  <a:cxn ang="0">
                    <a:pos x="26" y="47"/>
                  </a:cxn>
                  <a:cxn ang="0">
                    <a:pos x="26" y="3"/>
                  </a:cxn>
                  <a:cxn ang="0">
                    <a:pos x="2" y="3"/>
                  </a:cxn>
                  <a:cxn ang="0">
                    <a:pos x="2" y="47"/>
                  </a:cxn>
                </a:cxnLst>
                <a:rect l="0" t="0" r="r" b="b"/>
                <a:pathLst>
                  <a:path w="27" h="50">
                    <a:moveTo>
                      <a:pt x="0" y="50"/>
                    </a:moveTo>
                    <a:lnTo>
                      <a:pt x="27" y="50"/>
                    </a:lnTo>
                    <a:lnTo>
                      <a:pt x="27" y="0"/>
                    </a:lnTo>
                    <a:lnTo>
                      <a:pt x="0" y="0"/>
                    </a:lnTo>
                    <a:lnTo>
                      <a:pt x="0" y="50"/>
                    </a:lnTo>
                    <a:close/>
                    <a:moveTo>
                      <a:pt x="2" y="47"/>
                    </a:moveTo>
                    <a:lnTo>
                      <a:pt x="26" y="47"/>
                    </a:lnTo>
                    <a:lnTo>
                      <a:pt x="26" y="3"/>
                    </a:lnTo>
                    <a:lnTo>
                      <a:pt x="2" y="3"/>
                    </a:lnTo>
                    <a:lnTo>
                      <a:pt x="2" y="47"/>
                    </a:lnTo>
                    <a:close/>
                  </a:path>
                </a:pathLst>
              </a:custGeom>
              <a:grpFill/>
              <a:ln w="9525">
                <a:noFill/>
                <a:round/>
                <a:headEnd/>
                <a:tailEnd/>
              </a:ln>
            </p:spPr>
            <p:txBody>
              <a:bodyPr/>
              <a:lstStyle/>
              <a:p>
                <a:endParaRPr lang="en-US"/>
              </a:p>
            </p:txBody>
          </p:sp>
          <p:sp>
            <p:nvSpPr>
              <p:cNvPr id="279065" name="Freeform 537"/>
              <p:cNvSpPr>
                <a:spLocks noEditPoints="1"/>
              </p:cNvSpPr>
              <p:nvPr/>
            </p:nvSpPr>
            <p:spPr bwMode="auto">
              <a:xfrm>
                <a:off x="1897" y="1941"/>
                <a:ext cx="14" cy="46"/>
              </a:xfrm>
              <a:custGeom>
                <a:avLst/>
                <a:gdLst/>
                <a:ahLst/>
                <a:cxnLst>
                  <a:cxn ang="0">
                    <a:pos x="0" y="44"/>
                  </a:cxn>
                  <a:cxn ang="0">
                    <a:pos x="24" y="44"/>
                  </a:cxn>
                  <a:cxn ang="0">
                    <a:pos x="24" y="0"/>
                  </a:cxn>
                  <a:cxn ang="0">
                    <a:pos x="0" y="0"/>
                  </a:cxn>
                  <a:cxn ang="0">
                    <a:pos x="0" y="44"/>
                  </a:cxn>
                  <a:cxn ang="0">
                    <a:pos x="1" y="41"/>
                  </a:cxn>
                  <a:cxn ang="0">
                    <a:pos x="21" y="41"/>
                  </a:cxn>
                  <a:cxn ang="0">
                    <a:pos x="21" y="3"/>
                  </a:cxn>
                  <a:cxn ang="0">
                    <a:pos x="1" y="3"/>
                  </a:cxn>
                  <a:cxn ang="0">
                    <a:pos x="1" y="41"/>
                  </a:cxn>
                </a:cxnLst>
                <a:rect l="0" t="0" r="r" b="b"/>
                <a:pathLst>
                  <a:path w="24" h="44">
                    <a:moveTo>
                      <a:pt x="0" y="44"/>
                    </a:moveTo>
                    <a:lnTo>
                      <a:pt x="24" y="44"/>
                    </a:lnTo>
                    <a:lnTo>
                      <a:pt x="24" y="0"/>
                    </a:lnTo>
                    <a:lnTo>
                      <a:pt x="0" y="0"/>
                    </a:lnTo>
                    <a:lnTo>
                      <a:pt x="0" y="44"/>
                    </a:lnTo>
                    <a:close/>
                    <a:moveTo>
                      <a:pt x="1" y="41"/>
                    </a:moveTo>
                    <a:lnTo>
                      <a:pt x="21" y="41"/>
                    </a:lnTo>
                    <a:lnTo>
                      <a:pt x="21" y="3"/>
                    </a:lnTo>
                    <a:lnTo>
                      <a:pt x="1" y="3"/>
                    </a:lnTo>
                    <a:lnTo>
                      <a:pt x="1" y="41"/>
                    </a:lnTo>
                    <a:close/>
                  </a:path>
                </a:pathLst>
              </a:custGeom>
              <a:grpFill/>
              <a:ln w="9525">
                <a:noFill/>
                <a:round/>
                <a:headEnd/>
                <a:tailEnd/>
              </a:ln>
            </p:spPr>
            <p:txBody>
              <a:bodyPr/>
              <a:lstStyle/>
              <a:p>
                <a:endParaRPr lang="en-US"/>
              </a:p>
            </p:txBody>
          </p:sp>
          <p:sp>
            <p:nvSpPr>
              <p:cNvPr id="279066" name="Freeform 538"/>
              <p:cNvSpPr>
                <a:spLocks noEditPoints="1"/>
              </p:cNvSpPr>
              <p:nvPr/>
            </p:nvSpPr>
            <p:spPr bwMode="auto">
              <a:xfrm>
                <a:off x="1898" y="1945"/>
                <a:ext cx="12" cy="38"/>
              </a:xfrm>
              <a:custGeom>
                <a:avLst/>
                <a:gdLst/>
                <a:ahLst/>
                <a:cxnLst>
                  <a:cxn ang="0">
                    <a:pos x="0" y="38"/>
                  </a:cxn>
                  <a:cxn ang="0">
                    <a:pos x="20" y="38"/>
                  </a:cxn>
                  <a:cxn ang="0">
                    <a:pos x="20" y="0"/>
                  </a:cxn>
                  <a:cxn ang="0">
                    <a:pos x="0" y="0"/>
                  </a:cxn>
                  <a:cxn ang="0">
                    <a:pos x="0" y="38"/>
                  </a:cxn>
                  <a:cxn ang="0">
                    <a:pos x="2" y="35"/>
                  </a:cxn>
                  <a:cxn ang="0">
                    <a:pos x="18" y="35"/>
                  </a:cxn>
                  <a:cxn ang="0">
                    <a:pos x="18" y="3"/>
                  </a:cxn>
                  <a:cxn ang="0">
                    <a:pos x="2" y="3"/>
                  </a:cxn>
                  <a:cxn ang="0">
                    <a:pos x="2" y="35"/>
                  </a:cxn>
                </a:cxnLst>
                <a:rect l="0" t="0" r="r" b="b"/>
                <a:pathLst>
                  <a:path w="20" h="38">
                    <a:moveTo>
                      <a:pt x="0" y="38"/>
                    </a:moveTo>
                    <a:lnTo>
                      <a:pt x="20" y="38"/>
                    </a:lnTo>
                    <a:lnTo>
                      <a:pt x="20" y="0"/>
                    </a:lnTo>
                    <a:lnTo>
                      <a:pt x="0" y="0"/>
                    </a:lnTo>
                    <a:lnTo>
                      <a:pt x="0" y="38"/>
                    </a:lnTo>
                    <a:close/>
                    <a:moveTo>
                      <a:pt x="2" y="35"/>
                    </a:moveTo>
                    <a:lnTo>
                      <a:pt x="18" y="35"/>
                    </a:lnTo>
                    <a:lnTo>
                      <a:pt x="18" y="3"/>
                    </a:lnTo>
                    <a:lnTo>
                      <a:pt x="2" y="3"/>
                    </a:lnTo>
                    <a:lnTo>
                      <a:pt x="2" y="35"/>
                    </a:lnTo>
                    <a:close/>
                  </a:path>
                </a:pathLst>
              </a:custGeom>
              <a:grpFill/>
              <a:ln w="9525">
                <a:noFill/>
                <a:round/>
                <a:headEnd/>
                <a:tailEnd/>
              </a:ln>
            </p:spPr>
            <p:txBody>
              <a:bodyPr/>
              <a:lstStyle/>
              <a:p>
                <a:endParaRPr lang="en-US"/>
              </a:p>
            </p:txBody>
          </p:sp>
          <p:sp>
            <p:nvSpPr>
              <p:cNvPr id="279067" name="Freeform 539"/>
              <p:cNvSpPr>
                <a:spLocks noEditPoints="1"/>
              </p:cNvSpPr>
              <p:nvPr/>
            </p:nvSpPr>
            <p:spPr bwMode="auto">
              <a:xfrm>
                <a:off x="1900" y="1949"/>
                <a:ext cx="9" cy="30"/>
              </a:xfrm>
              <a:custGeom>
                <a:avLst/>
                <a:gdLst/>
                <a:ahLst/>
                <a:cxnLst>
                  <a:cxn ang="0">
                    <a:pos x="0" y="32"/>
                  </a:cxn>
                  <a:cxn ang="0">
                    <a:pos x="16" y="32"/>
                  </a:cxn>
                  <a:cxn ang="0">
                    <a:pos x="16" y="0"/>
                  </a:cxn>
                  <a:cxn ang="0">
                    <a:pos x="0" y="0"/>
                  </a:cxn>
                  <a:cxn ang="0">
                    <a:pos x="0" y="32"/>
                  </a:cxn>
                  <a:cxn ang="0">
                    <a:pos x="2" y="27"/>
                  </a:cxn>
                  <a:cxn ang="0">
                    <a:pos x="14" y="27"/>
                  </a:cxn>
                  <a:cxn ang="0">
                    <a:pos x="14" y="5"/>
                  </a:cxn>
                  <a:cxn ang="0">
                    <a:pos x="2" y="5"/>
                  </a:cxn>
                  <a:cxn ang="0">
                    <a:pos x="2" y="27"/>
                  </a:cxn>
                </a:cxnLst>
                <a:rect l="0" t="0" r="r" b="b"/>
                <a:pathLst>
                  <a:path w="16" h="32">
                    <a:moveTo>
                      <a:pt x="0" y="32"/>
                    </a:moveTo>
                    <a:lnTo>
                      <a:pt x="16" y="32"/>
                    </a:lnTo>
                    <a:lnTo>
                      <a:pt x="16" y="0"/>
                    </a:lnTo>
                    <a:lnTo>
                      <a:pt x="0" y="0"/>
                    </a:lnTo>
                    <a:lnTo>
                      <a:pt x="0" y="32"/>
                    </a:lnTo>
                    <a:close/>
                    <a:moveTo>
                      <a:pt x="2" y="27"/>
                    </a:moveTo>
                    <a:lnTo>
                      <a:pt x="14" y="27"/>
                    </a:lnTo>
                    <a:lnTo>
                      <a:pt x="14" y="5"/>
                    </a:lnTo>
                    <a:lnTo>
                      <a:pt x="2" y="5"/>
                    </a:lnTo>
                    <a:lnTo>
                      <a:pt x="2" y="27"/>
                    </a:lnTo>
                    <a:close/>
                  </a:path>
                </a:pathLst>
              </a:custGeom>
              <a:grpFill/>
              <a:ln w="9525">
                <a:noFill/>
                <a:round/>
                <a:headEnd/>
                <a:tailEnd/>
              </a:ln>
            </p:spPr>
            <p:txBody>
              <a:bodyPr/>
              <a:lstStyle/>
              <a:p>
                <a:endParaRPr lang="en-US"/>
              </a:p>
            </p:txBody>
          </p:sp>
          <p:sp>
            <p:nvSpPr>
              <p:cNvPr id="279068" name="Freeform 540"/>
              <p:cNvSpPr>
                <a:spLocks noEditPoints="1"/>
              </p:cNvSpPr>
              <p:nvPr/>
            </p:nvSpPr>
            <p:spPr bwMode="auto">
              <a:xfrm>
                <a:off x="1901" y="1953"/>
                <a:ext cx="7" cy="22"/>
              </a:xfrm>
              <a:custGeom>
                <a:avLst/>
                <a:gdLst/>
                <a:ahLst/>
                <a:cxnLst>
                  <a:cxn ang="0">
                    <a:pos x="0" y="22"/>
                  </a:cxn>
                  <a:cxn ang="0">
                    <a:pos x="12" y="22"/>
                  </a:cxn>
                  <a:cxn ang="0">
                    <a:pos x="12" y="0"/>
                  </a:cxn>
                  <a:cxn ang="0">
                    <a:pos x="0" y="0"/>
                  </a:cxn>
                  <a:cxn ang="0">
                    <a:pos x="0" y="22"/>
                  </a:cxn>
                  <a:cxn ang="0">
                    <a:pos x="2" y="18"/>
                  </a:cxn>
                  <a:cxn ang="0">
                    <a:pos x="10" y="18"/>
                  </a:cxn>
                  <a:cxn ang="0">
                    <a:pos x="10" y="4"/>
                  </a:cxn>
                  <a:cxn ang="0">
                    <a:pos x="2" y="4"/>
                  </a:cxn>
                  <a:cxn ang="0">
                    <a:pos x="2" y="18"/>
                  </a:cxn>
                </a:cxnLst>
                <a:rect l="0" t="0" r="r" b="b"/>
                <a:pathLst>
                  <a:path w="12" h="22">
                    <a:moveTo>
                      <a:pt x="0" y="22"/>
                    </a:moveTo>
                    <a:lnTo>
                      <a:pt x="12" y="22"/>
                    </a:lnTo>
                    <a:lnTo>
                      <a:pt x="12" y="0"/>
                    </a:lnTo>
                    <a:lnTo>
                      <a:pt x="0" y="0"/>
                    </a:lnTo>
                    <a:lnTo>
                      <a:pt x="0" y="22"/>
                    </a:lnTo>
                    <a:close/>
                    <a:moveTo>
                      <a:pt x="2" y="18"/>
                    </a:moveTo>
                    <a:lnTo>
                      <a:pt x="10" y="18"/>
                    </a:lnTo>
                    <a:lnTo>
                      <a:pt x="10" y="4"/>
                    </a:lnTo>
                    <a:lnTo>
                      <a:pt x="2" y="4"/>
                    </a:lnTo>
                    <a:lnTo>
                      <a:pt x="2" y="18"/>
                    </a:lnTo>
                    <a:close/>
                  </a:path>
                </a:pathLst>
              </a:custGeom>
              <a:grpFill/>
              <a:ln w="9525">
                <a:noFill/>
                <a:round/>
                <a:headEnd/>
                <a:tailEnd/>
              </a:ln>
            </p:spPr>
            <p:txBody>
              <a:bodyPr/>
              <a:lstStyle/>
              <a:p>
                <a:endParaRPr lang="en-US"/>
              </a:p>
            </p:txBody>
          </p:sp>
          <p:sp>
            <p:nvSpPr>
              <p:cNvPr id="279069" name="Freeform 541"/>
              <p:cNvSpPr>
                <a:spLocks noEditPoints="1"/>
              </p:cNvSpPr>
              <p:nvPr/>
            </p:nvSpPr>
            <p:spPr bwMode="auto">
              <a:xfrm>
                <a:off x="1902" y="1957"/>
                <a:ext cx="5" cy="14"/>
              </a:xfrm>
              <a:custGeom>
                <a:avLst/>
                <a:gdLst/>
                <a:ahLst/>
                <a:cxnLst>
                  <a:cxn ang="0">
                    <a:pos x="0" y="14"/>
                  </a:cxn>
                  <a:cxn ang="0">
                    <a:pos x="8" y="14"/>
                  </a:cxn>
                  <a:cxn ang="0">
                    <a:pos x="8" y="0"/>
                  </a:cxn>
                  <a:cxn ang="0">
                    <a:pos x="0" y="0"/>
                  </a:cxn>
                  <a:cxn ang="0">
                    <a:pos x="0" y="14"/>
                  </a:cxn>
                  <a:cxn ang="0">
                    <a:pos x="3" y="10"/>
                  </a:cxn>
                  <a:cxn ang="0">
                    <a:pos x="6" y="10"/>
                  </a:cxn>
                  <a:cxn ang="0">
                    <a:pos x="6" y="4"/>
                  </a:cxn>
                  <a:cxn ang="0">
                    <a:pos x="3" y="4"/>
                  </a:cxn>
                  <a:cxn ang="0">
                    <a:pos x="3" y="10"/>
                  </a:cxn>
                </a:cxnLst>
                <a:rect l="0" t="0" r="r" b="b"/>
                <a:pathLst>
                  <a:path w="8" h="14">
                    <a:moveTo>
                      <a:pt x="0" y="14"/>
                    </a:moveTo>
                    <a:lnTo>
                      <a:pt x="8" y="14"/>
                    </a:lnTo>
                    <a:lnTo>
                      <a:pt x="8" y="0"/>
                    </a:lnTo>
                    <a:lnTo>
                      <a:pt x="0" y="0"/>
                    </a:lnTo>
                    <a:lnTo>
                      <a:pt x="0" y="14"/>
                    </a:lnTo>
                    <a:close/>
                    <a:moveTo>
                      <a:pt x="3" y="10"/>
                    </a:moveTo>
                    <a:lnTo>
                      <a:pt x="6" y="10"/>
                    </a:lnTo>
                    <a:lnTo>
                      <a:pt x="6" y="4"/>
                    </a:lnTo>
                    <a:lnTo>
                      <a:pt x="3" y="4"/>
                    </a:lnTo>
                    <a:lnTo>
                      <a:pt x="3" y="10"/>
                    </a:lnTo>
                    <a:close/>
                  </a:path>
                </a:pathLst>
              </a:custGeom>
              <a:grpFill/>
              <a:ln w="9525">
                <a:noFill/>
                <a:round/>
                <a:headEnd/>
                <a:tailEnd/>
              </a:ln>
            </p:spPr>
            <p:txBody>
              <a:bodyPr/>
              <a:lstStyle/>
              <a:p>
                <a:endParaRPr lang="en-US"/>
              </a:p>
            </p:txBody>
          </p:sp>
          <p:sp>
            <p:nvSpPr>
              <p:cNvPr id="279070" name="Freeform 542"/>
              <p:cNvSpPr>
                <a:spLocks noEditPoints="1"/>
              </p:cNvSpPr>
              <p:nvPr/>
            </p:nvSpPr>
            <p:spPr bwMode="auto">
              <a:xfrm>
                <a:off x="1903" y="1961"/>
                <a:ext cx="2" cy="6"/>
              </a:xfrm>
              <a:custGeom>
                <a:avLst/>
                <a:gdLst/>
                <a:ahLst/>
                <a:cxnLst>
                  <a:cxn ang="0">
                    <a:pos x="0" y="6"/>
                  </a:cxn>
                  <a:cxn ang="0">
                    <a:pos x="3" y="6"/>
                  </a:cxn>
                  <a:cxn ang="0">
                    <a:pos x="3" y="0"/>
                  </a:cxn>
                  <a:cxn ang="0">
                    <a:pos x="0" y="0"/>
                  </a:cxn>
                  <a:cxn ang="0">
                    <a:pos x="0" y="6"/>
                  </a:cxn>
                  <a:cxn ang="0">
                    <a:pos x="2" y="4"/>
                  </a:cxn>
                  <a:cxn ang="0">
                    <a:pos x="2" y="4"/>
                  </a:cxn>
                  <a:cxn ang="0">
                    <a:pos x="2" y="4"/>
                  </a:cxn>
                  <a:cxn ang="0">
                    <a:pos x="2" y="4"/>
                  </a:cxn>
                  <a:cxn ang="0">
                    <a:pos x="2" y="4"/>
                  </a:cxn>
                </a:cxnLst>
                <a:rect l="0" t="0" r="r" b="b"/>
                <a:pathLst>
                  <a:path w="3" h="6">
                    <a:moveTo>
                      <a:pt x="0" y="6"/>
                    </a:moveTo>
                    <a:lnTo>
                      <a:pt x="3" y="6"/>
                    </a:lnTo>
                    <a:lnTo>
                      <a:pt x="3" y="0"/>
                    </a:lnTo>
                    <a:lnTo>
                      <a:pt x="0" y="0"/>
                    </a:lnTo>
                    <a:lnTo>
                      <a:pt x="0" y="6"/>
                    </a:lnTo>
                    <a:close/>
                    <a:moveTo>
                      <a:pt x="2" y="4"/>
                    </a:moveTo>
                    <a:lnTo>
                      <a:pt x="2" y="4"/>
                    </a:lnTo>
                    <a:lnTo>
                      <a:pt x="2" y="4"/>
                    </a:lnTo>
                    <a:lnTo>
                      <a:pt x="2" y="4"/>
                    </a:lnTo>
                    <a:lnTo>
                      <a:pt x="2" y="4"/>
                    </a:lnTo>
                    <a:close/>
                  </a:path>
                </a:pathLst>
              </a:custGeom>
              <a:grpFill/>
              <a:ln w="9525">
                <a:noFill/>
                <a:round/>
                <a:headEnd/>
                <a:tailEnd/>
              </a:ln>
            </p:spPr>
            <p:txBody>
              <a:bodyPr/>
              <a:lstStyle/>
              <a:p>
                <a:endParaRPr lang="en-US"/>
              </a:p>
            </p:txBody>
          </p:sp>
          <p:sp>
            <p:nvSpPr>
              <p:cNvPr id="279071" name="Rectangle 543"/>
              <p:cNvSpPr>
                <a:spLocks noChangeArrowheads="1"/>
              </p:cNvSpPr>
              <p:nvPr/>
            </p:nvSpPr>
            <p:spPr bwMode="auto">
              <a:xfrm>
                <a:off x="1913" y="1889"/>
                <a:ext cx="13" cy="8"/>
              </a:xfrm>
              <a:prstGeom prst="rect">
                <a:avLst/>
              </a:prstGeom>
              <a:grpFill/>
              <a:ln w="1588">
                <a:solidFill>
                  <a:srgbClr val="000000"/>
                </a:solidFill>
                <a:miter lim="800000"/>
                <a:headEnd/>
                <a:tailEnd/>
              </a:ln>
            </p:spPr>
            <p:txBody>
              <a:bodyPr/>
              <a:lstStyle/>
              <a:p>
                <a:endParaRPr lang="en-US"/>
              </a:p>
            </p:txBody>
          </p:sp>
          <p:sp>
            <p:nvSpPr>
              <p:cNvPr id="279072" name="Freeform 544"/>
              <p:cNvSpPr>
                <a:spLocks/>
              </p:cNvSpPr>
              <p:nvPr/>
            </p:nvSpPr>
            <p:spPr bwMode="auto">
              <a:xfrm>
                <a:off x="1894" y="1891"/>
                <a:ext cx="8" cy="10"/>
              </a:xfrm>
              <a:custGeom>
                <a:avLst/>
                <a:gdLst/>
                <a:ahLst/>
                <a:cxnLst>
                  <a:cxn ang="0">
                    <a:pos x="14" y="5"/>
                  </a:cxn>
                  <a:cxn ang="0">
                    <a:pos x="0" y="11"/>
                  </a:cxn>
                  <a:cxn ang="0">
                    <a:pos x="0" y="0"/>
                  </a:cxn>
                  <a:cxn ang="0">
                    <a:pos x="14" y="5"/>
                  </a:cxn>
                </a:cxnLst>
                <a:rect l="0" t="0" r="r" b="b"/>
                <a:pathLst>
                  <a:path w="14" h="11">
                    <a:moveTo>
                      <a:pt x="14" y="5"/>
                    </a:moveTo>
                    <a:lnTo>
                      <a:pt x="0" y="11"/>
                    </a:lnTo>
                    <a:lnTo>
                      <a:pt x="0" y="0"/>
                    </a:lnTo>
                    <a:lnTo>
                      <a:pt x="14" y="5"/>
                    </a:lnTo>
                  </a:path>
                </a:pathLst>
              </a:custGeom>
              <a:grpFill/>
              <a:ln w="1588">
                <a:solidFill>
                  <a:srgbClr val="000000"/>
                </a:solidFill>
                <a:prstDash val="solid"/>
                <a:round/>
                <a:headEnd/>
                <a:tailEnd/>
              </a:ln>
            </p:spPr>
            <p:txBody>
              <a:bodyPr/>
              <a:lstStyle/>
              <a:p>
                <a:endParaRPr lang="en-US"/>
              </a:p>
            </p:txBody>
          </p:sp>
          <p:sp>
            <p:nvSpPr>
              <p:cNvPr id="279073" name="Freeform 545"/>
              <p:cNvSpPr>
                <a:spLocks/>
              </p:cNvSpPr>
              <p:nvPr/>
            </p:nvSpPr>
            <p:spPr bwMode="auto">
              <a:xfrm>
                <a:off x="1881" y="1891"/>
                <a:ext cx="8" cy="10"/>
              </a:xfrm>
              <a:custGeom>
                <a:avLst/>
                <a:gdLst/>
                <a:ahLst/>
                <a:cxnLst>
                  <a:cxn ang="0">
                    <a:pos x="0" y="5"/>
                  </a:cxn>
                  <a:cxn ang="0">
                    <a:pos x="14" y="0"/>
                  </a:cxn>
                  <a:cxn ang="0">
                    <a:pos x="14" y="11"/>
                  </a:cxn>
                  <a:cxn ang="0">
                    <a:pos x="0" y="5"/>
                  </a:cxn>
                </a:cxnLst>
                <a:rect l="0" t="0" r="r" b="b"/>
                <a:pathLst>
                  <a:path w="14" h="11">
                    <a:moveTo>
                      <a:pt x="0" y="5"/>
                    </a:moveTo>
                    <a:lnTo>
                      <a:pt x="14" y="0"/>
                    </a:lnTo>
                    <a:lnTo>
                      <a:pt x="14" y="11"/>
                    </a:lnTo>
                    <a:lnTo>
                      <a:pt x="0" y="5"/>
                    </a:lnTo>
                  </a:path>
                </a:pathLst>
              </a:custGeom>
              <a:grpFill/>
              <a:ln w="1588">
                <a:solidFill>
                  <a:srgbClr val="000000"/>
                </a:solidFill>
                <a:prstDash val="solid"/>
                <a:round/>
                <a:headEnd/>
                <a:tailEnd/>
              </a:ln>
            </p:spPr>
            <p:txBody>
              <a:bodyPr/>
              <a:lstStyle/>
              <a:p>
                <a:endParaRPr lang="en-US"/>
              </a:p>
            </p:txBody>
          </p:sp>
          <p:sp>
            <p:nvSpPr>
              <p:cNvPr id="279074" name="Rectangle 546"/>
              <p:cNvSpPr>
                <a:spLocks noChangeArrowheads="1"/>
              </p:cNvSpPr>
              <p:nvPr/>
            </p:nvSpPr>
            <p:spPr bwMode="auto">
              <a:xfrm>
                <a:off x="1908" y="1977"/>
                <a:ext cx="17" cy="6"/>
              </a:xfrm>
              <a:prstGeom prst="rect">
                <a:avLst/>
              </a:prstGeom>
              <a:grpFill/>
              <a:ln w="1588">
                <a:solidFill>
                  <a:srgbClr val="000000"/>
                </a:solidFill>
                <a:miter lim="800000"/>
                <a:headEnd/>
                <a:tailEnd/>
              </a:ln>
            </p:spPr>
            <p:txBody>
              <a:bodyPr/>
              <a:lstStyle/>
              <a:p>
                <a:endParaRPr lang="en-US"/>
              </a:p>
            </p:txBody>
          </p:sp>
          <p:sp>
            <p:nvSpPr>
              <p:cNvPr id="279075" name="Rectangle 547"/>
              <p:cNvSpPr>
                <a:spLocks noChangeArrowheads="1"/>
              </p:cNvSpPr>
              <p:nvPr/>
            </p:nvSpPr>
            <p:spPr bwMode="auto">
              <a:xfrm>
                <a:off x="1911" y="2034"/>
                <a:ext cx="17" cy="8"/>
              </a:xfrm>
              <a:prstGeom prst="rect">
                <a:avLst/>
              </a:prstGeom>
              <a:grpFill/>
              <a:ln w="1588">
                <a:solidFill>
                  <a:srgbClr val="000000"/>
                </a:solidFill>
                <a:miter lim="800000"/>
                <a:headEnd/>
                <a:tailEnd/>
              </a:ln>
            </p:spPr>
            <p:txBody>
              <a:bodyPr/>
              <a:lstStyle/>
              <a:p>
                <a:endParaRPr lang="en-US"/>
              </a:p>
            </p:txBody>
          </p:sp>
          <p:sp>
            <p:nvSpPr>
              <p:cNvPr id="279076" name="Line 548"/>
              <p:cNvSpPr>
                <a:spLocks noChangeShapeType="1"/>
              </p:cNvSpPr>
              <p:nvPr/>
            </p:nvSpPr>
            <p:spPr bwMode="auto">
              <a:xfrm>
                <a:off x="1838" y="1891"/>
                <a:ext cx="7" cy="2"/>
              </a:xfrm>
              <a:prstGeom prst="line">
                <a:avLst/>
              </a:prstGeom>
              <a:grpFill/>
              <a:ln w="1588">
                <a:solidFill>
                  <a:srgbClr val="00FF00"/>
                </a:solidFill>
                <a:round/>
                <a:headEnd/>
                <a:tailEnd/>
              </a:ln>
            </p:spPr>
            <p:txBody>
              <a:bodyPr/>
              <a:lstStyle/>
              <a:p>
                <a:endParaRPr lang="en-US"/>
              </a:p>
            </p:txBody>
          </p:sp>
          <p:sp>
            <p:nvSpPr>
              <p:cNvPr id="279077" name="Line 549"/>
              <p:cNvSpPr>
                <a:spLocks noChangeShapeType="1"/>
              </p:cNvSpPr>
              <p:nvPr/>
            </p:nvSpPr>
            <p:spPr bwMode="auto">
              <a:xfrm>
                <a:off x="1836" y="1981"/>
                <a:ext cx="6" cy="2"/>
              </a:xfrm>
              <a:prstGeom prst="line">
                <a:avLst/>
              </a:prstGeom>
              <a:grpFill/>
              <a:ln w="1588">
                <a:solidFill>
                  <a:srgbClr val="00FF00"/>
                </a:solidFill>
                <a:round/>
                <a:headEnd/>
                <a:tailEnd/>
              </a:ln>
            </p:spPr>
            <p:txBody>
              <a:bodyPr/>
              <a:lstStyle/>
              <a:p>
                <a:endParaRPr lang="en-US"/>
              </a:p>
            </p:txBody>
          </p:sp>
          <p:sp>
            <p:nvSpPr>
              <p:cNvPr id="279078" name="Rectangle 550"/>
              <p:cNvSpPr>
                <a:spLocks noChangeArrowheads="1"/>
              </p:cNvSpPr>
              <p:nvPr/>
            </p:nvSpPr>
            <p:spPr bwMode="auto">
              <a:xfrm>
                <a:off x="1854" y="2261"/>
                <a:ext cx="2" cy="169"/>
              </a:xfrm>
              <a:prstGeom prst="rect">
                <a:avLst/>
              </a:prstGeom>
              <a:grpFill/>
              <a:ln w="9525">
                <a:noFill/>
                <a:miter lim="800000"/>
                <a:headEnd/>
                <a:tailEnd/>
              </a:ln>
            </p:spPr>
            <p:txBody>
              <a:bodyPr/>
              <a:lstStyle/>
              <a:p>
                <a:endParaRPr lang="en-US"/>
              </a:p>
            </p:txBody>
          </p:sp>
          <p:sp>
            <p:nvSpPr>
              <p:cNvPr id="279079" name="Rectangle 551"/>
              <p:cNvSpPr>
                <a:spLocks noChangeArrowheads="1"/>
              </p:cNvSpPr>
              <p:nvPr/>
            </p:nvSpPr>
            <p:spPr bwMode="auto">
              <a:xfrm>
                <a:off x="1841" y="2261"/>
                <a:ext cx="3" cy="169"/>
              </a:xfrm>
              <a:prstGeom prst="rect">
                <a:avLst/>
              </a:prstGeom>
              <a:grpFill/>
              <a:ln w="9525">
                <a:noFill/>
                <a:miter lim="800000"/>
                <a:headEnd/>
                <a:tailEnd/>
              </a:ln>
            </p:spPr>
            <p:txBody>
              <a:bodyPr/>
              <a:lstStyle/>
              <a:p>
                <a:endParaRPr lang="en-US"/>
              </a:p>
            </p:txBody>
          </p:sp>
          <p:sp>
            <p:nvSpPr>
              <p:cNvPr id="279080" name="Freeform 552"/>
              <p:cNvSpPr>
                <a:spLocks/>
              </p:cNvSpPr>
              <p:nvPr/>
            </p:nvSpPr>
            <p:spPr bwMode="auto">
              <a:xfrm>
                <a:off x="1829" y="2259"/>
                <a:ext cx="1" cy="171"/>
              </a:xfrm>
              <a:custGeom>
                <a:avLst/>
                <a:gdLst/>
                <a:ahLst/>
                <a:cxnLst>
                  <a:cxn ang="0">
                    <a:pos x="2" y="171"/>
                  </a:cxn>
                  <a:cxn ang="0">
                    <a:pos x="2" y="1"/>
                  </a:cxn>
                  <a:cxn ang="0">
                    <a:pos x="0" y="0"/>
                  </a:cxn>
                  <a:cxn ang="0">
                    <a:pos x="0" y="170"/>
                  </a:cxn>
                  <a:cxn ang="0">
                    <a:pos x="2" y="171"/>
                  </a:cxn>
                </a:cxnLst>
                <a:rect l="0" t="0" r="r" b="b"/>
                <a:pathLst>
                  <a:path w="2" h="171">
                    <a:moveTo>
                      <a:pt x="2" y="171"/>
                    </a:moveTo>
                    <a:lnTo>
                      <a:pt x="2" y="1"/>
                    </a:lnTo>
                    <a:lnTo>
                      <a:pt x="0" y="0"/>
                    </a:lnTo>
                    <a:lnTo>
                      <a:pt x="0" y="170"/>
                    </a:lnTo>
                    <a:lnTo>
                      <a:pt x="2" y="171"/>
                    </a:lnTo>
                    <a:close/>
                  </a:path>
                </a:pathLst>
              </a:custGeom>
              <a:grpFill/>
              <a:ln w="9525">
                <a:noFill/>
                <a:round/>
                <a:headEnd/>
                <a:tailEnd/>
              </a:ln>
            </p:spPr>
            <p:txBody>
              <a:bodyPr/>
              <a:lstStyle/>
              <a:p>
                <a:endParaRPr lang="en-US"/>
              </a:p>
            </p:txBody>
          </p:sp>
          <p:sp>
            <p:nvSpPr>
              <p:cNvPr id="279081" name="Freeform 553"/>
              <p:cNvSpPr>
                <a:spLocks/>
              </p:cNvSpPr>
              <p:nvPr/>
            </p:nvSpPr>
            <p:spPr bwMode="auto">
              <a:xfrm>
                <a:off x="1825" y="2259"/>
                <a:ext cx="1" cy="171"/>
              </a:xfrm>
              <a:custGeom>
                <a:avLst/>
                <a:gdLst/>
                <a:ahLst/>
                <a:cxnLst>
                  <a:cxn ang="0">
                    <a:pos x="2" y="170"/>
                  </a:cxn>
                  <a:cxn ang="0">
                    <a:pos x="2" y="0"/>
                  </a:cxn>
                  <a:cxn ang="0">
                    <a:pos x="0" y="1"/>
                  </a:cxn>
                  <a:cxn ang="0">
                    <a:pos x="0" y="171"/>
                  </a:cxn>
                  <a:cxn ang="0">
                    <a:pos x="2" y="170"/>
                  </a:cxn>
                </a:cxnLst>
                <a:rect l="0" t="0" r="r" b="b"/>
                <a:pathLst>
                  <a:path w="2" h="171">
                    <a:moveTo>
                      <a:pt x="2" y="170"/>
                    </a:moveTo>
                    <a:lnTo>
                      <a:pt x="2" y="0"/>
                    </a:lnTo>
                    <a:lnTo>
                      <a:pt x="0" y="1"/>
                    </a:lnTo>
                    <a:lnTo>
                      <a:pt x="0" y="171"/>
                    </a:lnTo>
                    <a:lnTo>
                      <a:pt x="2" y="170"/>
                    </a:lnTo>
                    <a:close/>
                  </a:path>
                </a:pathLst>
              </a:custGeom>
              <a:grpFill/>
              <a:ln w="9525">
                <a:noFill/>
                <a:round/>
                <a:headEnd/>
                <a:tailEnd/>
              </a:ln>
            </p:spPr>
            <p:txBody>
              <a:bodyPr/>
              <a:lstStyle/>
              <a:p>
                <a:endParaRPr lang="en-US"/>
              </a:p>
            </p:txBody>
          </p:sp>
          <p:sp>
            <p:nvSpPr>
              <p:cNvPr id="279082" name="Freeform 554"/>
              <p:cNvSpPr>
                <a:spLocks/>
              </p:cNvSpPr>
              <p:nvPr/>
            </p:nvSpPr>
            <p:spPr bwMode="auto">
              <a:xfrm>
                <a:off x="1931" y="2261"/>
                <a:ext cx="1" cy="173"/>
              </a:xfrm>
              <a:custGeom>
                <a:avLst/>
                <a:gdLst/>
                <a:ahLst/>
                <a:cxnLst>
                  <a:cxn ang="0">
                    <a:pos x="0" y="1"/>
                  </a:cxn>
                  <a:cxn ang="0">
                    <a:pos x="0" y="171"/>
                  </a:cxn>
                  <a:cxn ang="0">
                    <a:pos x="2" y="170"/>
                  </a:cxn>
                  <a:cxn ang="0">
                    <a:pos x="2" y="0"/>
                  </a:cxn>
                  <a:cxn ang="0">
                    <a:pos x="0" y="1"/>
                  </a:cxn>
                </a:cxnLst>
                <a:rect l="0" t="0" r="r" b="b"/>
                <a:pathLst>
                  <a:path w="2" h="171">
                    <a:moveTo>
                      <a:pt x="0" y="1"/>
                    </a:moveTo>
                    <a:lnTo>
                      <a:pt x="0" y="171"/>
                    </a:lnTo>
                    <a:lnTo>
                      <a:pt x="2" y="170"/>
                    </a:lnTo>
                    <a:lnTo>
                      <a:pt x="2" y="0"/>
                    </a:lnTo>
                    <a:lnTo>
                      <a:pt x="0" y="1"/>
                    </a:lnTo>
                    <a:close/>
                  </a:path>
                </a:pathLst>
              </a:custGeom>
              <a:grpFill/>
              <a:ln w="9525">
                <a:noFill/>
                <a:round/>
                <a:headEnd/>
                <a:tailEnd/>
              </a:ln>
            </p:spPr>
            <p:txBody>
              <a:bodyPr/>
              <a:lstStyle/>
              <a:p>
                <a:endParaRPr lang="en-US"/>
              </a:p>
            </p:txBody>
          </p:sp>
          <p:sp>
            <p:nvSpPr>
              <p:cNvPr id="279083" name="Rectangle 555"/>
              <p:cNvSpPr>
                <a:spLocks noChangeArrowheads="1"/>
              </p:cNvSpPr>
              <p:nvPr/>
            </p:nvSpPr>
            <p:spPr bwMode="auto">
              <a:xfrm>
                <a:off x="1937" y="2261"/>
                <a:ext cx="2" cy="171"/>
              </a:xfrm>
              <a:prstGeom prst="rect">
                <a:avLst/>
              </a:prstGeom>
              <a:grpFill/>
              <a:ln w="9525">
                <a:noFill/>
                <a:miter lim="800000"/>
                <a:headEnd/>
                <a:tailEnd/>
              </a:ln>
            </p:spPr>
            <p:txBody>
              <a:bodyPr/>
              <a:lstStyle/>
              <a:p>
                <a:endParaRPr lang="en-US"/>
              </a:p>
            </p:txBody>
          </p:sp>
          <p:sp>
            <p:nvSpPr>
              <p:cNvPr id="279084" name="Freeform 556"/>
              <p:cNvSpPr>
                <a:spLocks/>
              </p:cNvSpPr>
              <p:nvPr/>
            </p:nvSpPr>
            <p:spPr bwMode="auto">
              <a:xfrm>
                <a:off x="1940" y="2261"/>
                <a:ext cx="1" cy="173"/>
              </a:xfrm>
              <a:custGeom>
                <a:avLst/>
                <a:gdLst/>
                <a:ahLst/>
                <a:cxnLst>
                  <a:cxn ang="0">
                    <a:pos x="0" y="0"/>
                  </a:cxn>
                  <a:cxn ang="0">
                    <a:pos x="0" y="170"/>
                  </a:cxn>
                  <a:cxn ang="0">
                    <a:pos x="2" y="171"/>
                  </a:cxn>
                  <a:cxn ang="0">
                    <a:pos x="2" y="1"/>
                  </a:cxn>
                  <a:cxn ang="0">
                    <a:pos x="0" y="0"/>
                  </a:cxn>
                </a:cxnLst>
                <a:rect l="0" t="0" r="r" b="b"/>
                <a:pathLst>
                  <a:path w="2" h="171">
                    <a:moveTo>
                      <a:pt x="0" y="0"/>
                    </a:moveTo>
                    <a:lnTo>
                      <a:pt x="0" y="170"/>
                    </a:lnTo>
                    <a:lnTo>
                      <a:pt x="2" y="171"/>
                    </a:lnTo>
                    <a:lnTo>
                      <a:pt x="2" y="1"/>
                    </a:lnTo>
                    <a:lnTo>
                      <a:pt x="0" y="0"/>
                    </a:lnTo>
                    <a:close/>
                  </a:path>
                </a:pathLst>
              </a:custGeom>
              <a:grpFill/>
              <a:ln w="9525">
                <a:noFill/>
                <a:round/>
                <a:headEnd/>
                <a:tailEnd/>
              </a:ln>
            </p:spPr>
            <p:txBody>
              <a:bodyPr/>
              <a:lstStyle/>
              <a:p>
                <a:endParaRPr lang="en-US"/>
              </a:p>
            </p:txBody>
          </p:sp>
          <p:sp>
            <p:nvSpPr>
              <p:cNvPr id="279085" name="Freeform 557"/>
              <p:cNvSpPr>
                <a:spLocks/>
              </p:cNvSpPr>
              <p:nvPr/>
            </p:nvSpPr>
            <p:spPr bwMode="auto">
              <a:xfrm>
                <a:off x="1790" y="1728"/>
                <a:ext cx="246" cy="744"/>
              </a:xfrm>
              <a:custGeom>
                <a:avLst/>
                <a:gdLst/>
                <a:ahLst/>
                <a:cxnLst>
                  <a:cxn ang="0">
                    <a:pos x="13" y="741"/>
                  </a:cxn>
                  <a:cxn ang="0">
                    <a:pos x="13" y="726"/>
                  </a:cxn>
                  <a:cxn ang="0">
                    <a:pos x="0" y="726"/>
                  </a:cxn>
                  <a:cxn ang="0">
                    <a:pos x="0" y="82"/>
                  </a:cxn>
                  <a:cxn ang="0">
                    <a:pos x="108" y="0"/>
                  </a:cxn>
                  <a:cxn ang="0">
                    <a:pos x="431" y="0"/>
                  </a:cxn>
                  <a:cxn ang="0">
                    <a:pos x="431" y="644"/>
                  </a:cxn>
                  <a:cxn ang="0">
                    <a:pos x="425" y="648"/>
                  </a:cxn>
                  <a:cxn ang="0">
                    <a:pos x="425" y="653"/>
                  </a:cxn>
                  <a:cxn ang="0">
                    <a:pos x="309" y="741"/>
                  </a:cxn>
                  <a:cxn ang="0">
                    <a:pos x="13" y="741"/>
                  </a:cxn>
                </a:cxnLst>
                <a:rect l="0" t="0" r="r" b="b"/>
                <a:pathLst>
                  <a:path w="431" h="741">
                    <a:moveTo>
                      <a:pt x="13" y="741"/>
                    </a:moveTo>
                    <a:lnTo>
                      <a:pt x="13" y="726"/>
                    </a:lnTo>
                    <a:lnTo>
                      <a:pt x="0" y="726"/>
                    </a:lnTo>
                    <a:lnTo>
                      <a:pt x="0" y="82"/>
                    </a:lnTo>
                    <a:lnTo>
                      <a:pt x="108" y="0"/>
                    </a:lnTo>
                    <a:lnTo>
                      <a:pt x="431" y="0"/>
                    </a:lnTo>
                    <a:lnTo>
                      <a:pt x="431" y="644"/>
                    </a:lnTo>
                    <a:lnTo>
                      <a:pt x="425" y="648"/>
                    </a:lnTo>
                    <a:lnTo>
                      <a:pt x="425" y="653"/>
                    </a:lnTo>
                    <a:lnTo>
                      <a:pt x="309" y="741"/>
                    </a:lnTo>
                    <a:lnTo>
                      <a:pt x="13" y="741"/>
                    </a:lnTo>
                  </a:path>
                </a:pathLst>
              </a:custGeom>
              <a:grpFill/>
              <a:ln w="4763">
                <a:solidFill>
                  <a:srgbClr val="000000"/>
                </a:solidFill>
                <a:prstDash val="solid"/>
                <a:round/>
                <a:headEnd/>
                <a:tailEnd/>
              </a:ln>
            </p:spPr>
            <p:txBody>
              <a:bodyPr/>
              <a:lstStyle/>
              <a:p>
                <a:endParaRPr lang="en-US"/>
              </a:p>
            </p:txBody>
          </p:sp>
          <p:sp>
            <p:nvSpPr>
              <p:cNvPr id="279086" name="Rectangle 558"/>
              <p:cNvSpPr>
                <a:spLocks noChangeArrowheads="1"/>
              </p:cNvSpPr>
              <p:nvPr/>
            </p:nvSpPr>
            <p:spPr bwMode="auto">
              <a:xfrm>
                <a:off x="1776" y="1488"/>
                <a:ext cx="391" cy="154"/>
              </a:xfrm>
              <a:prstGeom prst="rect">
                <a:avLst/>
              </a:prstGeom>
              <a:grpFill/>
              <a:ln w="9525">
                <a:noFill/>
                <a:miter lim="800000"/>
                <a:headEnd/>
                <a:tailEnd/>
              </a:ln>
            </p:spPr>
            <p:txBody>
              <a:bodyPr wrap="none" lIns="0" tIns="0" rIns="0" bIns="0">
                <a:spAutoFit/>
              </a:bodyPr>
              <a:lstStyle/>
              <a:p>
                <a:pPr>
                  <a:spcBef>
                    <a:spcPct val="0"/>
                  </a:spcBef>
                  <a:buClrTx/>
                  <a:buSzTx/>
                  <a:buFontTx/>
                  <a:buNone/>
                </a:pPr>
                <a:r>
                  <a:rPr lang="en-US" sz="1600" b="1">
                    <a:solidFill>
                      <a:srgbClr val="000000"/>
                    </a:solidFill>
                    <a:latin typeface="Arial" charset="0"/>
                  </a:rPr>
                  <a:t>Server</a:t>
                </a:r>
              </a:p>
            </p:txBody>
          </p:sp>
        </p:grpSp>
        <p:cxnSp>
          <p:nvCxnSpPr>
            <p:cNvPr id="279087" name="AutoShape 559"/>
            <p:cNvCxnSpPr>
              <a:cxnSpLocks noChangeShapeType="1"/>
              <a:stCxn id="278798" idx="5"/>
              <a:endCxn id="279085" idx="5"/>
            </p:cNvCxnSpPr>
            <p:nvPr/>
          </p:nvCxnSpPr>
          <p:spPr bwMode="auto">
            <a:xfrm flipH="1" flipV="1">
              <a:off x="3721" y="1488"/>
              <a:ext cx="663" cy="480"/>
            </a:xfrm>
            <a:prstGeom prst="straightConnector1">
              <a:avLst/>
            </a:prstGeom>
            <a:grpFill/>
            <a:ln w="9525">
              <a:solidFill>
                <a:schemeClr val="bg2"/>
              </a:solidFill>
              <a:round/>
              <a:headEnd/>
              <a:tailEnd/>
            </a:ln>
            <a:effectLst/>
          </p:spPr>
        </p:cxnSp>
      </p:grpSp>
      <p:grpSp>
        <p:nvGrpSpPr>
          <p:cNvPr id="11" name="Group 677"/>
          <p:cNvGrpSpPr>
            <a:grpSpLocks/>
          </p:cNvGrpSpPr>
          <p:nvPr/>
        </p:nvGrpSpPr>
        <p:grpSpPr bwMode="auto">
          <a:xfrm>
            <a:off x="5181600" y="3352800"/>
            <a:ext cx="1600200" cy="1123950"/>
            <a:chOff x="3168" y="2112"/>
            <a:chExt cx="1008" cy="708"/>
          </a:xfrm>
        </p:grpSpPr>
        <p:grpSp>
          <p:nvGrpSpPr>
            <p:cNvPr id="12" name="Group 561"/>
            <p:cNvGrpSpPr>
              <a:grpSpLocks/>
            </p:cNvGrpSpPr>
            <p:nvPr/>
          </p:nvGrpSpPr>
          <p:grpSpPr bwMode="auto">
            <a:xfrm>
              <a:off x="3168" y="2544"/>
              <a:ext cx="539" cy="276"/>
              <a:chOff x="2688" y="2208"/>
              <a:chExt cx="648" cy="542"/>
            </a:xfrm>
          </p:grpSpPr>
          <p:grpSp>
            <p:nvGrpSpPr>
              <p:cNvPr id="13" name="Group 562"/>
              <p:cNvGrpSpPr>
                <a:grpSpLocks/>
              </p:cNvGrpSpPr>
              <p:nvPr/>
            </p:nvGrpSpPr>
            <p:grpSpPr bwMode="auto">
              <a:xfrm>
                <a:off x="2688" y="2208"/>
                <a:ext cx="480" cy="188"/>
                <a:chOff x="3072" y="2208"/>
                <a:chExt cx="480" cy="188"/>
              </a:xfrm>
            </p:grpSpPr>
            <p:sp>
              <p:nvSpPr>
                <p:cNvPr id="279091" name="Freeform 563"/>
                <p:cNvSpPr>
                  <a:spLocks noEditPoints="1"/>
                </p:cNvSpPr>
                <p:nvPr/>
              </p:nvSpPr>
              <p:spPr bwMode="auto">
                <a:xfrm>
                  <a:off x="3079" y="2208"/>
                  <a:ext cx="473" cy="180"/>
                </a:xfrm>
                <a:custGeom>
                  <a:avLst/>
                  <a:gdLst/>
                  <a:ahLst/>
                  <a:cxnLst>
                    <a:cxn ang="0">
                      <a:pos x="0" y="268"/>
                    </a:cxn>
                    <a:cxn ang="0">
                      <a:pos x="0" y="292"/>
                    </a:cxn>
                    <a:cxn ang="0">
                      <a:pos x="739" y="292"/>
                    </a:cxn>
                    <a:cxn ang="0">
                      <a:pos x="739" y="268"/>
                    </a:cxn>
                    <a:cxn ang="0">
                      <a:pos x="0" y="268"/>
                    </a:cxn>
                    <a:cxn ang="0">
                      <a:pos x="739" y="292"/>
                    </a:cxn>
                    <a:cxn ang="0">
                      <a:pos x="764" y="268"/>
                    </a:cxn>
                    <a:cxn ang="0">
                      <a:pos x="739" y="268"/>
                    </a:cxn>
                    <a:cxn ang="0">
                      <a:pos x="739" y="292"/>
                    </a:cxn>
                    <a:cxn ang="0">
                      <a:pos x="764" y="98"/>
                    </a:cxn>
                    <a:cxn ang="0">
                      <a:pos x="861" y="0"/>
                    </a:cxn>
                    <a:cxn ang="0">
                      <a:pos x="861" y="171"/>
                    </a:cxn>
                    <a:cxn ang="0">
                      <a:pos x="764" y="268"/>
                    </a:cxn>
                    <a:cxn ang="0">
                      <a:pos x="764" y="98"/>
                    </a:cxn>
                  </a:cxnLst>
                  <a:rect l="0" t="0" r="r" b="b"/>
                  <a:pathLst>
                    <a:path w="861" h="292">
                      <a:moveTo>
                        <a:pt x="0" y="268"/>
                      </a:moveTo>
                      <a:lnTo>
                        <a:pt x="0" y="292"/>
                      </a:lnTo>
                      <a:lnTo>
                        <a:pt x="739" y="292"/>
                      </a:lnTo>
                      <a:lnTo>
                        <a:pt x="739" y="268"/>
                      </a:lnTo>
                      <a:lnTo>
                        <a:pt x="0" y="268"/>
                      </a:lnTo>
                      <a:close/>
                      <a:moveTo>
                        <a:pt x="739" y="292"/>
                      </a:moveTo>
                      <a:lnTo>
                        <a:pt x="764" y="268"/>
                      </a:lnTo>
                      <a:lnTo>
                        <a:pt x="739" y="268"/>
                      </a:lnTo>
                      <a:lnTo>
                        <a:pt x="739" y="292"/>
                      </a:lnTo>
                      <a:close/>
                      <a:moveTo>
                        <a:pt x="764" y="98"/>
                      </a:moveTo>
                      <a:lnTo>
                        <a:pt x="861" y="0"/>
                      </a:lnTo>
                      <a:lnTo>
                        <a:pt x="861" y="171"/>
                      </a:lnTo>
                      <a:lnTo>
                        <a:pt x="764" y="268"/>
                      </a:lnTo>
                      <a:lnTo>
                        <a:pt x="764" y="98"/>
                      </a:lnTo>
                      <a:close/>
                    </a:path>
                  </a:pathLst>
                </a:custGeom>
                <a:solidFill>
                  <a:srgbClr val="9A9A9A"/>
                </a:solidFill>
                <a:ln w="9525">
                  <a:noFill/>
                  <a:round/>
                  <a:headEnd/>
                  <a:tailEnd/>
                </a:ln>
              </p:spPr>
              <p:txBody>
                <a:bodyPr/>
                <a:lstStyle/>
                <a:p>
                  <a:endParaRPr lang="en-US"/>
                </a:p>
              </p:txBody>
            </p:sp>
            <p:sp>
              <p:nvSpPr>
                <p:cNvPr id="279092" name="Freeform 564"/>
                <p:cNvSpPr>
                  <a:spLocks/>
                </p:cNvSpPr>
                <p:nvPr/>
              </p:nvSpPr>
              <p:spPr bwMode="auto">
                <a:xfrm>
                  <a:off x="3072" y="2208"/>
                  <a:ext cx="480" cy="97"/>
                </a:xfrm>
                <a:custGeom>
                  <a:avLst/>
                  <a:gdLst/>
                  <a:ahLst/>
                  <a:cxnLst>
                    <a:cxn ang="0">
                      <a:pos x="873" y="0"/>
                    </a:cxn>
                    <a:cxn ang="0">
                      <a:pos x="97" y="0"/>
                    </a:cxn>
                    <a:cxn ang="0">
                      <a:pos x="0" y="98"/>
                    </a:cxn>
                    <a:cxn ang="0">
                      <a:pos x="0" y="146"/>
                    </a:cxn>
                    <a:cxn ang="0">
                      <a:pos x="155" y="154"/>
                    </a:cxn>
                    <a:cxn ang="0">
                      <a:pos x="310" y="158"/>
                    </a:cxn>
                    <a:cxn ang="0">
                      <a:pos x="466" y="158"/>
                    </a:cxn>
                    <a:cxn ang="0">
                      <a:pos x="621" y="154"/>
                    </a:cxn>
                    <a:cxn ang="0">
                      <a:pos x="776" y="146"/>
                    </a:cxn>
                    <a:cxn ang="0">
                      <a:pos x="776" y="98"/>
                    </a:cxn>
                    <a:cxn ang="0">
                      <a:pos x="873" y="0"/>
                    </a:cxn>
                  </a:cxnLst>
                  <a:rect l="0" t="0" r="r" b="b"/>
                  <a:pathLst>
                    <a:path w="873" h="158">
                      <a:moveTo>
                        <a:pt x="873" y="0"/>
                      </a:moveTo>
                      <a:lnTo>
                        <a:pt x="97" y="0"/>
                      </a:lnTo>
                      <a:lnTo>
                        <a:pt x="0" y="98"/>
                      </a:lnTo>
                      <a:lnTo>
                        <a:pt x="0" y="146"/>
                      </a:lnTo>
                      <a:lnTo>
                        <a:pt x="155" y="154"/>
                      </a:lnTo>
                      <a:lnTo>
                        <a:pt x="310" y="158"/>
                      </a:lnTo>
                      <a:lnTo>
                        <a:pt x="466" y="158"/>
                      </a:lnTo>
                      <a:lnTo>
                        <a:pt x="621" y="154"/>
                      </a:lnTo>
                      <a:lnTo>
                        <a:pt x="776" y="146"/>
                      </a:lnTo>
                      <a:lnTo>
                        <a:pt x="776" y="98"/>
                      </a:lnTo>
                      <a:lnTo>
                        <a:pt x="873" y="0"/>
                      </a:lnTo>
                      <a:close/>
                    </a:path>
                  </a:pathLst>
                </a:custGeom>
                <a:solidFill>
                  <a:srgbClr val="E6E6E6"/>
                </a:solidFill>
                <a:ln w="9525">
                  <a:noFill/>
                  <a:round/>
                  <a:headEnd/>
                  <a:tailEnd/>
                </a:ln>
              </p:spPr>
              <p:txBody>
                <a:bodyPr/>
                <a:lstStyle/>
                <a:p>
                  <a:endParaRPr lang="en-US"/>
                </a:p>
              </p:txBody>
            </p:sp>
            <p:sp>
              <p:nvSpPr>
                <p:cNvPr id="279093" name="Freeform 565"/>
                <p:cNvSpPr>
                  <a:spLocks/>
                </p:cNvSpPr>
                <p:nvPr/>
              </p:nvSpPr>
              <p:spPr bwMode="auto">
                <a:xfrm>
                  <a:off x="3499" y="2261"/>
                  <a:ext cx="53" cy="67"/>
                </a:xfrm>
                <a:custGeom>
                  <a:avLst/>
                  <a:gdLst/>
                  <a:ahLst/>
                  <a:cxnLst>
                    <a:cxn ang="0">
                      <a:pos x="0" y="109"/>
                    </a:cxn>
                    <a:cxn ang="0">
                      <a:pos x="97" y="12"/>
                    </a:cxn>
                    <a:cxn ang="0">
                      <a:pos x="97" y="0"/>
                    </a:cxn>
                    <a:cxn ang="0">
                      <a:pos x="0" y="97"/>
                    </a:cxn>
                    <a:cxn ang="0">
                      <a:pos x="0" y="109"/>
                    </a:cxn>
                  </a:cxnLst>
                  <a:rect l="0" t="0" r="r" b="b"/>
                  <a:pathLst>
                    <a:path w="97" h="109">
                      <a:moveTo>
                        <a:pt x="0" y="109"/>
                      </a:moveTo>
                      <a:lnTo>
                        <a:pt x="97" y="12"/>
                      </a:lnTo>
                      <a:lnTo>
                        <a:pt x="97" y="0"/>
                      </a:lnTo>
                      <a:lnTo>
                        <a:pt x="0" y="97"/>
                      </a:lnTo>
                      <a:lnTo>
                        <a:pt x="0" y="109"/>
                      </a:lnTo>
                      <a:close/>
                    </a:path>
                  </a:pathLst>
                </a:custGeom>
                <a:solidFill>
                  <a:srgbClr val="666666"/>
                </a:solidFill>
                <a:ln w="9525">
                  <a:noFill/>
                  <a:round/>
                  <a:headEnd/>
                  <a:tailEnd/>
                </a:ln>
              </p:spPr>
              <p:txBody>
                <a:bodyPr/>
                <a:lstStyle/>
                <a:p>
                  <a:endParaRPr lang="en-US"/>
                </a:p>
              </p:txBody>
            </p:sp>
            <p:sp>
              <p:nvSpPr>
                <p:cNvPr id="279094" name="Freeform 566"/>
                <p:cNvSpPr>
                  <a:spLocks/>
                </p:cNvSpPr>
                <p:nvPr/>
              </p:nvSpPr>
              <p:spPr bwMode="auto">
                <a:xfrm>
                  <a:off x="3499" y="2265"/>
                  <a:ext cx="53" cy="68"/>
                </a:xfrm>
                <a:custGeom>
                  <a:avLst/>
                  <a:gdLst/>
                  <a:ahLst/>
                  <a:cxnLst>
                    <a:cxn ang="0">
                      <a:pos x="0" y="109"/>
                    </a:cxn>
                    <a:cxn ang="0">
                      <a:pos x="97" y="12"/>
                    </a:cxn>
                    <a:cxn ang="0">
                      <a:pos x="97" y="0"/>
                    </a:cxn>
                    <a:cxn ang="0">
                      <a:pos x="0" y="97"/>
                    </a:cxn>
                    <a:cxn ang="0">
                      <a:pos x="0" y="109"/>
                    </a:cxn>
                  </a:cxnLst>
                  <a:rect l="0" t="0" r="r" b="b"/>
                  <a:pathLst>
                    <a:path w="97" h="109">
                      <a:moveTo>
                        <a:pt x="0" y="109"/>
                      </a:moveTo>
                      <a:lnTo>
                        <a:pt x="97" y="12"/>
                      </a:lnTo>
                      <a:lnTo>
                        <a:pt x="97" y="0"/>
                      </a:lnTo>
                      <a:lnTo>
                        <a:pt x="0" y="97"/>
                      </a:lnTo>
                      <a:lnTo>
                        <a:pt x="0" y="109"/>
                      </a:lnTo>
                      <a:close/>
                    </a:path>
                  </a:pathLst>
                </a:custGeom>
                <a:solidFill>
                  <a:srgbClr val="C0C0C0"/>
                </a:solidFill>
                <a:ln w="9525">
                  <a:noFill/>
                  <a:round/>
                  <a:headEnd/>
                  <a:tailEnd/>
                </a:ln>
              </p:spPr>
              <p:txBody>
                <a:bodyPr/>
                <a:lstStyle/>
                <a:p>
                  <a:endParaRPr lang="en-US"/>
                </a:p>
              </p:txBody>
            </p:sp>
            <p:sp>
              <p:nvSpPr>
                <p:cNvPr id="279095" name="Freeform 567"/>
                <p:cNvSpPr>
                  <a:spLocks/>
                </p:cNvSpPr>
                <p:nvPr/>
              </p:nvSpPr>
              <p:spPr bwMode="auto">
                <a:xfrm>
                  <a:off x="3072" y="2208"/>
                  <a:ext cx="480" cy="180"/>
                </a:xfrm>
                <a:custGeom>
                  <a:avLst/>
                  <a:gdLst/>
                  <a:ahLst/>
                  <a:cxnLst>
                    <a:cxn ang="0">
                      <a:pos x="12" y="292"/>
                    </a:cxn>
                    <a:cxn ang="0">
                      <a:pos x="12" y="268"/>
                    </a:cxn>
                    <a:cxn ang="0">
                      <a:pos x="0" y="268"/>
                    </a:cxn>
                    <a:cxn ang="0">
                      <a:pos x="0" y="98"/>
                    </a:cxn>
                    <a:cxn ang="0">
                      <a:pos x="97" y="0"/>
                    </a:cxn>
                    <a:cxn ang="0">
                      <a:pos x="873" y="0"/>
                    </a:cxn>
                    <a:cxn ang="0">
                      <a:pos x="873" y="171"/>
                    </a:cxn>
                    <a:cxn ang="0">
                      <a:pos x="751" y="292"/>
                    </a:cxn>
                    <a:cxn ang="0">
                      <a:pos x="12" y="292"/>
                    </a:cxn>
                  </a:cxnLst>
                  <a:rect l="0" t="0" r="r" b="b"/>
                  <a:pathLst>
                    <a:path w="873" h="292">
                      <a:moveTo>
                        <a:pt x="12" y="292"/>
                      </a:moveTo>
                      <a:lnTo>
                        <a:pt x="12" y="268"/>
                      </a:lnTo>
                      <a:lnTo>
                        <a:pt x="0" y="268"/>
                      </a:lnTo>
                      <a:lnTo>
                        <a:pt x="0" y="98"/>
                      </a:lnTo>
                      <a:lnTo>
                        <a:pt x="97" y="0"/>
                      </a:lnTo>
                      <a:lnTo>
                        <a:pt x="873" y="0"/>
                      </a:lnTo>
                      <a:lnTo>
                        <a:pt x="873" y="171"/>
                      </a:lnTo>
                      <a:lnTo>
                        <a:pt x="751" y="292"/>
                      </a:lnTo>
                      <a:lnTo>
                        <a:pt x="12" y="292"/>
                      </a:lnTo>
                    </a:path>
                  </a:pathLst>
                </a:custGeom>
                <a:noFill/>
                <a:ln w="4763">
                  <a:solidFill>
                    <a:srgbClr val="000000"/>
                  </a:solidFill>
                  <a:prstDash val="solid"/>
                  <a:round/>
                  <a:headEnd/>
                  <a:tailEnd/>
                </a:ln>
              </p:spPr>
              <p:txBody>
                <a:bodyPr/>
                <a:lstStyle/>
                <a:p>
                  <a:endParaRPr lang="en-US"/>
                </a:p>
              </p:txBody>
            </p:sp>
            <p:sp>
              <p:nvSpPr>
                <p:cNvPr id="279096" name="Freeform 568"/>
                <p:cNvSpPr>
                  <a:spLocks noEditPoints="1"/>
                </p:cNvSpPr>
                <p:nvPr/>
              </p:nvSpPr>
              <p:spPr bwMode="auto">
                <a:xfrm>
                  <a:off x="3072" y="2268"/>
                  <a:ext cx="427" cy="128"/>
                </a:xfrm>
                <a:custGeom>
                  <a:avLst/>
                  <a:gdLst/>
                  <a:ahLst/>
                  <a:cxnLst>
                    <a:cxn ang="0">
                      <a:pos x="0" y="206"/>
                    </a:cxn>
                    <a:cxn ang="0">
                      <a:pos x="0" y="0"/>
                    </a:cxn>
                    <a:cxn ang="0">
                      <a:pos x="6" y="0"/>
                    </a:cxn>
                    <a:cxn ang="0">
                      <a:pos x="6" y="206"/>
                    </a:cxn>
                    <a:cxn ang="0">
                      <a:pos x="0" y="206"/>
                    </a:cxn>
                    <a:cxn ang="0">
                      <a:pos x="776" y="0"/>
                    </a:cxn>
                    <a:cxn ang="0">
                      <a:pos x="776" y="206"/>
                    </a:cxn>
                    <a:cxn ang="0">
                      <a:pos x="768" y="206"/>
                    </a:cxn>
                    <a:cxn ang="0">
                      <a:pos x="768" y="0"/>
                    </a:cxn>
                    <a:cxn ang="0">
                      <a:pos x="776" y="0"/>
                    </a:cxn>
                  </a:cxnLst>
                  <a:rect l="0" t="0" r="r" b="b"/>
                  <a:pathLst>
                    <a:path w="776" h="206">
                      <a:moveTo>
                        <a:pt x="0" y="206"/>
                      </a:moveTo>
                      <a:lnTo>
                        <a:pt x="0" y="0"/>
                      </a:lnTo>
                      <a:lnTo>
                        <a:pt x="6" y="0"/>
                      </a:lnTo>
                      <a:lnTo>
                        <a:pt x="6" y="206"/>
                      </a:lnTo>
                      <a:lnTo>
                        <a:pt x="0" y="206"/>
                      </a:lnTo>
                      <a:close/>
                      <a:moveTo>
                        <a:pt x="776" y="0"/>
                      </a:moveTo>
                      <a:lnTo>
                        <a:pt x="776" y="206"/>
                      </a:lnTo>
                      <a:lnTo>
                        <a:pt x="768" y="206"/>
                      </a:lnTo>
                      <a:lnTo>
                        <a:pt x="768" y="0"/>
                      </a:lnTo>
                      <a:lnTo>
                        <a:pt x="776" y="0"/>
                      </a:lnTo>
                      <a:close/>
                    </a:path>
                  </a:pathLst>
                </a:custGeom>
                <a:solidFill>
                  <a:srgbClr val="9A9A9A"/>
                </a:solidFill>
                <a:ln w="9525">
                  <a:noFill/>
                  <a:round/>
                  <a:headEnd/>
                  <a:tailEnd/>
                </a:ln>
              </p:spPr>
              <p:txBody>
                <a:bodyPr/>
                <a:lstStyle/>
                <a:p>
                  <a:endParaRPr lang="en-US"/>
                </a:p>
              </p:txBody>
            </p:sp>
            <p:sp>
              <p:nvSpPr>
                <p:cNvPr id="279097" name="Freeform 569"/>
                <p:cNvSpPr>
                  <a:spLocks noEditPoints="1"/>
                </p:cNvSpPr>
                <p:nvPr/>
              </p:nvSpPr>
              <p:spPr bwMode="auto">
                <a:xfrm>
                  <a:off x="3075" y="2268"/>
                  <a:ext cx="420" cy="128"/>
                </a:xfrm>
                <a:custGeom>
                  <a:avLst/>
                  <a:gdLst/>
                  <a:ahLst/>
                  <a:cxnLst>
                    <a:cxn ang="0">
                      <a:pos x="0" y="206"/>
                    </a:cxn>
                    <a:cxn ang="0">
                      <a:pos x="0" y="0"/>
                    </a:cxn>
                    <a:cxn ang="0">
                      <a:pos x="8" y="0"/>
                    </a:cxn>
                    <a:cxn ang="0">
                      <a:pos x="8" y="206"/>
                    </a:cxn>
                    <a:cxn ang="0">
                      <a:pos x="0" y="206"/>
                    </a:cxn>
                    <a:cxn ang="0">
                      <a:pos x="762" y="0"/>
                    </a:cxn>
                    <a:cxn ang="0">
                      <a:pos x="762" y="206"/>
                    </a:cxn>
                    <a:cxn ang="0">
                      <a:pos x="755" y="206"/>
                    </a:cxn>
                    <a:cxn ang="0">
                      <a:pos x="755" y="0"/>
                    </a:cxn>
                    <a:cxn ang="0">
                      <a:pos x="762" y="0"/>
                    </a:cxn>
                  </a:cxnLst>
                  <a:rect l="0" t="0" r="r" b="b"/>
                  <a:pathLst>
                    <a:path w="762" h="206">
                      <a:moveTo>
                        <a:pt x="0" y="206"/>
                      </a:moveTo>
                      <a:lnTo>
                        <a:pt x="0" y="0"/>
                      </a:lnTo>
                      <a:lnTo>
                        <a:pt x="8" y="0"/>
                      </a:lnTo>
                      <a:lnTo>
                        <a:pt x="8" y="206"/>
                      </a:lnTo>
                      <a:lnTo>
                        <a:pt x="0" y="206"/>
                      </a:lnTo>
                      <a:close/>
                      <a:moveTo>
                        <a:pt x="762" y="0"/>
                      </a:moveTo>
                      <a:lnTo>
                        <a:pt x="762" y="206"/>
                      </a:lnTo>
                      <a:lnTo>
                        <a:pt x="755" y="206"/>
                      </a:lnTo>
                      <a:lnTo>
                        <a:pt x="755" y="0"/>
                      </a:lnTo>
                      <a:lnTo>
                        <a:pt x="762" y="0"/>
                      </a:lnTo>
                      <a:close/>
                    </a:path>
                  </a:pathLst>
                </a:custGeom>
                <a:solidFill>
                  <a:srgbClr val="9C9C9C"/>
                </a:solidFill>
                <a:ln w="9525">
                  <a:noFill/>
                  <a:round/>
                  <a:headEnd/>
                  <a:tailEnd/>
                </a:ln>
              </p:spPr>
              <p:txBody>
                <a:bodyPr/>
                <a:lstStyle/>
                <a:p>
                  <a:endParaRPr lang="en-US"/>
                </a:p>
              </p:txBody>
            </p:sp>
            <p:sp>
              <p:nvSpPr>
                <p:cNvPr id="279098" name="Freeform 570"/>
                <p:cNvSpPr>
                  <a:spLocks noEditPoints="1"/>
                </p:cNvSpPr>
                <p:nvPr/>
              </p:nvSpPr>
              <p:spPr bwMode="auto">
                <a:xfrm>
                  <a:off x="3080" y="2268"/>
                  <a:ext cx="410" cy="128"/>
                </a:xfrm>
                <a:custGeom>
                  <a:avLst/>
                  <a:gdLst/>
                  <a:ahLst/>
                  <a:cxnLst>
                    <a:cxn ang="0">
                      <a:pos x="0" y="206"/>
                    </a:cxn>
                    <a:cxn ang="0">
                      <a:pos x="0" y="0"/>
                    </a:cxn>
                    <a:cxn ang="0">
                      <a:pos x="8" y="0"/>
                    </a:cxn>
                    <a:cxn ang="0">
                      <a:pos x="8" y="206"/>
                    </a:cxn>
                    <a:cxn ang="0">
                      <a:pos x="0" y="206"/>
                    </a:cxn>
                    <a:cxn ang="0">
                      <a:pos x="747" y="0"/>
                    </a:cxn>
                    <a:cxn ang="0">
                      <a:pos x="747" y="206"/>
                    </a:cxn>
                    <a:cxn ang="0">
                      <a:pos x="739" y="206"/>
                    </a:cxn>
                    <a:cxn ang="0">
                      <a:pos x="739" y="0"/>
                    </a:cxn>
                    <a:cxn ang="0">
                      <a:pos x="747" y="0"/>
                    </a:cxn>
                  </a:cxnLst>
                  <a:rect l="0" t="0" r="r" b="b"/>
                  <a:pathLst>
                    <a:path w="747" h="206">
                      <a:moveTo>
                        <a:pt x="0" y="206"/>
                      </a:moveTo>
                      <a:lnTo>
                        <a:pt x="0" y="0"/>
                      </a:lnTo>
                      <a:lnTo>
                        <a:pt x="8" y="0"/>
                      </a:lnTo>
                      <a:lnTo>
                        <a:pt x="8" y="206"/>
                      </a:lnTo>
                      <a:lnTo>
                        <a:pt x="0" y="206"/>
                      </a:lnTo>
                      <a:close/>
                      <a:moveTo>
                        <a:pt x="747" y="0"/>
                      </a:moveTo>
                      <a:lnTo>
                        <a:pt x="747" y="206"/>
                      </a:lnTo>
                      <a:lnTo>
                        <a:pt x="739" y="206"/>
                      </a:lnTo>
                      <a:lnTo>
                        <a:pt x="739" y="0"/>
                      </a:lnTo>
                      <a:lnTo>
                        <a:pt x="747" y="0"/>
                      </a:lnTo>
                      <a:close/>
                    </a:path>
                  </a:pathLst>
                </a:custGeom>
                <a:solidFill>
                  <a:srgbClr val="9F9F9F"/>
                </a:solidFill>
                <a:ln w="9525">
                  <a:noFill/>
                  <a:round/>
                  <a:headEnd/>
                  <a:tailEnd/>
                </a:ln>
              </p:spPr>
              <p:txBody>
                <a:bodyPr/>
                <a:lstStyle/>
                <a:p>
                  <a:endParaRPr lang="en-US"/>
                </a:p>
              </p:txBody>
            </p:sp>
            <p:sp>
              <p:nvSpPr>
                <p:cNvPr id="279099" name="Freeform 571"/>
                <p:cNvSpPr>
                  <a:spLocks noEditPoints="1"/>
                </p:cNvSpPr>
                <p:nvPr/>
              </p:nvSpPr>
              <p:spPr bwMode="auto">
                <a:xfrm>
                  <a:off x="3084" y="2268"/>
                  <a:ext cx="403" cy="128"/>
                </a:xfrm>
                <a:custGeom>
                  <a:avLst/>
                  <a:gdLst/>
                  <a:ahLst/>
                  <a:cxnLst>
                    <a:cxn ang="0">
                      <a:pos x="0" y="206"/>
                    </a:cxn>
                    <a:cxn ang="0">
                      <a:pos x="0" y="0"/>
                    </a:cxn>
                    <a:cxn ang="0">
                      <a:pos x="7" y="0"/>
                    </a:cxn>
                    <a:cxn ang="0">
                      <a:pos x="7" y="206"/>
                    </a:cxn>
                    <a:cxn ang="0">
                      <a:pos x="0" y="206"/>
                    </a:cxn>
                    <a:cxn ang="0">
                      <a:pos x="731" y="0"/>
                    </a:cxn>
                    <a:cxn ang="0">
                      <a:pos x="731" y="206"/>
                    </a:cxn>
                    <a:cxn ang="0">
                      <a:pos x="724" y="206"/>
                    </a:cxn>
                    <a:cxn ang="0">
                      <a:pos x="724" y="0"/>
                    </a:cxn>
                    <a:cxn ang="0">
                      <a:pos x="731" y="0"/>
                    </a:cxn>
                  </a:cxnLst>
                  <a:rect l="0" t="0" r="r" b="b"/>
                  <a:pathLst>
                    <a:path w="731" h="206">
                      <a:moveTo>
                        <a:pt x="0" y="206"/>
                      </a:moveTo>
                      <a:lnTo>
                        <a:pt x="0" y="0"/>
                      </a:lnTo>
                      <a:lnTo>
                        <a:pt x="7" y="0"/>
                      </a:lnTo>
                      <a:lnTo>
                        <a:pt x="7" y="206"/>
                      </a:lnTo>
                      <a:lnTo>
                        <a:pt x="0" y="206"/>
                      </a:lnTo>
                      <a:close/>
                      <a:moveTo>
                        <a:pt x="731" y="0"/>
                      </a:moveTo>
                      <a:lnTo>
                        <a:pt x="731" y="206"/>
                      </a:lnTo>
                      <a:lnTo>
                        <a:pt x="724" y="206"/>
                      </a:lnTo>
                      <a:lnTo>
                        <a:pt x="724" y="0"/>
                      </a:lnTo>
                      <a:lnTo>
                        <a:pt x="731" y="0"/>
                      </a:lnTo>
                      <a:close/>
                    </a:path>
                  </a:pathLst>
                </a:custGeom>
                <a:solidFill>
                  <a:srgbClr val="A2A2A2"/>
                </a:solidFill>
                <a:ln w="9525">
                  <a:noFill/>
                  <a:round/>
                  <a:headEnd/>
                  <a:tailEnd/>
                </a:ln>
              </p:spPr>
              <p:txBody>
                <a:bodyPr/>
                <a:lstStyle/>
                <a:p>
                  <a:endParaRPr lang="en-US"/>
                </a:p>
              </p:txBody>
            </p:sp>
            <p:sp>
              <p:nvSpPr>
                <p:cNvPr id="279100" name="Freeform 572"/>
                <p:cNvSpPr>
                  <a:spLocks noEditPoints="1"/>
                </p:cNvSpPr>
                <p:nvPr/>
              </p:nvSpPr>
              <p:spPr bwMode="auto">
                <a:xfrm>
                  <a:off x="3089" y="2268"/>
                  <a:ext cx="394" cy="128"/>
                </a:xfrm>
                <a:custGeom>
                  <a:avLst/>
                  <a:gdLst/>
                  <a:ahLst/>
                  <a:cxnLst>
                    <a:cxn ang="0">
                      <a:pos x="0" y="206"/>
                    </a:cxn>
                    <a:cxn ang="0">
                      <a:pos x="0" y="0"/>
                    </a:cxn>
                    <a:cxn ang="0">
                      <a:pos x="8" y="0"/>
                    </a:cxn>
                    <a:cxn ang="0">
                      <a:pos x="8" y="206"/>
                    </a:cxn>
                    <a:cxn ang="0">
                      <a:pos x="0" y="206"/>
                    </a:cxn>
                    <a:cxn ang="0">
                      <a:pos x="717" y="0"/>
                    </a:cxn>
                    <a:cxn ang="0">
                      <a:pos x="717" y="206"/>
                    </a:cxn>
                    <a:cxn ang="0">
                      <a:pos x="709" y="206"/>
                    </a:cxn>
                    <a:cxn ang="0">
                      <a:pos x="709" y="0"/>
                    </a:cxn>
                    <a:cxn ang="0">
                      <a:pos x="717" y="0"/>
                    </a:cxn>
                  </a:cxnLst>
                  <a:rect l="0" t="0" r="r" b="b"/>
                  <a:pathLst>
                    <a:path w="717" h="206">
                      <a:moveTo>
                        <a:pt x="0" y="206"/>
                      </a:moveTo>
                      <a:lnTo>
                        <a:pt x="0" y="0"/>
                      </a:lnTo>
                      <a:lnTo>
                        <a:pt x="8" y="0"/>
                      </a:lnTo>
                      <a:lnTo>
                        <a:pt x="8" y="206"/>
                      </a:lnTo>
                      <a:lnTo>
                        <a:pt x="0" y="206"/>
                      </a:lnTo>
                      <a:close/>
                      <a:moveTo>
                        <a:pt x="717" y="0"/>
                      </a:moveTo>
                      <a:lnTo>
                        <a:pt x="717" y="206"/>
                      </a:lnTo>
                      <a:lnTo>
                        <a:pt x="709" y="206"/>
                      </a:lnTo>
                      <a:lnTo>
                        <a:pt x="709" y="0"/>
                      </a:lnTo>
                      <a:lnTo>
                        <a:pt x="717" y="0"/>
                      </a:lnTo>
                      <a:close/>
                    </a:path>
                  </a:pathLst>
                </a:custGeom>
                <a:solidFill>
                  <a:srgbClr val="A5A5A5"/>
                </a:solidFill>
                <a:ln w="9525">
                  <a:noFill/>
                  <a:round/>
                  <a:headEnd/>
                  <a:tailEnd/>
                </a:ln>
              </p:spPr>
              <p:txBody>
                <a:bodyPr/>
                <a:lstStyle/>
                <a:p>
                  <a:endParaRPr lang="en-US"/>
                </a:p>
              </p:txBody>
            </p:sp>
            <p:sp>
              <p:nvSpPr>
                <p:cNvPr id="279101" name="Freeform 573"/>
                <p:cNvSpPr>
                  <a:spLocks noEditPoints="1"/>
                </p:cNvSpPr>
                <p:nvPr/>
              </p:nvSpPr>
              <p:spPr bwMode="auto">
                <a:xfrm>
                  <a:off x="3092" y="2268"/>
                  <a:ext cx="386" cy="128"/>
                </a:xfrm>
                <a:custGeom>
                  <a:avLst/>
                  <a:gdLst/>
                  <a:ahLst/>
                  <a:cxnLst>
                    <a:cxn ang="0">
                      <a:pos x="0" y="206"/>
                    </a:cxn>
                    <a:cxn ang="0">
                      <a:pos x="0" y="0"/>
                    </a:cxn>
                    <a:cxn ang="0">
                      <a:pos x="7" y="0"/>
                    </a:cxn>
                    <a:cxn ang="0">
                      <a:pos x="7" y="206"/>
                    </a:cxn>
                    <a:cxn ang="0">
                      <a:pos x="0" y="206"/>
                    </a:cxn>
                    <a:cxn ang="0">
                      <a:pos x="701" y="0"/>
                    </a:cxn>
                    <a:cxn ang="0">
                      <a:pos x="701" y="206"/>
                    </a:cxn>
                    <a:cxn ang="0">
                      <a:pos x="694" y="206"/>
                    </a:cxn>
                    <a:cxn ang="0">
                      <a:pos x="694" y="0"/>
                    </a:cxn>
                    <a:cxn ang="0">
                      <a:pos x="701" y="0"/>
                    </a:cxn>
                  </a:cxnLst>
                  <a:rect l="0" t="0" r="r" b="b"/>
                  <a:pathLst>
                    <a:path w="701" h="206">
                      <a:moveTo>
                        <a:pt x="0" y="206"/>
                      </a:moveTo>
                      <a:lnTo>
                        <a:pt x="0" y="0"/>
                      </a:lnTo>
                      <a:lnTo>
                        <a:pt x="7" y="0"/>
                      </a:lnTo>
                      <a:lnTo>
                        <a:pt x="7" y="206"/>
                      </a:lnTo>
                      <a:lnTo>
                        <a:pt x="0" y="206"/>
                      </a:lnTo>
                      <a:close/>
                      <a:moveTo>
                        <a:pt x="701" y="0"/>
                      </a:moveTo>
                      <a:lnTo>
                        <a:pt x="701" y="206"/>
                      </a:lnTo>
                      <a:lnTo>
                        <a:pt x="694" y="206"/>
                      </a:lnTo>
                      <a:lnTo>
                        <a:pt x="694" y="0"/>
                      </a:lnTo>
                      <a:lnTo>
                        <a:pt x="701" y="0"/>
                      </a:lnTo>
                      <a:close/>
                    </a:path>
                  </a:pathLst>
                </a:custGeom>
                <a:solidFill>
                  <a:srgbClr val="A7A7A7"/>
                </a:solidFill>
                <a:ln w="9525">
                  <a:noFill/>
                  <a:round/>
                  <a:headEnd/>
                  <a:tailEnd/>
                </a:ln>
              </p:spPr>
              <p:txBody>
                <a:bodyPr/>
                <a:lstStyle/>
                <a:p>
                  <a:endParaRPr lang="en-US"/>
                </a:p>
              </p:txBody>
            </p:sp>
            <p:sp>
              <p:nvSpPr>
                <p:cNvPr id="279102" name="Freeform 574"/>
                <p:cNvSpPr>
                  <a:spLocks noEditPoints="1"/>
                </p:cNvSpPr>
                <p:nvPr/>
              </p:nvSpPr>
              <p:spPr bwMode="auto">
                <a:xfrm>
                  <a:off x="3096" y="2268"/>
                  <a:ext cx="378" cy="128"/>
                </a:xfrm>
                <a:custGeom>
                  <a:avLst/>
                  <a:gdLst/>
                  <a:ahLst/>
                  <a:cxnLst>
                    <a:cxn ang="0">
                      <a:pos x="0" y="206"/>
                    </a:cxn>
                    <a:cxn ang="0">
                      <a:pos x="0" y="0"/>
                    </a:cxn>
                    <a:cxn ang="0">
                      <a:pos x="9" y="0"/>
                    </a:cxn>
                    <a:cxn ang="0">
                      <a:pos x="9" y="206"/>
                    </a:cxn>
                    <a:cxn ang="0">
                      <a:pos x="0" y="206"/>
                    </a:cxn>
                    <a:cxn ang="0">
                      <a:pos x="687" y="0"/>
                    </a:cxn>
                    <a:cxn ang="0">
                      <a:pos x="687" y="206"/>
                    </a:cxn>
                    <a:cxn ang="0">
                      <a:pos x="678" y="206"/>
                    </a:cxn>
                    <a:cxn ang="0">
                      <a:pos x="678" y="0"/>
                    </a:cxn>
                    <a:cxn ang="0">
                      <a:pos x="687" y="0"/>
                    </a:cxn>
                  </a:cxnLst>
                  <a:rect l="0" t="0" r="r" b="b"/>
                  <a:pathLst>
                    <a:path w="687" h="206">
                      <a:moveTo>
                        <a:pt x="0" y="206"/>
                      </a:moveTo>
                      <a:lnTo>
                        <a:pt x="0" y="0"/>
                      </a:lnTo>
                      <a:lnTo>
                        <a:pt x="9" y="0"/>
                      </a:lnTo>
                      <a:lnTo>
                        <a:pt x="9" y="206"/>
                      </a:lnTo>
                      <a:lnTo>
                        <a:pt x="0" y="206"/>
                      </a:lnTo>
                      <a:close/>
                      <a:moveTo>
                        <a:pt x="687" y="0"/>
                      </a:moveTo>
                      <a:lnTo>
                        <a:pt x="687" y="206"/>
                      </a:lnTo>
                      <a:lnTo>
                        <a:pt x="678" y="206"/>
                      </a:lnTo>
                      <a:lnTo>
                        <a:pt x="678" y="0"/>
                      </a:lnTo>
                      <a:lnTo>
                        <a:pt x="687" y="0"/>
                      </a:lnTo>
                      <a:close/>
                    </a:path>
                  </a:pathLst>
                </a:custGeom>
                <a:solidFill>
                  <a:srgbClr val="AAAAAA"/>
                </a:solidFill>
                <a:ln w="9525">
                  <a:noFill/>
                  <a:round/>
                  <a:headEnd/>
                  <a:tailEnd/>
                </a:ln>
              </p:spPr>
              <p:txBody>
                <a:bodyPr/>
                <a:lstStyle/>
                <a:p>
                  <a:endParaRPr lang="en-US"/>
                </a:p>
              </p:txBody>
            </p:sp>
            <p:sp>
              <p:nvSpPr>
                <p:cNvPr id="279103" name="Freeform 575"/>
                <p:cNvSpPr>
                  <a:spLocks noEditPoints="1"/>
                </p:cNvSpPr>
                <p:nvPr/>
              </p:nvSpPr>
              <p:spPr bwMode="auto">
                <a:xfrm>
                  <a:off x="3101" y="2268"/>
                  <a:ext cx="368" cy="128"/>
                </a:xfrm>
                <a:custGeom>
                  <a:avLst/>
                  <a:gdLst/>
                  <a:ahLst/>
                  <a:cxnLst>
                    <a:cxn ang="0">
                      <a:pos x="0" y="206"/>
                    </a:cxn>
                    <a:cxn ang="0">
                      <a:pos x="0" y="0"/>
                    </a:cxn>
                    <a:cxn ang="0">
                      <a:pos x="7" y="0"/>
                    </a:cxn>
                    <a:cxn ang="0">
                      <a:pos x="7" y="206"/>
                    </a:cxn>
                    <a:cxn ang="0">
                      <a:pos x="0" y="206"/>
                    </a:cxn>
                    <a:cxn ang="0">
                      <a:pos x="669" y="0"/>
                    </a:cxn>
                    <a:cxn ang="0">
                      <a:pos x="669" y="206"/>
                    </a:cxn>
                    <a:cxn ang="0">
                      <a:pos x="662" y="206"/>
                    </a:cxn>
                    <a:cxn ang="0">
                      <a:pos x="662" y="0"/>
                    </a:cxn>
                    <a:cxn ang="0">
                      <a:pos x="669" y="0"/>
                    </a:cxn>
                  </a:cxnLst>
                  <a:rect l="0" t="0" r="r" b="b"/>
                  <a:pathLst>
                    <a:path w="669" h="206">
                      <a:moveTo>
                        <a:pt x="0" y="206"/>
                      </a:moveTo>
                      <a:lnTo>
                        <a:pt x="0" y="0"/>
                      </a:lnTo>
                      <a:lnTo>
                        <a:pt x="7" y="0"/>
                      </a:lnTo>
                      <a:lnTo>
                        <a:pt x="7" y="206"/>
                      </a:lnTo>
                      <a:lnTo>
                        <a:pt x="0" y="206"/>
                      </a:lnTo>
                      <a:close/>
                      <a:moveTo>
                        <a:pt x="669" y="0"/>
                      </a:moveTo>
                      <a:lnTo>
                        <a:pt x="669" y="206"/>
                      </a:lnTo>
                      <a:lnTo>
                        <a:pt x="662" y="206"/>
                      </a:lnTo>
                      <a:lnTo>
                        <a:pt x="662" y="0"/>
                      </a:lnTo>
                      <a:lnTo>
                        <a:pt x="669" y="0"/>
                      </a:lnTo>
                      <a:close/>
                    </a:path>
                  </a:pathLst>
                </a:custGeom>
                <a:solidFill>
                  <a:srgbClr val="ACACAC"/>
                </a:solidFill>
                <a:ln w="9525">
                  <a:noFill/>
                  <a:round/>
                  <a:headEnd/>
                  <a:tailEnd/>
                </a:ln>
              </p:spPr>
              <p:txBody>
                <a:bodyPr/>
                <a:lstStyle/>
                <a:p>
                  <a:endParaRPr lang="en-US"/>
                </a:p>
              </p:txBody>
            </p:sp>
            <p:sp>
              <p:nvSpPr>
                <p:cNvPr id="279104" name="Freeform 576"/>
                <p:cNvSpPr>
                  <a:spLocks noEditPoints="1"/>
                </p:cNvSpPr>
                <p:nvPr/>
              </p:nvSpPr>
              <p:spPr bwMode="auto">
                <a:xfrm>
                  <a:off x="3105" y="2268"/>
                  <a:ext cx="360" cy="128"/>
                </a:xfrm>
                <a:custGeom>
                  <a:avLst/>
                  <a:gdLst/>
                  <a:ahLst/>
                  <a:cxnLst>
                    <a:cxn ang="0">
                      <a:pos x="0" y="206"/>
                    </a:cxn>
                    <a:cxn ang="0">
                      <a:pos x="0" y="0"/>
                    </a:cxn>
                    <a:cxn ang="0">
                      <a:pos x="8" y="0"/>
                    </a:cxn>
                    <a:cxn ang="0">
                      <a:pos x="8" y="206"/>
                    </a:cxn>
                    <a:cxn ang="0">
                      <a:pos x="0" y="206"/>
                    </a:cxn>
                    <a:cxn ang="0">
                      <a:pos x="655" y="0"/>
                    </a:cxn>
                    <a:cxn ang="0">
                      <a:pos x="655" y="206"/>
                    </a:cxn>
                    <a:cxn ang="0">
                      <a:pos x="647" y="206"/>
                    </a:cxn>
                    <a:cxn ang="0">
                      <a:pos x="647" y="0"/>
                    </a:cxn>
                    <a:cxn ang="0">
                      <a:pos x="655" y="0"/>
                    </a:cxn>
                  </a:cxnLst>
                  <a:rect l="0" t="0" r="r" b="b"/>
                  <a:pathLst>
                    <a:path w="655" h="206">
                      <a:moveTo>
                        <a:pt x="0" y="206"/>
                      </a:moveTo>
                      <a:lnTo>
                        <a:pt x="0" y="0"/>
                      </a:lnTo>
                      <a:lnTo>
                        <a:pt x="8" y="0"/>
                      </a:lnTo>
                      <a:lnTo>
                        <a:pt x="8" y="206"/>
                      </a:lnTo>
                      <a:lnTo>
                        <a:pt x="0" y="206"/>
                      </a:lnTo>
                      <a:close/>
                      <a:moveTo>
                        <a:pt x="655" y="0"/>
                      </a:moveTo>
                      <a:lnTo>
                        <a:pt x="655" y="206"/>
                      </a:lnTo>
                      <a:lnTo>
                        <a:pt x="647" y="206"/>
                      </a:lnTo>
                      <a:lnTo>
                        <a:pt x="647" y="0"/>
                      </a:lnTo>
                      <a:lnTo>
                        <a:pt x="655" y="0"/>
                      </a:lnTo>
                      <a:close/>
                    </a:path>
                  </a:pathLst>
                </a:custGeom>
                <a:solidFill>
                  <a:srgbClr val="AEAEAE"/>
                </a:solidFill>
                <a:ln w="9525">
                  <a:noFill/>
                  <a:round/>
                  <a:headEnd/>
                  <a:tailEnd/>
                </a:ln>
              </p:spPr>
              <p:txBody>
                <a:bodyPr/>
                <a:lstStyle/>
                <a:p>
                  <a:endParaRPr lang="en-US"/>
                </a:p>
              </p:txBody>
            </p:sp>
            <p:sp>
              <p:nvSpPr>
                <p:cNvPr id="279105" name="Freeform 577"/>
                <p:cNvSpPr>
                  <a:spLocks noEditPoints="1"/>
                </p:cNvSpPr>
                <p:nvPr/>
              </p:nvSpPr>
              <p:spPr bwMode="auto">
                <a:xfrm>
                  <a:off x="3109" y="2268"/>
                  <a:ext cx="352" cy="128"/>
                </a:xfrm>
                <a:custGeom>
                  <a:avLst/>
                  <a:gdLst/>
                  <a:ahLst/>
                  <a:cxnLst>
                    <a:cxn ang="0">
                      <a:pos x="0" y="206"/>
                    </a:cxn>
                    <a:cxn ang="0">
                      <a:pos x="0" y="0"/>
                    </a:cxn>
                    <a:cxn ang="0">
                      <a:pos x="9" y="0"/>
                    </a:cxn>
                    <a:cxn ang="0">
                      <a:pos x="9" y="206"/>
                    </a:cxn>
                    <a:cxn ang="0">
                      <a:pos x="0" y="206"/>
                    </a:cxn>
                    <a:cxn ang="0">
                      <a:pos x="639" y="0"/>
                    </a:cxn>
                    <a:cxn ang="0">
                      <a:pos x="639" y="206"/>
                    </a:cxn>
                    <a:cxn ang="0">
                      <a:pos x="630" y="206"/>
                    </a:cxn>
                    <a:cxn ang="0">
                      <a:pos x="630" y="0"/>
                    </a:cxn>
                    <a:cxn ang="0">
                      <a:pos x="639" y="0"/>
                    </a:cxn>
                  </a:cxnLst>
                  <a:rect l="0" t="0" r="r" b="b"/>
                  <a:pathLst>
                    <a:path w="639" h="206">
                      <a:moveTo>
                        <a:pt x="0" y="206"/>
                      </a:moveTo>
                      <a:lnTo>
                        <a:pt x="0" y="0"/>
                      </a:lnTo>
                      <a:lnTo>
                        <a:pt x="9" y="0"/>
                      </a:lnTo>
                      <a:lnTo>
                        <a:pt x="9" y="206"/>
                      </a:lnTo>
                      <a:lnTo>
                        <a:pt x="0" y="206"/>
                      </a:lnTo>
                      <a:close/>
                      <a:moveTo>
                        <a:pt x="639" y="0"/>
                      </a:moveTo>
                      <a:lnTo>
                        <a:pt x="639" y="206"/>
                      </a:lnTo>
                      <a:lnTo>
                        <a:pt x="630" y="206"/>
                      </a:lnTo>
                      <a:lnTo>
                        <a:pt x="630" y="0"/>
                      </a:lnTo>
                      <a:lnTo>
                        <a:pt x="639" y="0"/>
                      </a:lnTo>
                      <a:close/>
                    </a:path>
                  </a:pathLst>
                </a:custGeom>
                <a:solidFill>
                  <a:srgbClr val="B1B1B1"/>
                </a:solidFill>
                <a:ln w="9525">
                  <a:noFill/>
                  <a:round/>
                  <a:headEnd/>
                  <a:tailEnd/>
                </a:ln>
              </p:spPr>
              <p:txBody>
                <a:bodyPr/>
                <a:lstStyle/>
                <a:p>
                  <a:endParaRPr lang="en-US"/>
                </a:p>
              </p:txBody>
            </p:sp>
            <p:sp>
              <p:nvSpPr>
                <p:cNvPr id="279106" name="Freeform 578"/>
                <p:cNvSpPr>
                  <a:spLocks noEditPoints="1"/>
                </p:cNvSpPr>
                <p:nvPr/>
              </p:nvSpPr>
              <p:spPr bwMode="auto">
                <a:xfrm>
                  <a:off x="3114" y="2268"/>
                  <a:ext cx="342" cy="128"/>
                </a:xfrm>
                <a:custGeom>
                  <a:avLst/>
                  <a:gdLst/>
                  <a:ahLst/>
                  <a:cxnLst>
                    <a:cxn ang="0">
                      <a:pos x="0" y="206"/>
                    </a:cxn>
                    <a:cxn ang="0">
                      <a:pos x="0" y="0"/>
                    </a:cxn>
                    <a:cxn ang="0">
                      <a:pos x="8" y="0"/>
                    </a:cxn>
                    <a:cxn ang="0">
                      <a:pos x="8" y="206"/>
                    </a:cxn>
                    <a:cxn ang="0">
                      <a:pos x="0" y="206"/>
                    </a:cxn>
                    <a:cxn ang="0">
                      <a:pos x="621" y="0"/>
                    </a:cxn>
                    <a:cxn ang="0">
                      <a:pos x="621" y="206"/>
                    </a:cxn>
                    <a:cxn ang="0">
                      <a:pos x="613" y="206"/>
                    </a:cxn>
                    <a:cxn ang="0">
                      <a:pos x="613" y="0"/>
                    </a:cxn>
                    <a:cxn ang="0">
                      <a:pos x="621" y="0"/>
                    </a:cxn>
                  </a:cxnLst>
                  <a:rect l="0" t="0" r="r" b="b"/>
                  <a:pathLst>
                    <a:path w="621" h="206">
                      <a:moveTo>
                        <a:pt x="0" y="206"/>
                      </a:moveTo>
                      <a:lnTo>
                        <a:pt x="0" y="0"/>
                      </a:lnTo>
                      <a:lnTo>
                        <a:pt x="8" y="0"/>
                      </a:lnTo>
                      <a:lnTo>
                        <a:pt x="8" y="206"/>
                      </a:lnTo>
                      <a:lnTo>
                        <a:pt x="0" y="206"/>
                      </a:lnTo>
                      <a:close/>
                      <a:moveTo>
                        <a:pt x="621" y="0"/>
                      </a:moveTo>
                      <a:lnTo>
                        <a:pt x="621" y="206"/>
                      </a:lnTo>
                      <a:lnTo>
                        <a:pt x="613" y="206"/>
                      </a:lnTo>
                      <a:lnTo>
                        <a:pt x="613" y="0"/>
                      </a:lnTo>
                      <a:lnTo>
                        <a:pt x="621" y="0"/>
                      </a:lnTo>
                      <a:close/>
                    </a:path>
                  </a:pathLst>
                </a:custGeom>
                <a:solidFill>
                  <a:srgbClr val="B3B3B3"/>
                </a:solidFill>
                <a:ln w="9525">
                  <a:noFill/>
                  <a:round/>
                  <a:headEnd/>
                  <a:tailEnd/>
                </a:ln>
              </p:spPr>
              <p:txBody>
                <a:bodyPr/>
                <a:lstStyle/>
                <a:p>
                  <a:endParaRPr lang="en-US"/>
                </a:p>
              </p:txBody>
            </p:sp>
            <p:sp>
              <p:nvSpPr>
                <p:cNvPr id="279107" name="Freeform 579"/>
                <p:cNvSpPr>
                  <a:spLocks noEditPoints="1"/>
                </p:cNvSpPr>
                <p:nvPr/>
              </p:nvSpPr>
              <p:spPr bwMode="auto">
                <a:xfrm>
                  <a:off x="3119" y="2268"/>
                  <a:ext cx="333" cy="128"/>
                </a:xfrm>
                <a:custGeom>
                  <a:avLst/>
                  <a:gdLst/>
                  <a:ahLst/>
                  <a:cxnLst>
                    <a:cxn ang="0">
                      <a:pos x="0" y="206"/>
                    </a:cxn>
                    <a:cxn ang="0">
                      <a:pos x="0" y="0"/>
                    </a:cxn>
                    <a:cxn ang="0">
                      <a:pos x="10" y="0"/>
                    </a:cxn>
                    <a:cxn ang="0">
                      <a:pos x="10" y="206"/>
                    </a:cxn>
                    <a:cxn ang="0">
                      <a:pos x="0" y="206"/>
                    </a:cxn>
                    <a:cxn ang="0">
                      <a:pos x="605" y="0"/>
                    </a:cxn>
                    <a:cxn ang="0">
                      <a:pos x="605" y="206"/>
                    </a:cxn>
                    <a:cxn ang="0">
                      <a:pos x="595" y="206"/>
                    </a:cxn>
                    <a:cxn ang="0">
                      <a:pos x="595" y="0"/>
                    </a:cxn>
                    <a:cxn ang="0">
                      <a:pos x="605" y="0"/>
                    </a:cxn>
                  </a:cxnLst>
                  <a:rect l="0" t="0" r="r" b="b"/>
                  <a:pathLst>
                    <a:path w="605" h="206">
                      <a:moveTo>
                        <a:pt x="0" y="206"/>
                      </a:moveTo>
                      <a:lnTo>
                        <a:pt x="0" y="0"/>
                      </a:lnTo>
                      <a:lnTo>
                        <a:pt x="10" y="0"/>
                      </a:lnTo>
                      <a:lnTo>
                        <a:pt x="10" y="206"/>
                      </a:lnTo>
                      <a:lnTo>
                        <a:pt x="0" y="206"/>
                      </a:lnTo>
                      <a:close/>
                      <a:moveTo>
                        <a:pt x="605" y="0"/>
                      </a:moveTo>
                      <a:lnTo>
                        <a:pt x="605" y="206"/>
                      </a:lnTo>
                      <a:lnTo>
                        <a:pt x="595" y="206"/>
                      </a:lnTo>
                      <a:lnTo>
                        <a:pt x="595" y="0"/>
                      </a:lnTo>
                      <a:lnTo>
                        <a:pt x="605" y="0"/>
                      </a:lnTo>
                      <a:close/>
                    </a:path>
                  </a:pathLst>
                </a:custGeom>
                <a:solidFill>
                  <a:srgbClr val="B6B6B6"/>
                </a:solidFill>
                <a:ln w="9525">
                  <a:noFill/>
                  <a:round/>
                  <a:headEnd/>
                  <a:tailEnd/>
                </a:ln>
              </p:spPr>
              <p:txBody>
                <a:bodyPr/>
                <a:lstStyle/>
                <a:p>
                  <a:endParaRPr lang="en-US"/>
                </a:p>
              </p:txBody>
            </p:sp>
            <p:sp>
              <p:nvSpPr>
                <p:cNvPr id="279108" name="Freeform 580"/>
                <p:cNvSpPr>
                  <a:spLocks noEditPoints="1"/>
                </p:cNvSpPr>
                <p:nvPr/>
              </p:nvSpPr>
              <p:spPr bwMode="auto">
                <a:xfrm>
                  <a:off x="3124" y="2268"/>
                  <a:ext cx="322" cy="128"/>
                </a:xfrm>
                <a:custGeom>
                  <a:avLst/>
                  <a:gdLst/>
                  <a:ahLst/>
                  <a:cxnLst>
                    <a:cxn ang="0">
                      <a:pos x="0" y="206"/>
                    </a:cxn>
                    <a:cxn ang="0">
                      <a:pos x="0" y="0"/>
                    </a:cxn>
                    <a:cxn ang="0">
                      <a:pos x="8" y="0"/>
                    </a:cxn>
                    <a:cxn ang="0">
                      <a:pos x="8" y="206"/>
                    </a:cxn>
                    <a:cxn ang="0">
                      <a:pos x="0" y="206"/>
                    </a:cxn>
                    <a:cxn ang="0">
                      <a:pos x="585" y="0"/>
                    </a:cxn>
                    <a:cxn ang="0">
                      <a:pos x="585" y="206"/>
                    </a:cxn>
                    <a:cxn ang="0">
                      <a:pos x="576" y="206"/>
                    </a:cxn>
                    <a:cxn ang="0">
                      <a:pos x="576" y="0"/>
                    </a:cxn>
                    <a:cxn ang="0">
                      <a:pos x="585" y="0"/>
                    </a:cxn>
                  </a:cxnLst>
                  <a:rect l="0" t="0" r="r" b="b"/>
                  <a:pathLst>
                    <a:path w="585" h="206">
                      <a:moveTo>
                        <a:pt x="0" y="206"/>
                      </a:moveTo>
                      <a:lnTo>
                        <a:pt x="0" y="0"/>
                      </a:lnTo>
                      <a:lnTo>
                        <a:pt x="8" y="0"/>
                      </a:lnTo>
                      <a:lnTo>
                        <a:pt x="8" y="206"/>
                      </a:lnTo>
                      <a:lnTo>
                        <a:pt x="0" y="206"/>
                      </a:lnTo>
                      <a:close/>
                      <a:moveTo>
                        <a:pt x="585" y="0"/>
                      </a:moveTo>
                      <a:lnTo>
                        <a:pt x="585" y="206"/>
                      </a:lnTo>
                      <a:lnTo>
                        <a:pt x="576" y="206"/>
                      </a:lnTo>
                      <a:lnTo>
                        <a:pt x="576" y="0"/>
                      </a:lnTo>
                      <a:lnTo>
                        <a:pt x="585" y="0"/>
                      </a:lnTo>
                      <a:close/>
                    </a:path>
                  </a:pathLst>
                </a:custGeom>
                <a:solidFill>
                  <a:srgbClr val="B8B8B8"/>
                </a:solidFill>
                <a:ln w="9525">
                  <a:noFill/>
                  <a:round/>
                  <a:headEnd/>
                  <a:tailEnd/>
                </a:ln>
              </p:spPr>
              <p:txBody>
                <a:bodyPr/>
                <a:lstStyle/>
                <a:p>
                  <a:endParaRPr lang="en-US"/>
                </a:p>
              </p:txBody>
            </p:sp>
            <p:sp>
              <p:nvSpPr>
                <p:cNvPr id="279109" name="Freeform 581"/>
                <p:cNvSpPr>
                  <a:spLocks noEditPoints="1"/>
                </p:cNvSpPr>
                <p:nvPr/>
              </p:nvSpPr>
              <p:spPr bwMode="auto">
                <a:xfrm>
                  <a:off x="3129" y="2268"/>
                  <a:ext cx="313" cy="128"/>
                </a:xfrm>
                <a:custGeom>
                  <a:avLst/>
                  <a:gdLst/>
                  <a:ahLst/>
                  <a:cxnLst>
                    <a:cxn ang="0">
                      <a:pos x="0" y="206"/>
                    </a:cxn>
                    <a:cxn ang="0">
                      <a:pos x="0" y="0"/>
                    </a:cxn>
                    <a:cxn ang="0">
                      <a:pos x="10" y="0"/>
                    </a:cxn>
                    <a:cxn ang="0">
                      <a:pos x="10" y="206"/>
                    </a:cxn>
                    <a:cxn ang="0">
                      <a:pos x="0" y="206"/>
                    </a:cxn>
                    <a:cxn ang="0">
                      <a:pos x="568" y="0"/>
                    </a:cxn>
                    <a:cxn ang="0">
                      <a:pos x="568" y="206"/>
                    </a:cxn>
                    <a:cxn ang="0">
                      <a:pos x="559" y="206"/>
                    </a:cxn>
                    <a:cxn ang="0">
                      <a:pos x="559" y="0"/>
                    </a:cxn>
                    <a:cxn ang="0">
                      <a:pos x="568" y="0"/>
                    </a:cxn>
                  </a:cxnLst>
                  <a:rect l="0" t="0" r="r" b="b"/>
                  <a:pathLst>
                    <a:path w="568" h="206">
                      <a:moveTo>
                        <a:pt x="0" y="206"/>
                      </a:moveTo>
                      <a:lnTo>
                        <a:pt x="0" y="0"/>
                      </a:lnTo>
                      <a:lnTo>
                        <a:pt x="10" y="0"/>
                      </a:lnTo>
                      <a:lnTo>
                        <a:pt x="10" y="206"/>
                      </a:lnTo>
                      <a:lnTo>
                        <a:pt x="0" y="206"/>
                      </a:lnTo>
                      <a:close/>
                      <a:moveTo>
                        <a:pt x="568" y="0"/>
                      </a:moveTo>
                      <a:lnTo>
                        <a:pt x="568" y="206"/>
                      </a:lnTo>
                      <a:lnTo>
                        <a:pt x="559" y="206"/>
                      </a:lnTo>
                      <a:lnTo>
                        <a:pt x="559" y="0"/>
                      </a:lnTo>
                      <a:lnTo>
                        <a:pt x="568" y="0"/>
                      </a:lnTo>
                      <a:close/>
                    </a:path>
                  </a:pathLst>
                </a:custGeom>
                <a:solidFill>
                  <a:srgbClr val="BABABA"/>
                </a:solidFill>
                <a:ln w="9525">
                  <a:noFill/>
                  <a:round/>
                  <a:headEnd/>
                  <a:tailEnd/>
                </a:ln>
              </p:spPr>
              <p:txBody>
                <a:bodyPr/>
                <a:lstStyle/>
                <a:p>
                  <a:endParaRPr lang="en-US"/>
                </a:p>
              </p:txBody>
            </p:sp>
            <p:sp>
              <p:nvSpPr>
                <p:cNvPr id="279110" name="Freeform 582"/>
                <p:cNvSpPr>
                  <a:spLocks noEditPoints="1"/>
                </p:cNvSpPr>
                <p:nvPr/>
              </p:nvSpPr>
              <p:spPr bwMode="auto">
                <a:xfrm>
                  <a:off x="3135" y="2268"/>
                  <a:ext cx="301" cy="128"/>
                </a:xfrm>
                <a:custGeom>
                  <a:avLst/>
                  <a:gdLst/>
                  <a:ahLst/>
                  <a:cxnLst>
                    <a:cxn ang="0">
                      <a:pos x="0" y="206"/>
                    </a:cxn>
                    <a:cxn ang="0">
                      <a:pos x="0" y="0"/>
                    </a:cxn>
                    <a:cxn ang="0">
                      <a:pos x="11" y="0"/>
                    </a:cxn>
                    <a:cxn ang="0">
                      <a:pos x="11" y="206"/>
                    </a:cxn>
                    <a:cxn ang="0">
                      <a:pos x="0" y="206"/>
                    </a:cxn>
                    <a:cxn ang="0">
                      <a:pos x="549" y="0"/>
                    </a:cxn>
                    <a:cxn ang="0">
                      <a:pos x="549" y="206"/>
                    </a:cxn>
                    <a:cxn ang="0">
                      <a:pos x="538" y="206"/>
                    </a:cxn>
                    <a:cxn ang="0">
                      <a:pos x="538" y="0"/>
                    </a:cxn>
                    <a:cxn ang="0">
                      <a:pos x="549" y="0"/>
                    </a:cxn>
                  </a:cxnLst>
                  <a:rect l="0" t="0" r="r" b="b"/>
                  <a:pathLst>
                    <a:path w="549" h="206">
                      <a:moveTo>
                        <a:pt x="0" y="206"/>
                      </a:moveTo>
                      <a:lnTo>
                        <a:pt x="0" y="0"/>
                      </a:lnTo>
                      <a:lnTo>
                        <a:pt x="11" y="0"/>
                      </a:lnTo>
                      <a:lnTo>
                        <a:pt x="11" y="206"/>
                      </a:lnTo>
                      <a:lnTo>
                        <a:pt x="0" y="206"/>
                      </a:lnTo>
                      <a:close/>
                      <a:moveTo>
                        <a:pt x="549" y="0"/>
                      </a:moveTo>
                      <a:lnTo>
                        <a:pt x="549" y="206"/>
                      </a:lnTo>
                      <a:lnTo>
                        <a:pt x="538" y="206"/>
                      </a:lnTo>
                      <a:lnTo>
                        <a:pt x="538" y="0"/>
                      </a:lnTo>
                      <a:lnTo>
                        <a:pt x="549" y="0"/>
                      </a:lnTo>
                      <a:close/>
                    </a:path>
                  </a:pathLst>
                </a:custGeom>
                <a:solidFill>
                  <a:srgbClr val="BDBDBD"/>
                </a:solidFill>
                <a:ln w="9525">
                  <a:noFill/>
                  <a:round/>
                  <a:headEnd/>
                  <a:tailEnd/>
                </a:ln>
              </p:spPr>
              <p:txBody>
                <a:bodyPr/>
                <a:lstStyle/>
                <a:p>
                  <a:endParaRPr lang="en-US"/>
                </a:p>
              </p:txBody>
            </p:sp>
            <p:sp>
              <p:nvSpPr>
                <p:cNvPr id="279111" name="Freeform 583"/>
                <p:cNvSpPr>
                  <a:spLocks noEditPoints="1"/>
                </p:cNvSpPr>
                <p:nvPr/>
              </p:nvSpPr>
              <p:spPr bwMode="auto">
                <a:xfrm>
                  <a:off x="3140" y="2268"/>
                  <a:ext cx="290" cy="128"/>
                </a:xfrm>
                <a:custGeom>
                  <a:avLst/>
                  <a:gdLst/>
                  <a:ahLst/>
                  <a:cxnLst>
                    <a:cxn ang="0">
                      <a:pos x="0" y="206"/>
                    </a:cxn>
                    <a:cxn ang="0">
                      <a:pos x="0" y="0"/>
                    </a:cxn>
                    <a:cxn ang="0">
                      <a:pos x="11" y="0"/>
                    </a:cxn>
                    <a:cxn ang="0">
                      <a:pos x="11" y="206"/>
                    </a:cxn>
                    <a:cxn ang="0">
                      <a:pos x="0" y="206"/>
                    </a:cxn>
                    <a:cxn ang="0">
                      <a:pos x="527" y="0"/>
                    </a:cxn>
                    <a:cxn ang="0">
                      <a:pos x="527" y="206"/>
                    </a:cxn>
                    <a:cxn ang="0">
                      <a:pos x="516" y="206"/>
                    </a:cxn>
                    <a:cxn ang="0">
                      <a:pos x="516" y="0"/>
                    </a:cxn>
                    <a:cxn ang="0">
                      <a:pos x="527" y="0"/>
                    </a:cxn>
                  </a:cxnLst>
                  <a:rect l="0" t="0" r="r" b="b"/>
                  <a:pathLst>
                    <a:path w="527" h="206">
                      <a:moveTo>
                        <a:pt x="0" y="206"/>
                      </a:moveTo>
                      <a:lnTo>
                        <a:pt x="0" y="0"/>
                      </a:lnTo>
                      <a:lnTo>
                        <a:pt x="11" y="0"/>
                      </a:lnTo>
                      <a:lnTo>
                        <a:pt x="11" y="206"/>
                      </a:lnTo>
                      <a:lnTo>
                        <a:pt x="0" y="206"/>
                      </a:lnTo>
                      <a:close/>
                      <a:moveTo>
                        <a:pt x="527" y="0"/>
                      </a:moveTo>
                      <a:lnTo>
                        <a:pt x="527" y="206"/>
                      </a:lnTo>
                      <a:lnTo>
                        <a:pt x="516" y="206"/>
                      </a:lnTo>
                      <a:lnTo>
                        <a:pt x="516" y="0"/>
                      </a:lnTo>
                      <a:lnTo>
                        <a:pt x="527" y="0"/>
                      </a:lnTo>
                      <a:close/>
                    </a:path>
                  </a:pathLst>
                </a:custGeom>
                <a:solidFill>
                  <a:srgbClr val="BFBFBF"/>
                </a:solidFill>
                <a:ln w="9525">
                  <a:noFill/>
                  <a:round/>
                  <a:headEnd/>
                  <a:tailEnd/>
                </a:ln>
              </p:spPr>
              <p:txBody>
                <a:bodyPr/>
                <a:lstStyle/>
                <a:p>
                  <a:endParaRPr lang="en-US"/>
                </a:p>
              </p:txBody>
            </p:sp>
            <p:sp>
              <p:nvSpPr>
                <p:cNvPr id="279112" name="Freeform 584"/>
                <p:cNvSpPr>
                  <a:spLocks noEditPoints="1"/>
                </p:cNvSpPr>
                <p:nvPr/>
              </p:nvSpPr>
              <p:spPr bwMode="auto">
                <a:xfrm>
                  <a:off x="3146" y="2268"/>
                  <a:ext cx="278" cy="128"/>
                </a:xfrm>
                <a:custGeom>
                  <a:avLst/>
                  <a:gdLst/>
                  <a:ahLst/>
                  <a:cxnLst>
                    <a:cxn ang="0">
                      <a:pos x="0" y="206"/>
                    </a:cxn>
                    <a:cxn ang="0">
                      <a:pos x="0" y="0"/>
                    </a:cxn>
                    <a:cxn ang="0">
                      <a:pos x="10" y="0"/>
                    </a:cxn>
                    <a:cxn ang="0">
                      <a:pos x="10" y="206"/>
                    </a:cxn>
                    <a:cxn ang="0">
                      <a:pos x="0" y="206"/>
                    </a:cxn>
                    <a:cxn ang="0">
                      <a:pos x="505" y="0"/>
                    </a:cxn>
                    <a:cxn ang="0">
                      <a:pos x="505" y="206"/>
                    </a:cxn>
                    <a:cxn ang="0">
                      <a:pos x="494" y="206"/>
                    </a:cxn>
                    <a:cxn ang="0">
                      <a:pos x="494" y="0"/>
                    </a:cxn>
                    <a:cxn ang="0">
                      <a:pos x="505" y="0"/>
                    </a:cxn>
                  </a:cxnLst>
                  <a:rect l="0" t="0" r="r" b="b"/>
                  <a:pathLst>
                    <a:path w="505" h="206">
                      <a:moveTo>
                        <a:pt x="0" y="206"/>
                      </a:moveTo>
                      <a:lnTo>
                        <a:pt x="0" y="0"/>
                      </a:lnTo>
                      <a:lnTo>
                        <a:pt x="10" y="0"/>
                      </a:lnTo>
                      <a:lnTo>
                        <a:pt x="10" y="206"/>
                      </a:lnTo>
                      <a:lnTo>
                        <a:pt x="0" y="206"/>
                      </a:lnTo>
                      <a:close/>
                      <a:moveTo>
                        <a:pt x="505" y="0"/>
                      </a:moveTo>
                      <a:lnTo>
                        <a:pt x="505" y="206"/>
                      </a:lnTo>
                      <a:lnTo>
                        <a:pt x="494" y="206"/>
                      </a:lnTo>
                      <a:lnTo>
                        <a:pt x="494" y="0"/>
                      </a:lnTo>
                      <a:lnTo>
                        <a:pt x="505" y="0"/>
                      </a:lnTo>
                      <a:close/>
                    </a:path>
                  </a:pathLst>
                </a:custGeom>
                <a:solidFill>
                  <a:srgbClr val="C2C2C2"/>
                </a:solidFill>
                <a:ln w="9525">
                  <a:noFill/>
                  <a:round/>
                  <a:headEnd/>
                  <a:tailEnd/>
                </a:ln>
              </p:spPr>
              <p:txBody>
                <a:bodyPr/>
                <a:lstStyle/>
                <a:p>
                  <a:endParaRPr lang="en-US"/>
                </a:p>
              </p:txBody>
            </p:sp>
            <p:sp>
              <p:nvSpPr>
                <p:cNvPr id="279113" name="Freeform 585"/>
                <p:cNvSpPr>
                  <a:spLocks noEditPoints="1"/>
                </p:cNvSpPr>
                <p:nvPr/>
              </p:nvSpPr>
              <p:spPr bwMode="auto">
                <a:xfrm>
                  <a:off x="3152" y="2268"/>
                  <a:ext cx="267" cy="128"/>
                </a:xfrm>
                <a:custGeom>
                  <a:avLst/>
                  <a:gdLst/>
                  <a:ahLst/>
                  <a:cxnLst>
                    <a:cxn ang="0">
                      <a:pos x="0" y="206"/>
                    </a:cxn>
                    <a:cxn ang="0">
                      <a:pos x="0" y="0"/>
                    </a:cxn>
                    <a:cxn ang="0">
                      <a:pos x="11" y="0"/>
                    </a:cxn>
                    <a:cxn ang="0">
                      <a:pos x="11" y="206"/>
                    </a:cxn>
                    <a:cxn ang="0">
                      <a:pos x="0" y="206"/>
                    </a:cxn>
                    <a:cxn ang="0">
                      <a:pos x="484" y="0"/>
                    </a:cxn>
                    <a:cxn ang="0">
                      <a:pos x="484" y="206"/>
                    </a:cxn>
                    <a:cxn ang="0">
                      <a:pos x="474" y="206"/>
                    </a:cxn>
                    <a:cxn ang="0">
                      <a:pos x="474" y="0"/>
                    </a:cxn>
                    <a:cxn ang="0">
                      <a:pos x="484" y="0"/>
                    </a:cxn>
                  </a:cxnLst>
                  <a:rect l="0" t="0" r="r" b="b"/>
                  <a:pathLst>
                    <a:path w="484" h="206">
                      <a:moveTo>
                        <a:pt x="0" y="206"/>
                      </a:moveTo>
                      <a:lnTo>
                        <a:pt x="0" y="0"/>
                      </a:lnTo>
                      <a:lnTo>
                        <a:pt x="11" y="0"/>
                      </a:lnTo>
                      <a:lnTo>
                        <a:pt x="11" y="206"/>
                      </a:lnTo>
                      <a:lnTo>
                        <a:pt x="0" y="206"/>
                      </a:lnTo>
                      <a:close/>
                      <a:moveTo>
                        <a:pt x="484" y="0"/>
                      </a:moveTo>
                      <a:lnTo>
                        <a:pt x="484" y="206"/>
                      </a:lnTo>
                      <a:lnTo>
                        <a:pt x="474" y="206"/>
                      </a:lnTo>
                      <a:lnTo>
                        <a:pt x="474" y="0"/>
                      </a:lnTo>
                      <a:lnTo>
                        <a:pt x="484" y="0"/>
                      </a:lnTo>
                      <a:close/>
                    </a:path>
                  </a:pathLst>
                </a:custGeom>
                <a:solidFill>
                  <a:srgbClr val="C4C4C4"/>
                </a:solidFill>
                <a:ln w="9525">
                  <a:noFill/>
                  <a:round/>
                  <a:headEnd/>
                  <a:tailEnd/>
                </a:ln>
              </p:spPr>
              <p:txBody>
                <a:bodyPr/>
                <a:lstStyle/>
                <a:p>
                  <a:endParaRPr lang="en-US"/>
                </a:p>
              </p:txBody>
            </p:sp>
            <p:sp>
              <p:nvSpPr>
                <p:cNvPr id="279114" name="Freeform 586"/>
                <p:cNvSpPr>
                  <a:spLocks noEditPoints="1"/>
                </p:cNvSpPr>
                <p:nvPr/>
              </p:nvSpPr>
              <p:spPr bwMode="auto">
                <a:xfrm>
                  <a:off x="3158" y="2268"/>
                  <a:ext cx="254" cy="128"/>
                </a:xfrm>
                <a:custGeom>
                  <a:avLst/>
                  <a:gdLst/>
                  <a:ahLst/>
                  <a:cxnLst>
                    <a:cxn ang="0">
                      <a:pos x="0" y="206"/>
                    </a:cxn>
                    <a:cxn ang="0">
                      <a:pos x="0" y="0"/>
                    </a:cxn>
                    <a:cxn ang="0">
                      <a:pos x="13" y="0"/>
                    </a:cxn>
                    <a:cxn ang="0">
                      <a:pos x="13" y="206"/>
                    </a:cxn>
                    <a:cxn ang="0">
                      <a:pos x="0" y="206"/>
                    </a:cxn>
                    <a:cxn ang="0">
                      <a:pos x="463" y="0"/>
                    </a:cxn>
                    <a:cxn ang="0">
                      <a:pos x="463" y="206"/>
                    </a:cxn>
                    <a:cxn ang="0">
                      <a:pos x="450" y="206"/>
                    </a:cxn>
                    <a:cxn ang="0">
                      <a:pos x="450" y="0"/>
                    </a:cxn>
                    <a:cxn ang="0">
                      <a:pos x="463" y="0"/>
                    </a:cxn>
                  </a:cxnLst>
                  <a:rect l="0" t="0" r="r" b="b"/>
                  <a:pathLst>
                    <a:path w="463" h="206">
                      <a:moveTo>
                        <a:pt x="0" y="206"/>
                      </a:moveTo>
                      <a:lnTo>
                        <a:pt x="0" y="0"/>
                      </a:lnTo>
                      <a:lnTo>
                        <a:pt x="13" y="0"/>
                      </a:lnTo>
                      <a:lnTo>
                        <a:pt x="13" y="206"/>
                      </a:lnTo>
                      <a:lnTo>
                        <a:pt x="0" y="206"/>
                      </a:lnTo>
                      <a:close/>
                      <a:moveTo>
                        <a:pt x="463" y="0"/>
                      </a:moveTo>
                      <a:lnTo>
                        <a:pt x="463" y="206"/>
                      </a:lnTo>
                      <a:lnTo>
                        <a:pt x="450" y="206"/>
                      </a:lnTo>
                      <a:lnTo>
                        <a:pt x="450" y="0"/>
                      </a:lnTo>
                      <a:lnTo>
                        <a:pt x="463" y="0"/>
                      </a:lnTo>
                      <a:close/>
                    </a:path>
                  </a:pathLst>
                </a:custGeom>
                <a:solidFill>
                  <a:srgbClr val="C6C6C6"/>
                </a:solidFill>
                <a:ln w="9525">
                  <a:noFill/>
                  <a:round/>
                  <a:headEnd/>
                  <a:tailEnd/>
                </a:ln>
              </p:spPr>
              <p:txBody>
                <a:bodyPr/>
                <a:lstStyle/>
                <a:p>
                  <a:endParaRPr lang="en-US"/>
                </a:p>
              </p:txBody>
            </p:sp>
            <p:sp>
              <p:nvSpPr>
                <p:cNvPr id="279115" name="Freeform 587"/>
                <p:cNvSpPr>
                  <a:spLocks noEditPoints="1"/>
                </p:cNvSpPr>
                <p:nvPr/>
              </p:nvSpPr>
              <p:spPr bwMode="auto">
                <a:xfrm>
                  <a:off x="3166" y="2268"/>
                  <a:ext cx="240" cy="128"/>
                </a:xfrm>
                <a:custGeom>
                  <a:avLst/>
                  <a:gdLst/>
                  <a:ahLst/>
                  <a:cxnLst>
                    <a:cxn ang="0">
                      <a:pos x="0" y="206"/>
                    </a:cxn>
                    <a:cxn ang="0">
                      <a:pos x="0" y="0"/>
                    </a:cxn>
                    <a:cxn ang="0">
                      <a:pos x="12" y="0"/>
                    </a:cxn>
                    <a:cxn ang="0">
                      <a:pos x="12" y="206"/>
                    </a:cxn>
                    <a:cxn ang="0">
                      <a:pos x="0" y="206"/>
                    </a:cxn>
                    <a:cxn ang="0">
                      <a:pos x="437" y="0"/>
                    </a:cxn>
                    <a:cxn ang="0">
                      <a:pos x="437" y="206"/>
                    </a:cxn>
                    <a:cxn ang="0">
                      <a:pos x="425" y="206"/>
                    </a:cxn>
                    <a:cxn ang="0">
                      <a:pos x="425" y="0"/>
                    </a:cxn>
                    <a:cxn ang="0">
                      <a:pos x="437" y="0"/>
                    </a:cxn>
                  </a:cxnLst>
                  <a:rect l="0" t="0" r="r" b="b"/>
                  <a:pathLst>
                    <a:path w="437" h="206">
                      <a:moveTo>
                        <a:pt x="0" y="206"/>
                      </a:moveTo>
                      <a:lnTo>
                        <a:pt x="0" y="0"/>
                      </a:lnTo>
                      <a:lnTo>
                        <a:pt x="12" y="0"/>
                      </a:lnTo>
                      <a:lnTo>
                        <a:pt x="12" y="206"/>
                      </a:lnTo>
                      <a:lnTo>
                        <a:pt x="0" y="206"/>
                      </a:lnTo>
                      <a:close/>
                      <a:moveTo>
                        <a:pt x="437" y="0"/>
                      </a:moveTo>
                      <a:lnTo>
                        <a:pt x="437" y="206"/>
                      </a:lnTo>
                      <a:lnTo>
                        <a:pt x="425" y="206"/>
                      </a:lnTo>
                      <a:lnTo>
                        <a:pt x="425" y="0"/>
                      </a:lnTo>
                      <a:lnTo>
                        <a:pt x="437" y="0"/>
                      </a:lnTo>
                      <a:close/>
                    </a:path>
                  </a:pathLst>
                </a:custGeom>
                <a:solidFill>
                  <a:srgbClr val="C9C9C9"/>
                </a:solidFill>
                <a:ln w="9525">
                  <a:noFill/>
                  <a:round/>
                  <a:headEnd/>
                  <a:tailEnd/>
                </a:ln>
              </p:spPr>
              <p:txBody>
                <a:bodyPr/>
                <a:lstStyle/>
                <a:p>
                  <a:endParaRPr lang="en-US"/>
                </a:p>
              </p:txBody>
            </p:sp>
            <p:sp>
              <p:nvSpPr>
                <p:cNvPr id="279116" name="Freeform 588"/>
                <p:cNvSpPr>
                  <a:spLocks noEditPoints="1"/>
                </p:cNvSpPr>
                <p:nvPr/>
              </p:nvSpPr>
              <p:spPr bwMode="auto">
                <a:xfrm>
                  <a:off x="3172" y="2268"/>
                  <a:ext cx="227" cy="128"/>
                </a:xfrm>
                <a:custGeom>
                  <a:avLst/>
                  <a:gdLst/>
                  <a:ahLst/>
                  <a:cxnLst>
                    <a:cxn ang="0">
                      <a:pos x="0" y="206"/>
                    </a:cxn>
                    <a:cxn ang="0">
                      <a:pos x="0" y="0"/>
                    </a:cxn>
                    <a:cxn ang="0">
                      <a:pos x="13" y="0"/>
                    </a:cxn>
                    <a:cxn ang="0">
                      <a:pos x="13" y="206"/>
                    </a:cxn>
                    <a:cxn ang="0">
                      <a:pos x="0" y="206"/>
                    </a:cxn>
                    <a:cxn ang="0">
                      <a:pos x="413" y="0"/>
                    </a:cxn>
                    <a:cxn ang="0">
                      <a:pos x="413" y="206"/>
                    </a:cxn>
                    <a:cxn ang="0">
                      <a:pos x="400" y="206"/>
                    </a:cxn>
                    <a:cxn ang="0">
                      <a:pos x="400" y="0"/>
                    </a:cxn>
                    <a:cxn ang="0">
                      <a:pos x="413" y="0"/>
                    </a:cxn>
                  </a:cxnLst>
                  <a:rect l="0" t="0" r="r" b="b"/>
                  <a:pathLst>
                    <a:path w="413" h="206">
                      <a:moveTo>
                        <a:pt x="0" y="206"/>
                      </a:moveTo>
                      <a:lnTo>
                        <a:pt x="0" y="0"/>
                      </a:lnTo>
                      <a:lnTo>
                        <a:pt x="13" y="0"/>
                      </a:lnTo>
                      <a:lnTo>
                        <a:pt x="13" y="206"/>
                      </a:lnTo>
                      <a:lnTo>
                        <a:pt x="0" y="206"/>
                      </a:lnTo>
                      <a:close/>
                      <a:moveTo>
                        <a:pt x="413" y="0"/>
                      </a:moveTo>
                      <a:lnTo>
                        <a:pt x="413" y="206"/>
                      </a:lnTo>
                      <a:lnTo>
                        <a:pt x="400" y="206"/>
                      </a:lnTo>
                      <a:lnTo>
                        <a:pt x="400" y="0"/>
                      </a:lnTo>
                      <a:lnTo>
                        <a:pt x="413" y="0"/>
                      </a:lnTo>
                      <a:close/>
                    </a:path>
                  </a:pathLst>
                </a:custGeom>
                <a:solidFill>
                  <a:srgbClr val="CBCBCB"/>
                </a:solidFill>
                <a:ln w="9525">
                  <a:noFill/>
                  <a:round/>
                  <a:headEnd/>
                  <a:tailEnd/>
                </a:ln>
              </p:spPr>
              <p:txBody>
                <a:bodyPr/>
                <a:lstStyle/>
                <a:p>
                  <a:endParaRPr lang="en-US"/>
                </a:p>
              </p:txBody>
            </p:sp>
            <p:sp>
              <p:nvSpPr>
                <p:cNvPr id="279117" name="Freeform 589"/>
                <p:cNvSpPr>
                  <a:spLocks noEditPoints="1"/>
                </p:cNvSpPr>
                <p:nvPr/>
              </p:nvSpPr>
              <p:spPr bwMode="auto">
                <a:xfrm>
                  <a:off x="3179" y="2268"/>
                  <a:ext cx="212" cy="128"/>
                </a:xfrm>
                <a:custGeom>
                  <a:avLst/>
                  <a:gdLst/>
                  <a:ahLst/>
                  <a:cxnLst>
                    <a:cxn ang="0">
                      <a:pos x="0" y="206"/>
                    </a:cxn>
                    <a:cxn ang="0">
                      <a:pos x="0" y="0"/>
                    </a:cxn>
                    <a:cxn ang="0">
                      <a:pos x="14" y="0"/>
                    </a:cxn>
                    <a:cxn ang="0">
                      <a:pos x="14" y="206"/>
                    </a:cxn>
                    <a:cxn ang="0">
                      <a:pos x="0" y="206"/>
                    </a:cxn>
                    <a:cxn ang="0">
                      <a:pos x="387" y="0"/>
                    </a:cxn>
                    <a:cxn ang="0">
                      <a:pos x="387" y="206"/>
                    </a:cxn>
                    <a:cxn ang="0">
                      <a:pos x="373" y="206"/>
                    </a:cxn>
                    <a:cxn ang="0">
                      <a:pos x="373" y="0"/>
                    </a:cxn>
                    <a:cxn ang="0">
                      <a:pos x="387" y="0"/>
                    </a:cxn>
                  </a:cxnLst>
                  <a:rect l="0" t="0" r="r" b="b"/>
                  <a:pathLst>
                    <a:path w="387" h="206">
                      <a:moveTo>
                        <a:pt x="0" y="206"/>
                      </a:moveTo>
                      <a:lnTo>
                        <a:pt x="0" y="0"/>
                      </a:lnTo>
                      <a:lnTo>
                        <a:pt x="14" y="0"/>
                      </a:lnTo>
                      <a:lnTo>
                        <a:pt x="14" y="206"/>
                      </a:lnTo>
                      <a:lnTo>
                        <a:pt x="0" y="206"/>
                      </a:lnTo>
                      <a:close/>
                      <a:moveTo>
                        <a:pt x="387" y="0"/>
                      </a:moveTo>
                      <a:lnTo>
                        <a:pt x="387" y="206"/>
                      </a:lnTo>
                      <a:lnTo>
                        <a:pt x="373" y="206"/>
                      </a:lnTo>
                      <a:lnTo>
                        <a:pt x="373" y="0"/>
                      </a:lnTo>
                      <a:lnTo>
                        <a:pt x="387" y="0"/>
                      </a:lnTo>
                      <a:close/>
                    </a:path>
                  </a:pathLst>
                </a:custGeom>
                <a:solidFill>
                  <a:srgbClr val="CECECE"/>
                </a:solidFill>
                <a:ln w="9525">
                  <a:noFill/>
                  <a:round/>
                  <a:headEnd/>
                  <a:tailEnd/>
                </a:ln>
              </p:spPr>
              <p:txBody>
                <a:bodyPr/>
                <a:lstStyle/>
                <a:p>
                  <a:endParaRPr lang="en-US"/>
                </a:p>
              </p:txBody>
            </p:sp>
            <p:sp>
              <p:nvSpPr>
                <p:cNvPr id="279118" name="Freeform 590"/>
                <p:cNvSpPr>
                  <a:spLocks noEditPoints="1"/>
                </p:cNvSpPr>
                <p:nvPr/>
              </p:nvSpPr>
              <p:spPr bwMode="auto">
                <a:xfrm>
                  <a:off x="3186" y="2268"/>
                  <a:ext cx="198" cy="128"/>
                </a:xfrm>
                <a:custGeom>
                  <a:avLst/>
                  <a:gdLst/>
                  <a:ahLst/>
                  <a:cxnLst>
                    <a:cxn ang="0">
                      <a:pos x="0" y="206"/>
                    </a:cxn>
                    <a:cxn ang="0">
                      <a:pos x="0" y="0"/>
                    </a:cxn>
                    <a:cxn ang="0">
                      <a:pos x="14" y="0"/>
                    </a:cxn>
                    <a:cxn ang="0">
                      <a:pos x="14" y="206"/>
                    </a:cxn>
                    <a:cxn ang="0">
                      <a:pos x="0" y="206"/>
                    </a:cxn>
                    <a:cxn ang="0">
                      <a:pos x="359" y="0"/>
                    </a:cxn>
                    <a:cxn ang="0">
                      <a:pos x="359" y="206"/>
                    </a:cxn>
                    <a:cxn ang="0">
                      <a:pos x="345" y="206"/>
                    </a:cxn>
                    <a:cxn ang="0">
                      <a:pos x="345" y="0"/>
                    </a:cxn>
                    <a:cxn ang="0">
                      <a:pos x="359" y="0"/>
                    </a:cxn>
                  </a:cxnLst>
                  <a:rect l="0" t="0" r="r" b="b"/>
                  <a:pathLst>
                    <a:path w="359" h="206">
                      <a:moveTo>
                        <a:pt x="0" y="206"/>
                      </a:moveTo>
                      <a:lnTo>
                        <a:pt x="0" y="0"/>
                      </a:lnTo>
                      <a:lnTo>
                        <a:pt x="14" y="0"/>
                      </a:lnTo>
                      <a:lnTo>
                        <a:pt x="14" y="206"/>
                      </a:lnTo>
                      <a:lnTo>
                        <a:pt x="0" y="206"/>
                      </a:lnTo>
                      <a:close/>
                      <a:moveTo>
                        <a:pt x="359" y="0"/>
                      </a:moveTo>
                      <a:lnTo>
                        <a:pt x="359" y="206"/>
                      </a:lnTo>
                      <a:lnTo>
                        <a:pt x="345" y="206"/>
                      </a:lnTo>
                      <a:lnTo>
                        <a:pt x="345" y="0"/>
                      </a:lnTo>
                      <a:lnTo>
                        <a:pt x="359" y="0"/>
                      </a:lnTo>
                      <a:close/>
                    </a:path>
                  </a:pathLst>
                </a:custGeom>
                <a:solidFill>
                  <a:srgbClr val="D0D0D0"/>
                </a:solidFill>
                <a:ln w="9525">
                  <a:noFill/>
                  <a:round/>
                  <a:headEnd/>
                  <a:tailEnd/>
                </a:ln>
              </p:spPr>
              <p:txBody>
                <a:bodyPr/>
                <a:lstStyle/>
                <a:p>
                  <a:endParaRPr lang="en-US"/>
                </a:p>
              </p:txBody>
            </p:sp>
            <p:sp>
              <p:nvSpPr>
                <p:cNvPr id="279119" name="Freeform 591"/>
                <p:cNvSpPr>
                  <a:spLocks noEditPoints="1"/>
                </p:cNvSpPr>
                <p:nvPr/>
              </p:nvSpPr>
              <p:spPr bwMode="auto">
                <a:xfrm>
                  <a:off x="3194" y="2268"/>
                  <a:ext cx="182" cy="128"/>
                </a:xfrm>
                <a:custGeom>
                  <a:avLst/>
                  <a:gdLst/>
                  <a:ahLst/>
                  <a:cxnLst>
                    <a:cxn ang="0">
                      <a:pos x="0" y="206"/>
                    </a:cxn>
                    <a:cxn ang="0">
                      <a:pos x="0" y="0"/>
                    </a:cxn>
                    <a:cxn ang="0">
                      <a:pos x="15" y="0"/>
                    </a:cxn>
                    <a:cxn ang="0">
                      <a:pos x="15" y="206"/>
                    </a:cxn>
                    <a:cxn ang="0">
                      <a:pos x="0" y="206"/>
                    </a:cxn>
                    <a:cxn ang="0">
                      <a:pos x="331" y="0"/>
                    </a:cxn>
                    <a:cxn ang="0">
                      <a:pos x="331" y="206"/>
                    </a:cxn>
                    <a:cxn ang="0">
                      <a:pos x="316" y="206"/>
                    </a:cxn>
                    <a:cxn ang="0">
                      <a:pos x="316" y="0"/>
                    </a:cxn>
                    <a:cxn ang="0">
                      <a:pos x="331" y="0"/>
                    </a:cxn>
                  </a:cxnLst>
                  <a:rect l="0" t="0" r="r" b="b"/>
                  <a:pathLst>
                    <a:path w="331" h="206">
                      <a:moveTo>
                        <a:pt x="0" y="206"/>
                      </a:moveTo>
                      <a:lnTo>
                        <a:pt x="0" y="0"/>
                      </a:lnTo>
                      <a:lnTo>
                        <a:pt x="15" y="0"/>
                      </a:lnTo>
                      <a:lnTo>
                        <a:pt x="15" y="206"/>
                      </a:lnTo>
                      <a:lnTo>
                        <a:pt x="0" y="206"/>
                      </a:lnTo>
                      <a:close/>
                      <a:moveTo>
                        <a:pt x="331" y="0"/>
                      </a:moveTo>
                      <a:lnTo>
                        <a:pt x="331" y="206"/>
                      </a:lnTo>
                      <a:lnTo>
                        <a:pt x="316" y="206"/>
                      </a:lnTo>
                      <a:lnTo>
                        <a:pt x="316" y="0"/>
                      </a:lnTo>
                      <a:lnTo>
                        <a:pt x="331" y="0"/>
                      </a:lnTo>
                      <a:close/>
                    </a:path>
                  </a:pathLst>
                </a:custGeom>
                <a:solidFill>
                  <a:srgbClr val="D2D2D2"/>
                </a:solidFill>
                <a:ln w="9525">
                  <a:noFill/>
                  <a:round/>
                  <a:headEnd/>
                  <a:tailEnd/>
                </a:ln>
              </p:spPr>
              <p:txBody>
                <a:bodyPr/>
                <a:lstStyle/>
                <a:p>
                  <a:endParaRPr lang="en-US"/>
                </a:p>
              </p:txBody>
            </p:sp>
            <p:sp>
              <p:nvSpPr>
                <p:cNvPr id="279120" name="Freeform 592"/>
                <p:cNvSpPr>
                  <a:spLocks noEditPoints="1"/>
                </p:cNvSpPr>
                <p:nvPr/>
              </p:nvSpPr>
              <p:spPr bwMode="auto">
                <a:xfrm>
                  <a:off x="3203" y="2268"/>
                  <a:ext cx="165" cy="128"/>
                </a:xfrm>
                <a:custGeom>
                  <a:avLst/>
                  <a:gdLst/>
                  <a:ahLst/>
                  <a:cxnLst>
                    <a:cxn ang="0">
                      <a:pos x="0" y="206"/>
                    </a:cxn>
                    <a:cxn ang="0">
                      <a:pos x="0" y="0"/>
                    </a:cxn>
                    <a:cxn ang="0">
                      <a:pos x="16" y="0"/>
                    </a:cxn>
                    <a:cxn ang="0">
                      <a:pos x="16" y="206"/>
                    </a:cxn>
                    <a:cxn ang="0">
                      <a:pos x="0" y="206"/>
                    </a:cxn>
                    <a:cxn ang="0">
                      <a:pos x="301" y="0"/>
                    </a:cxn>
                    <a:cxn ang="0">
                      <a:pos x="301" y="206"/>
                    </a:cxn>
                    <a:cxn ang="0">
                      <a:pos x="285" y="206"/>
                    </a:cxn>
                    <a:cxn ang="0">
                      <a:pos x="285" y="0"/>
                    </a:cxn>
                    <a:cxn ang="0">
                      <a:pos x="301" y="0"/>
                    </a:cxn>
                  </a:cxnLst>
                  <a:rect l="0" t="0" r="r" b="b"/>
                  <a:pathLst>
                    <a:path w="301" h="206">
                      <a:moveTo>
                        <a:pt x="0" y="206"/>
                      </a:moveTo>
                      <a:lnTo>
                        <a:pt x="0" y="0"/>
                      </a:lnTo>
                      <a:lnTo>
                        <a:pt x="16" y="0"/>
                      </a:lnTo>
                      <a:lnTo>
                        <a:pt x="16" y="206"/>
                      </a:lnTo>
                      <a:lnTo>
                        <a:pt x="0" y="206"/>
                      </a:lnTo>
                      <a:close/>
                      <a:moveTo>
                        <a:pt x="301" y="0"/>
                      </a:moveTo>
                      <a:lnTo>
                        <a:pt x="301" y="206"/>
                      </a:lnTo>
                      <a:lnTo>
                        <a:pt x="285" y="206"/>
                      </a:lnTo>
                      <a:lnTo>
                        <a:pt x="285" y="0"/>
                      </a:lnTo>
                      <a:lnTo>
                        <a:pt x="301" y="0"/>
                      </a:lnTo>
                      <a:close/>
                    </a:path>
                  </a:pathLst>
                </a:custGeom>
                <a:solidFill>
                  <a:srgbClr val="D5D5D5"/>
                </a:solidFill>
                <a:ln w="9525">
                  <a:noFill/>
                  <a:round/>
                  <a:headEnd/>
                  <a:tailEnd/>
                </a:ln>
              </p:spPr>
              <p:txBody>
                <a:bodyPr/>
                <a:lstStyle/>
                <a:p>
                  <a:endParaRPr lang="en-US"/>
                </a:p>
              </p:txBody>
            </p:sp>
            <p:sp>
              <p:nvSpPr>
                <p:cNvPr id="279121" name="Freeform 593"/>
                <p:cNvSpPr>
                  <a:spLocks noEditPoints="1"/>
                </p:cNvSpPr>
                <p:nvPr/>
              </p:nvSpPr>
              <p:spPr bwMode="auto">
                <a:xfrm>
                  <a:off x="3212" y="2267"/>
                  <a:ext cx="147" cy="129"/>
                </a:xfrm>
                <a:custGeom>
                  <a:avLst/>
                  <a:gdLst/>
                  <a:ahLst/>
                  <a:cxnLst>
                    <a:cxn ang="0">
                      <a:pos x="0" y="207"/>
                    </a:cxn>
                    <a:cxn ang="0">
                      <a:pos x="0" y="1"/>
                    </a:cxn>
                    <a:cxn ang="0">
                      <a:pos x="16" y="0"/>
                    </a:cxn>
                    <a:cxn ang="0">
                      <a:pos x="16" y="206"/>
                    </a:cxn>
                    <a:cxn ang="0">
                      <a:pos x="0" y="207"/>
                    </a:cxn>
                    <a:cxn ang="0">
                      <a:pos x="269" y="1"/>
                    </a:cxn>
                    <a:cxn ang="0">
                      <a:pos x="269" y="207"/>
                    </a:cxn>
                    <a:cxn ang="0">
                      <a:pos x="252" y="206"/>
                    </a:cxn>
                    <a:cxn ang="0">
                      <a:pos x="252" y="0"/>
                    </a:cxn>
                    <a:cxn ang="0">
                      <a:pos x="269" y="1"/>
                    </a:cxn>
                  </a:cxnLst>
                  <a:rect l="0" t="0" r="r" b="b"/>
                  <a:pathLst>
                    <a:path w="269" h="207">
                      <a:moveTo>
                        <a:pt x="0" y="207"/>
                      </a:moveTo>
                      <a:lnTo>
                        <a:pt x="0" y="1"/>
                      </a:lnTo>
                      <a:lnTo>
                        <a:pt x="16" y="0"/>
                      </a:lnTo>
                      <a:lnTo>
                        <a:pt x="16" y="206"/>
                      </a:lnTo>
                      <a:lnTo>
                        <a:pt x="0" y="207"/>
                      </a:lnTo>
                      <a:close/>
                      <a:moveTo>
                        <a:pt x="269" y="1"/>
                      </a:moveTo>
                      <a:lnTo>
                        <a:pt x="269" y="207"/>
                      </a:lnTo>
                      <a:lnTo>
                        <a:pt x="252" y="206"/>
                      </a:lnTo>
                      <a:lnTo>
                        <a:pt x="252" y="0"/>
                      </a:lnTo>
                      <a:lnTo>
                        <a:pt x="269" y="1"/>
                      </a:lnTo>
                      <a:close/>
                    </a:path>
                  </a:pathLst>
                </a:custGeom>
                <a:solidFill>
                  <a:srgbClr val="D7D7D7"/>
                </a:solidFill>
                <a:ln w="9525">
                  <a:noFill/>
                  <a:round/>
                  <a:headEnd/>
                  <a:tailEnd/>
                </a:ln>
              </p:spPr>
              <p:txBody>
                <a:bodyPr/>
                <a:lstStyle/>
                <a:p>
                  <a:endParaRPr lang="en-US"/>
                </a:p>
              </p:txBody>
            </p:sp>
            <p:sp>
              <p:nvSpPr>
                <p:cNvPr id="279122" name="Freeform 594"/>
                <p:cNvSpPr>
                  <a:spLocks noEditPoints="1"/>
                </p:cNvSpPr>
                <p:nvPr/>
              </p:nvSpPr>
              <p:spPr bwMode="auto">
                <a:xfrm>
                  <a:off x="3221" y="2267"/>
                  <a:ext cx="130" cy="129"/>
                </a:xfrm>
                <a:custGeom>
                  <a:avLst/>
                  <a:gdLst/>
                  <a:ahLst/>
                  <a:cxnLst>
                    <a:cxn ang="0">
                      <a:pos x="0" y="206"/>
                    </a:cxn>
                    <a:cxn ang="0">
                      <a:pos x="0" y="0"/>
                    </a:cxn>
                    <a:cxn ang="0">
                      <a:pos x="18" y="1"/>
                    </a:cxn>
                    <a:cxn ang="0">
                      <a:pos x="18" y="207"/>
                    </a:cxn>
                    <a:cxn ang="0">
                      <a:pos x="0" y="206"/>
                    </a:cxn>
                    <a:cxn ang="0">
                      <a:pos x="236" y="0"/>
                    </a:cxn>
                    <a:cxn ang="0">
                      <a:pos x="236" y="206"/>
                    </a:cxn>
                    <a:cxn ang="0">
                      <a:pos x="219" y="207"/>
                    </a:cxn>
                    <a:cxn ang="0">
                      <a:pos x="219" y="1"/>
                    </a:cxn>
                    <a:cxn ang="0">
                      <a:pos x="236" y="0"/>
                    </a:cxn>
                  </a:cxnLst>
                  <a:rect l="0" t="0" r="r" b="b"/>
                  <a:pathLst>
                    <a:path w="236" h="207">
                      <a:moveTo>
                        <a:pt x="0" y="206"/>
                      </a:moveTo>
                      <a:lnTo>
                        <a:pt x="0" y="0"/>
                      </a:lnTo>
                      <a:lnTo>
                        <a:pt x="18" y="1"/>
                      </a:lnTo>
                      <a:lnTo>
                        <a:pt x="18" y="207"/>
                      </a:lnTo>
                      <a:lnTo>
                        <a:pt x="0" y="206"/>
                      </a:lnTo>
                      <a:close/>
                      <a:moveTo>
                        <a:pt x="236" y="0"/>
                      </a:moveTo>
                      <a:lnTo>
                        <a:pt x="236" y="206"/>
                      </a:lnTo>
                      <a:lnTo>
                        <a:pt x="219" y="207"/>
                      </a:lnTo>
                      <a:lnTo>
                        <a:pt x="219" y="1"/>
                      </a:lnTo>
                      <a:lnTo>
                        <a:pt x="236" y="0"/>
                      </a:lnTo>
                      <a:close/>
                    </a:path>
                  </a:pathLst>
                </a:custGeom>
                <a:solidFill>
                  <a:srgbClr val="DADADA"/>
                </a:solidFill>
                <a:ln w="9525">
                  <a:noFill/>
                  <a:round/>
                  <a:headEnd/>
                  <a:tailEnd/>
                </a:ln>
              </p:spPr>
              <p:txBody>
                <a:bodyPr/>
                <a:lstStyle/>
                <a:p>
                  <a:endParaRPr lang="en-US"/>
                </a:p>
              </p:txBody>
            </p:sp>
            <p:sp>
              <p:nvSpPr>
                <p:cNvPr id="279123" name="Freeform 595"/>
                <p:cNvSpPr>
                  <a:spLocks noEditPoints="1"/>
                </p:cNvSpPr>
                <p:nvPr/>
              </p:nvSpPr>
              <p:spPr bwMode="auto">
                <a:xfrm>
                  <a:off x="3229" y="2268"/>
                  <a:ext cx="112" cy="128"/>
                </a:xfrm>
                <a:custGeom>
                  <a:avLst/>
                  <a:gdLst/>
                  <a:ahLst/>
                  <a:cxnLst>
                    <a:cxn ang="0">
                      <a:pos x="0" y="206"/>
                    </a:cxn>
                    <a:cxn ang="0">
                      <a:pos x="0" y="0"/>
                    </a:cxn>
                    <a:cxn ang="0">
                      <a:pos x="18" y="0"/>
                    </a:cxn>
                    <a:cxn ang="0">
                      <a:pos x="18" y="206"/>
                    </a:cxn>
                    <a:cxn ang="0">
                      <a:pos x="0" y="206"/>
                    </a:cxn>
                    <a:cxn ang="0">
                      <a:pos x="201" y="0"/>
                    </a:cxn>
                    <a:cxn ang="0">
                      <a:pos x="201" y="206"/>
                    </a:cxn>
                    <a:cxn ang="0">
                      <a:pos x="183" y="206"/>
                    </a:cxn>
                    <a:cxn ang="0">
                      <a:pos x="183" y="0"/>
                    </a:cxn>
                    <a:cxn ang="0">
                      <a:pos x="201" y="0"/>
                    </a:cxn>
                  </a:cxnLst>
                  <a:rect l="0" t="0" r="r" b="b"/>
                  <a:pathLst>
                    <a:path w="201" h="206">
                      <a:moveTo>
                        <a:pt x="0" y="206"/>
                      </a:moveTo>
                      <a:lnTo>
                        <a:pt x="0" y="0"/>
                      </a:lnTo>
                      <a:lnTo>
                        <a:pt x="18" y="0"/>
                      </a:lnTo>
                      <a:lnTo>
                        <a:pt x="18" y="206"/>
                      </a:lnTo>
                      <a:lnTo>
                        <a:pt x="0" y="206"/>
                      </a:lnTo>
                      <a:close/>
                      <a:moveTo>
                        <a:pt x="201" y="0"/>
                      </a:moveTo>
                      <a:lnTo>
                        <a:pt x="201" y="206"/>
                      </a:lnTo>
                      <a:lnTo>
                        <a:pt x="183" y="206"/>
                      </a:lnTo>
                      <a:lnTo>
                        <a:pt x="183" y="0"/>
                      </a:lnTo>
                      <a:lnTo>
                        <a:pt x="201" y="0"/>
                      </a:lnTo>
                      <a:close/>
                    </a:path>
                  </a:pathLst>
                </a:custGeom>
                <a:solidFill>
                  <a:srgbClr val="DCDCDC"/>
                </a:solidFill>
                <a:ln w="9525">
                  <a:noFill/>
                  <a:round/>
                  <a:headEnd/>
                  <a:tailEnd/>
                </a:ln>
              </p:spPr>
              <p:txBody>
                <a:bodyPr/>
                <a:lstStyle/>
                <a:p>
                  <a:endParaRPr lang="en-US"/>
                </a:p>
              </p:txBody>
            </p:sp>
            <p:sp>
              <p:nvSpPr>
                <p:cNvPr id="279124" name="Freeform 596"/>
                <p:cNvSpPr>
                  <a:spLocks noEditPoints="1"/>
                </p:cNvSpPr>
                <p:nvPr/>
              </p:nvSpPr>
              <p:spPr bwMode="auto">
                <a:xfrm>
                  <a:off x="3239" y="2268"/>
                  <a:ext cx="92" cy="128"/>
                </a:xfrm>
                <a:custGeom>
                  <a:avLst/>
                  <a:gdLst/>
                  <a:ahLst/>
                  <a:cxnLst>
                    <a:cxn ang="0">
                      <a:pos x="0" y="206"/>
                    </a:cxn>
                    <a:cxn ang="0">
                      <a:pos x="0" y="0"/>
                    </a:cxn>
                    <a:cxn ang="0">
                      <a:pos x="19" y="0"/>
                    </a:cxn>
                    <a:cxn ang="0">
                      <a:pos x="19" y="206"/>
                    </a:cxn>
                    <a:cxn ang="0">
                      <a:pos x="0" y="206"/>
                    </a:cxn>
                    <a:cxn ang="0">
                      <a:pos x="165" y="0"/>
                    </a:cxn>
                    <a:cxn ang="0">
                      <a:pos x="165" y="206"/>
                    </a:cxn>
                    <a:cxn ang="0">
                      <a:pos x="145" y="206"/>
                    </a:cxn>
                    <a:cxn ang="0">
                      <a:pos x="145" y="0"/>
                    </a:cxn>
                    <a:cxn ang="0">
                      <a:pos x="165" y="0"/>
                    </a:cxn>
                  </a:cxnLst>
                  <a:rect l="0" t="0" r="r" b="b"/>
                  <a:pathLst>
                    <a:path w="165" h="206">
                      <a:moveTo>
                        <a:pt x="0" y="206"/>
                      </a:moveTo>
                      <a:lnTo>
                        <a:pt x="0" y="0"/>
                      </a:lnTo>
                      <a:lnTo>
                        <a:pt x="19" y="0"/>
                      </a:lnTo>
                      <a:lnTo>
                        <a:pt x="19" y="206"/>
                      </a:lnTo>
                      <a:lnTo>
                        <a:pt x="0" y="206"/>
                      </a:lnTo>
                      <a:close/>
                      <a:moveTo>
                        <a:pt x="165" y="0"/>
                      </a:moveTo>
                      <a:lnTo>
                        <a:pt x="165" y="206"/>
                      </a:lnTo>
                      <a:lnTo>
                        <a:pt x="145" y="206"/>
                      </a:lnTo>
                      <a:lnTo>
                        <a:pt x="145" y="0"/>
                      </a:lnTo>
                      <a:lnTo>
                        <a:pt x="165" y="0"/>
                      </a:lnTo>
                      <a:close/>
                    </a:path>
                  </a:pathLst>
                </a:custGeom>
                <a:solidFill>
                  <a:srgbClr val="DEDEDE"/>
                </a:solidFill>
                <a:ln w="9525">
                  <a:noFill/>
                  <a:round/>
                  <a:headEnd/>
                  <a:tailEnd/>
                </a:ln>
              </p:spPr>
              <p:txBody>
                <a:bodyPr/>
                <a:lstStyle/>
                <a:p>
                  <a:endParaRPr lang="en-US"/>
                </a:p>
              </p:txBody>
            </p:sp>
            <p:sp>
              <p:nvSpPr>
                <p:cNvPr id="279125" name="Freeform 597"/>
                <p:cNvSpPr>
                  <a:spLocks noEditPoints="1"/>
                </p:cNvSpPr>
                <p:nvPr/>
              </p:nvSpPr>
              <p:spPr bwMode="auto">
                <a:xfrm>
                  <a:off x="3250" y="2268"/>
                  <a:ext cx="70" cy="128"/>
                </a:xfrm>
                <a:custGeom>
                  <a:avLst/>
                  <a:gdLst/>
                  <a:ahLst/>
                  <a:cxnLst>
                    <a:cxn ang="0">
                      <a:pos x="0" y="206"/>
                    </a:cxn>
                    <a:cxn ang="0">
                      <a:pos x="0" y="0"/>
                    </a:cxn>
                    <a:cxn ang="0">
                      <a:pos x="21" y="0"/>
                    </a:cxn>
                    <a:cxn ang="0">
                      <a:pos x="21" y="206"/>
                    </a:cxn>
                    <a:cxn ang="0">
                      <a:pos x="0" y="206"/>
                    </a:cxn>
                    <a:cxn ang="0">
                      <a:pos x="126" y="0"/>
                    </a:cxn>
                    <a:cxn ang="0">
                      <a:pos x="126" y="206"/>
                    </a:cxn>
                    <a:cxn ang="0">
                      <a:pos x="106" y="206"/>
                    </a:cxn>
                    <a:cxn ang="0">
                      <a:pos x="106" y="0"/>
                    </a:cxn>
                    <a:cxn ang="0">
                      <a:pos x="126" y="0"/>
                    </a:cxn>
                  </a:cxnLst>
                  <a:rect l="0" t="0" r="r" b="b"/>
                  <a:pathLst>
                    <a:path w="126" h="206">
                      <a:moveTo>
                        <a:pt x="0" y="206"/>
                      </a:moveTo>
                      <a:lnTo>
                        <a:pt x="0" y="0"/>
                      </a:lnTo>
                      <a:lnTo>
                        <a:pt x="21" y="0"/>
                      </a:lnTo>
                      <a:lnTo>
                        <a:pt x="21" y="206"/>
                      </a:lnTo>
                      <a:lnTo>
                        <a:pt x="0" y="206"/>
                      </a:lnTo>
                      <a:close/>
                      <a:moveTo>
                        <a:pt x="126" y="0"/>
                      </a:moveTo>
                      <a:lnTo>
                        <a:pt x="126" y="206"/>
                      </a:lnTo>
                      <a:lnTo>
                        <a:pt x="106" y="206"/>
                      </a:lnTo>
                      <a:lnTo>
                        <a:pt x="106" y="0"/>
                      </a:lnTo>
                      <a:lnTo>
                        <a:pt x="126" y="0"/>
                      </a:lnTo>
                      <a:close/>
                    </a:path>
                  </a:pathLst>
                </a:custGeom>
                <a:solidFill>
                  <a:srgbClr val="E1E1E1"/>
                </a:solidFill>
                <a:ln w="9525">
                  <a:noFill/>
                  <a:round/>
                  <a:headEnd/>
                  <a:tailEnd/>
                </a:ln>
              </p:spPr>
              <p:txBody>
                <a:bodyPr/>
                <a:lstStyle/>
                <a:p>
                  <a:endParaRPr lang="en-US"/>
                </a:p>
              </p:txBody>
            </p:sp>
            <p:sp>
              <p:nvSpPr>
                <p:cNvPr id="279126" name="Freeform 598"/>
                <p:cNvSpPr>
                  <a:spLocks noEditPoints="1"/>
                </p:cNvSpPr>
                <p:nvPr/>
              </p:nvSpPr>
              <p:spPr bwMode="auto">
                <a:xfrm>
                  <a:off x="3261" y="2267"/>
                  <a:ext cx="48" cy="129"/>
                </a:xfrm>
                <a:custGeom>
                  <a:avLst/>
                  <a:gdLst/>
                  <a:ahLst/>
                  <a:cxnLst>
                    <a:cxn ang="0">
                      <a:pos x="0" y="207"/>
                    </a:cxn>
                    <a:cxn ang="0">
                      <a:pos x="0" y="1"/>
                    </a:cxn>
                    <a:cxn ang="0">
                      <a:pos x="22" y="0"/>
                    </a:cxn>
                    <a:cxn ang="0">
                      <a:pos x="22" y="206"/>
                    </a:cxn>
                    <a:cxn ang="0">
                      <a:pos x="0" y="207"/>
                    </a:cxn>
                    <a:cxn ang="0">
                      <a:pos x="85" y="1"/>
                    </a:cxn>
                    <a:cxn ang="0">
                      <a:pos x="85" y="207"/>
                    </a:cxn>
                    <a:cxn ang="0">
                      <a:pos x="62" y="206"/>
                    </a:cxn>
                    <a:cxn ang="0">
                      <a:pos x="62" y="0"/>
                    </a:cxn>
                    <a:cxn ang="0">
                      <a:pos x="85" y="1"/>
                    </a:cxn>
                  </a:cxnLst>
                  <a:rect l="0" t="0" r="r" b="b"/>
                  <a:pathLst>
                    <a:path w="85" h="207">
                      <a:moveTo>
                        <a:pt x="0" y="207"/>
                      </a:moveTo>
                      <a:lnTo>
                        <a:pt x="0" y="1"/>
                      </a:lnTo>
                      <a:lnTo>
                        <a:pt x="22" y="0"/>
                      </a:lnTo>
                      <a:lnTo>
                        <a:pt x="22" y="206"/>
                      </a:lnTo>
                      <a:lnTo>
                        <a:pt x="0" y="207"/>
                      </a:lnTo>
                      <a:close/>
                      <a:moveTo>
                        <a:pt x="85" y="1"/>
                      </a:moveTo>
                      <a:lnTo>
                        <a:pt x="85" y="207"/>
                      </a:lnTo>
                      <a:lnTo>
                        <a:pt x="62" y="206"/>
                      </a:lnTo>
                      <a:lnTo>
                        <a:pt x="62" y="0"/>
                      </a:lnTo>
                      <a:lnTo>
                        <a:pt x="85" y="1"/>
                      </a:lnTo>
                      <a:close/>
                    </a:path>
                  </a:pathLst>
                </a:custGeom>
                <a:solidFill>
                  <a:srgbClr val="E3E3E3"/>
                </a:solidFill>
                <a:ln w="9525">
                  <a:noFill/>
                  <a:round/>
                  <a:headEnd/>
                  <a:tailEnd/>
                </a:ln>
              </p:spPr>
              <p:txBody>
                <a:bodyPr/>
                <a:lstStyle/>
                <a:p>
                  <a:endParaRPr lang="en-US"/>
                </a:p>
              </p:txBody>
            </p:sp>
            <p:sp>
              <p:nvSpPr>
                <p:cNvPr id="279127" name="Freeform 599"/>
                <p:cNvSpPr>
                  <a:spLocks noEditPoints="1"/>
                </p:cNvSpPr>
                <p:nvPr/>
              </p:nvSpPr>
              <p:spPr bwMode="auto">
                <a:xfrm>
                  <a:off x="3275" y="2267"/>
                  <a:ext cx="22" cy="129"/>
                </a:xfrm>
                <a:custGeom>
                  <a:avLst/>
                  <a:gdLst/>
                  <a:ahLst/>
                  <a:cxnLst>
                    <a:cxn ang="0">
                      <a:pos x="0" y="206"/>
                    </a:cxn>
                    <a:cxn ang="0">
                      <a:pos x="0" y="0"/>
                    </a:cxn>
                    <a:cxn ang="0">
                      <a:pos x="21" y="1"/>
                    </a:cxn>
                    <a:cxn ang="0">
                      <a:pos x="21" y="207"/>
                    </a:cxn>
                    <a:cxn ang="0">
                      <a:pos x="0" y="206"/>
                    </a:cxn>
                    <a:cxn ang="0">
                      <a:pos x="40" y="0"/>
                    </a:cxn>
                    <a:cxn ang="0">
                      <a:pos x="40" y="206"/>
                    </a:cxn>
                    <a:cxn ang="0">
                      <a:pos x="21" y="207"/>
                    </a:cxn>
                    <a:cxn ang="0">
                      <a:pos x="21" y="1"/>
                    </a:cxn>
                    <a:cxn ang="0">
                      <a:pos x="40" y="0"/>
                    </a:cxn>
                  </a:cxnLst>
                  <a:rect l="0" t="0" r="r" b="b"/>
                  <a:pathLst>
                    <a:path w="40" h="207">
                      <a:moveTo>
                        <a:pt x="0" y="206"/>
                      </a:moveTo>
                      <a:lnTo>
                        <a:pt x="0" y="0"/>
                      </a:lnTo>
                      <a:lnTo>
                        <a:pt x="21" y="1"/>
                      </a:lnTo>
                      <a:lnTo>
                        <a:pt x="21" y="207"/>
                      </a:lnTo>
                      <a:lnTo>
                        <a:pt x="0" y="206"/>
                      </a:lnTo>
                      <a:close/>
                      <a:moveTo>
                        <a:pt x="40" y="0"/>
                      </a:moveTo>
                      <a:lnTo>
                        <a:pt x="40" y="206"/>
                      </a:lnTo>
                      <a:lnTo>
                        <a:pt x="21" y="207"/>
                      </a:lnTo>
                      <a:lnTo>
                        <a:pt x="21" y="1"/>
                      </a:lnTo>
                      <a:lnTo>
                        <a:pt x="40" y="0"/>
                      </a:lnTo>
                      <a:close/>
                    </a:path>
                  </a:pathLst>
                </a:custGeom>
                <a:solidFill>
                  <a:srgbClr val="E6E6E6"/>
                </a:solidFill>
                <a:ln w="9525">
                  <a:noFill/>
                  <a:round/>
                  <a:headEnd/>
                  <a:tailEnd/>
                </a:ln>
              </p:spPr>
              <p:txBody>
                <a:bodyPr/>
                <a:lstStyle/>
                <a:p>
                  <a:endParaRPr lang="en-US"/>
                </a:p>
              </p:txBody>
            </p:sp>
            <p:sp>
              <p:nvSpPr>
                <p:cNvPr id="279128" name="Freeform 600"/>
                <p:cNvSpPr>
                  <a:spLocks/>
                </p:cNvSpPr>
                <p:nvPr/>
              </p:nvSpPr>
              <p:spPr bwMode="auto">
                <a:xfrm>
                  <a:off x="3072" y="2268"/>
                  <a:ext cx="427" cy="128"/>
                </a:xfrm>
                <a:custGeom>
                  <a:avLst/>
                  <a:gdLst/>
                  <a:ahLst/>
                  <a:cxnLst>
                    <a:cxn ang="0">
                      <a:pos x="357" y="36"/>
                    </a:cxn>
                    <a:cxn ang="0">
                      <a:pos x="305" y="34"/>
                    </a:cxn>
                    <a:cxn ang="0">
                      <a:pos x="267" y="30"/>
                    </a:cxn>
                    <a:cxn ang="0">
                      <a:pos x="238" y="24"/>
                    </a:cxn>
                    <a:cxn ang="0">
                      <a:pos x="217" y="19"/>
                    </a:cxn>
                    <a:cxn ang="0">
                      <a:pos x="199" y="14"/>
                    </a:cxn>
                    <a:cxn ang="0">
                      <a:pos x="182" y="9"/>
                    </a:cxn>
                    <a:cxn ang="0">
                      <a:pos x="165" y="5"/>
                    </a:cxn>
                    <a:cxn ang="0">
                      <a:pos x="147" y="3"/>
                    </a:cxn>
                    <a:cxn ang="0">
                      <a:pos x="125" y="1"/>
                    </a:cxn>
                    <a:cxn ang="0">
                      <a:pos x="100" y="1"/>
                    </a:cxn>
                    <a:cxn ang="0">
                      <a:pos x="72" y="0"/>
                    </a:cxn>
                    <a:cxn ang="0">
                      <a:pos x="0" y="170"/>
                    </a:cxn>
                    <a:cxn ang="0">
                      <a:pos x="86" y="170"/>
                    </a:cxn>
                    <a:cxn ang="0">
                      <a:pos x="113" y="170"/>
                    </a:cxn>
                    <a:cxn ang="0">
                      <a:pos x="136" y="172"/>
                    </a:cxn>
                    <a:cxn ang="0">
                      <a:pos x="156" y="175"/>
                    </a:cxn>
                    <a:cxn ang="0">
                      <a:pos x="175" y="177"/>
                    </a:cxn>
                    <a:cxn ang="0">
                      <a:pos x="191" y="181"/>
                    </a:cxn>
                    <a:cxn ang="0">
                      <a:pos x="208" y="186"/>
                    </a:cxn>
                    <a:cxn ang="0">
                      <a:pos x="227" y="192"/>
                    </a:cxn>
                    <a:cxn ang="0">
                      <a:pos x="252" y="197"/>
                    </a:cxn>
                    <a:cxn ang="0">
                      <a:pos x="285" y="202"/>
                    </a:cxn>
                    <a:cxn ang="0">
                      <a:pos x="329" y="205"/>
                    </a:cxn>
                    <a:cxn ang="0">
                      <a:pos x="388" y="206"/>
                    </a:cxn>
                    <a:cxn ang="0">
                      <a:pos x="446" y="202"/>
                    </a:cxn>
                    <a:cxn ang="0">
                      <a:pos x="491" y="196"/>
                    </a:cxn>
                    <a:cxn ang="0">
                      <a:pos x="524" y="192"/>
                    </a:cxn>
                    <a:cxn ang="0">
                      <a:pos x="549" y="189"/>
                    </a:cxn>
                    <a:cxn ang="0">
                      <a:pos x="568" y="185"/>
                    </a:cxn>
                    <a:cxn ang="0">
                      <a:pos x="585" y="181"/>
                    </a:cxn>
                    <a:cxn ang="0">
                      <a:pos x="602" y="178"/>
                    </a:cxn>
                    <a:cxn ang="0">
                      <a:pos x="623" y="176"/>
                    </a:cxn>
                    <a:cxn ang="0">
                      <a:pos x="646" y="172"/>
                    </a:cxn>
                    <a:cxn ang="0">
                      <a:pos x="672" y="170"/>
                    </a:cxn>
                    <a:cxn ang="0">
                      <a:pos x="703" y="170"/>
                    </a:cxn>
                    <a:cxn ang="0">
                      <a:pos x="776" y="0"/>
                    </a:cxn>
                    <a:cxn ang="0">
                      <a:pos x="689" y="0"/>
                    </a:cxn>
                    <a:cxn ang="0">
                      <a:pos x="663" y="1"/>
                    </a:cxn>
                    <a:cxn ang="0">
                      <a:pos x="640" y="2"/>
                    </a:cxn>
                    <a:cxn ang="0">
                      <a:pos x="620" y="4"/>
                    </a:cxn>
                    <a:cxn ang="0">
                      <a:pos x="601" y="7"/>
                    </a:cxn>
                    <a:cxn ang="0">
                      <a:pos x="585" y="12"/>
                    </a:cxn>
                    <a:cxn ang="0">
                      <a:pos x="568" y="17"/>
                    </a:cxn>
                    <a:cxn ang="0">
                      <a:pos x="549" y="22"/>
                    </a:cxn>
                    <a:cxn ang="0">
                      <a:pos x="524" y="28"/>
                    </a:cxn>
                    <a:cxn ang="0">
                      <a:pos x="491" y="32"/>
                    </a:cxn>
                    <a:cxn ang="0">
                      <a:pos x="446" y="35"/>
                    </a:cxn>
                    <a:cxn ang="0">
                      <a:pos x="388" y="36"/>
                    </a:cxn>
                  </a:cxnLst>
                  <a:rect l="0" t="0" r="r" b="b"/>
                  <a:pathLst>
                    <a:path w="776" h="206">
                      <a:moveTo>
                        <a:pt x="388" y="36"/>
                      </a:moveTo>
                      <a:lnTo>
                        <a:pt x="357" y="36"/>
                      </a:lnTo>
                      <a:lnTo>
                        <a:pt x="329" y="35"/>
                      </a:lnTo>
                      <a:lnTo>
                        <a:pt x="305" y="34"/>
                      </a:lnTo>
                      <a:lnTo>
                        <a:pt x="285" y="32"/>
                      </a:lnTo>
                      <a:lnTo>
                        <a:pt x="267" y="30"/>
                      </a:lnTo>
                      <a:lnTo>
                        <a:pt x="252" y="28"/>
                      </a:lnTo>
                      <a:lnTo>
                        <a:pt x="238" y="24"/>
                      </a:lnTo>
                      <a:lnTo>
                        <a:pt x="227" y="22"/>
                      </a:lnTo>
                      <a:lnTo>
                        <a:pt x="217" y="19"/>
                      </a:lnTo>
                      <a:lnTo>
                        <a:pt x="208" y="17"/>
                      </a:lnTo>
                      <a:lnTo>
                        <a:pt x="199" y="14"/>
                      </a:lnTo>
                      <a:lnTo>
                        <a:pt x="191" y="12"/>
                      </a:lnTo>
                      <a:lnTo>
                        <a:pt x="182" y="9"/>
                      </a:lnTo>
                      <a:lnTo>
                        <a:pt x="175" y="7"/>
                      </a:lnTo>
                      <a:lnTo>
                        <a:pt x="165" y="5"/>
                      </a:lnTo>
                      <a:lnTo>
                        <a:pt x="156" y="4"/>
                      </a:lnTo>
                      <a:lnTo>
                        <a:pt x="147" y="3"/>
                      </a:lnTo>
                      <a:lnTo>
                        <a:pt x="136" y="2"/>
                      </a:lnTo>
                      <a:lnTo>
                        <a:pt x="125" y="1"/>
                      </a:lnTo>
                      <a:lnTo>
                        <a:pt x="113" y="1"/>
                      </a:lnTo>
                      <a:lnTo>
                        <a:pt x="100" y="1"/>
                      </a:lnTo>
                      <a:lnTo>
                        <a:pt x="86" y="0"/>
                      </a:lnTo>
                      <a:lnTo>
                        <a:pt x="72" y="0"/>
                      </a:lnTo>
                      <a:lnTo>
                        <a:pt x="0" y="0"/>
                      </a:lnTo>
                      <a:lnTo>
                        <a:pt x="0" y="170"/>
                      </a:lnTo>
                      <a:lnTo>
                        <a:pt x="72" y="170"/>
                      </a:lnTo>
                      <a:lnTo>
                        <a:pt x="86" y="170"/>
                      </a:lnTo>
                      <a:lnTo>
                        <a:pt x="100" y="170"/>
                      </a:lnTo>
                      <a:lnTo>
                        <a:pt x="113" y="170"/>
                      </a:lnTo>
                      <a:lnTo>
                        <a:pt x="125" y="171"/>
                      </a:lnTo>
                      <a:lnTo>
                        <a:pt x="136" y="172"/>
                      </a:lnTo>
                      <a:lnTo>
                        <a:pt x="147" y="174"/>
                      </a:lnTo>
                      <a:lnTo>
                        <a:pt x="156" y="175"/>
                      </a:lnTo>
                      <a:lnTo>
                        <a:pt x="165" y="176"/>
                      </a:lnTo>
                      <a:lnTo>
                        <a:pt x="175" y="177"/>
                      </a:lnTo>
                      <a:lnTo>
                        <a:pt x="182" y="179"/>
                      </a:lnTo>
                      <a:lnTo>
                        <a:pt x="191" y="181"/>
                      </a:lnTo>
                      <a:lnTo>
                        <a:pt x="199" y="184"/>
                      </a:lnTo>
                      <a:lnTo>
                        <a:pt x="208" y="186"/>
                      </a:lnTo>
                      <a:lnTo>
                        <a:pt x="217" y="190"/>
                      </a:lnTo>
                      <a:lnTo>
                        <a:pt x="227" y="192"/>
                      </a:lnTo>
                      <a:lnTo>
                        <a:pt x="238" y="195"/>
                      </a:lnTo>
                      <a:lnTo>
                        <a:pt x="252" y="197"/>
                      </a:lnTo>
                      <a:lnTo>
                        <a:pt x="267" y="199"/>
                      </a:lnTo>
                      <a:lnTo>
                        <a:pt x="285" y="202"/>
                      </a:lnTo>
                      <a:lnTo>
                        <a:pt x="305" y="204"/>
                      </a:lnTo>
                      <a:lnTo>
                        <a:pt x="329" y="205"/>
                      </a:lnTo>
                      <a:lnTo>
                        <a:pt x="357" y="206"/>
                      </a:lnTo>
                      <a:lnTo>
                        <a:pt x="388" y="206"/>
                      </a:lnTo>
                      <a:lnTo>
                        <a:pt x="419" y="204"/>
                      </a:lnTo>
                      <a:lnTo>
                        <a:pt x="446" y="202"/>
                      </a:lnTo>
                      <a:lnTo>
                        <a:pt x="471" y="198"/>
                      </a:lnTo>
                      <a:lnTo>
                        <a:pt x="491" y="196"/>
                      </a:lnTo>
                      <a:lnTo>
                        <a:pt x="509" y="194"/>
                      </a:lnTo>
                      <a:lnTo>
                        <a:pt x="524" y="192"/>
                      </a:lnTo>
                      <a:lnTo>
                        <a:pt x="537" y="191"/>
                      </a:lnTo>
                      <a:lnTo>
                        <a:pt x="549" y="189"/>
                      </a:lnTo>
                      <a:lnTo>
                        <a:pt x="558" y="186"/>
                      </a:lnTo>
                      <a:lnTo>
                        <a:pt x="568" y="185"/>
                      </a:lnTo>
                      <a:lnTo>
                        <a:pt x="577" y="183"/>
                      </a:lnTo>
                      <a:lnTo>
                        <a:pt x="585" y="181"/>
                      </a:lnTo>
                      <a:lnTo>
                        <a:pt x="594" y="180"/>
                      </a:lnTo>
                      <a:lnTo>
                        <a:pt x="602" y="178"/>
                      </a:lnTo>
                      <a:lnTo>
                        <a:pt x="612" y="177"/>
                      </a:lnTo>
                      <a:lnTo>
                        <a:pt x="623" y="176"/>
                      </a:lnTo>
                      <a:lnTo>
                        <a:pt x="634" y="174"/>
                      </a:lnTo>
                      <a:lnTo>
                        <a:pt x="646" y="172"/>
                      </a:lnTo>
                      <a:lnTo>
                        <a:pt x="658" y="171"/>
                      </a:lnTo>
                      <a:lnTo>
                        <a:pt x="672" y="170"/>
                      </a:lnTo>
                      <a:lnTo>
                        <a:pt x="688" y="170"/>
                      </a:lnTo>
                      <a:lnTo>
                        <a:pt x="703" y="170"/>
                      </a:lnTo>
                      <a:lnTo>
                        <a:pt x="776" y="170"/>
                      </a:lnTo>
                      <a:lnTo>
                        <a:pt x="776" y="0"/>
                      </a:lnTo>
                      <a:lnTo>
                        <a:pt x="703" y="0"/>
                      </a:lnTo>
                      <a:lnTo>
                        <a:pt x="689" y="0"/>
                      </a:lnTo>
                      <a:lnTo>
                        <a:pt x="676" y="1"/>
                      </a:lnTo>
                      <a:lnTo>
                        <a:pt x="663" y="1"/>
                      </a:lnTo>
                      <a:lnTo>
                        <a:pt x="651" y="1"/>
                      </a:lnTo>
                      <a:lnTo>
                        <a:pt x="640" y="2"/>
                      </a:lnTo>
                      <a:lnTo>
                        <a:pt x="629" y="3"/>
                      </a:lnTo>
                      <a:lnTo>
                        <a:pt x="620" y="4"/>
                      </a:lnTo>
                      <a:lnTo>
                        <a:pt x="610" y="5"/>
                      </a:lnTo>
                      <a:lnTo>
                        <a:pt x="601" y="7"/>
                      </a:lnTo>
                      <a:lnTo>
                        <a:pt x="594" y="9"/>
                      </a:lnTo>
                      <a:lnTo>
                        <a:pt x="585" y="12"/>
                      </a:lnTo>
                      <a:lnTo>
                        <a:pt x="577" y="14"/>
                      </a:lnTo>
                      <a:lnTo>
                        <a:pt x="568" y="17"/>
                      </a:lnTo>
                      <a:lnTo>
                        <a:pt x="558" y="19"/>
                      </a:lnTo>
                      <a:lnTo>
                        <a:pt x="549" y="22"/>
                      </a:lnTo>
                      <a:lnTo>
                        <a:pt x="537" y="24"/>
                      </a:lnTo>
                      <a:lnTo>
                        <a:pt x="524" y="28"/>
                      </a:lnTo>
                      <a:lnTo>
                        <a:pt x="509" y="30"/>
                      </a:lnTo>
                      <a:lnTo>
                        <a:pt x="491" y="32"/>
                      </a:lnTo>
                      <a:lnTo>
                        <a:pt x="471" y="34"/>
                      </a:lnTo>
                      <a:lnTo>
                        <a:pt x="446" y="35"/>
                      </a:lnTo>
                      <a:lnTo>
                        <a:pt x="419" y="36"/>
                      </a:lnTo>
                      <a:lnTo>
                        <a:pt x="388" y="36"/>
                      </a:lnTo>
                    </a:path>
                  </a:pathLst>
                </a:custGeom>
                <a:noFill/>
                <a:ln w="1588">
                  <a:solidFill>
                    <a:srgbClr val="000000"/>
                  </a:solidFill>
                  <a:prstDash val="solid"/>
                  <a:round/>
                  <a:headEnd/>
                  <a:tailEnd/>
                </a:ln>
              </p:spPr>
              <p:txBody>
                <a:bodyPr/>
                <a:lstStyle/>
                <a:p>
                  <a:endParaRPr lang="en-US"/>
                </a:p>
              </p:txBody>
            </p:sp>
            <p:sp>
              <p:nvSpPr>
                <p:cNvPr id="279129" name="Freeform 601"/>
                <p:cNvSpPr>
                  <a:spLocks/>
                </p:cNvSpPr>
                <p:nvPr/>
              </p:nvSpPr>
              <p:spPr bwMode="auto">
                <a:xfrm>
                  <a:off x="3281" y="2289"/>
                  <a:ext cx="9" cy="8"/>
                </a:xfrm>
                <a:custGeom>
                  <a:avLst/>
                  <a:gdLst/>
                  <a:ahLst/>
                  <a:cxnLst>
                    <a:cxn ang="0">
                      <a:pos x="0" y="6"/>
                    </a:cxn>
                    <a:cxn ang="0">
                      <a:pos x="13" y="0"/>
                    </a:cxn>
                    <a:cxn ang="0">
                      <a:pos x="16" y="7"/>
                    </a:cxn>
                    <a:cxn ang="0">
                      <a:pos x="3" y="12"/>
                    </a:cxn>
                    <a:cxn ang="0">
                      <a:pos x="0" y="6"/>
                    </a:cxn>
                  </a:cxnLst>
                  <a:rect l="0" t="0" r="r" b="b"/>
                  <a:pathLst>
                    <a:path w="16" h="12">
                      <a:moveTo>
                        <a:pt x="0" y="6"/>
                      </a:moveTo>
                      <a:lnTo>
                        <a:pt x="13" y="0"/>
                      </a:lnTo>
                      <a:lnTo>
                        <a:pt x="16" y="7"/>
                      </a:lnTo>
                      <a:lnTo>
                        <a:pt x="3" y="12"/>
                      </a:lnTo>
                      <a:lnTo>
                        <a:pt x="0" y="6"/>
                      </a:lnTo>
                      <a:close/>
                    </a:path>
                  </a:pathLst>
                </a:custGeom>
                <a:solidFill>
                  <a:srgbClr val="00FF00"/>
                </a:solidFill>
                <a:ln w="9525">
                  <a:noFill/>
                  <a:round/>
                  <a:headEnd/>
                  <a:tailEnd/>
                </a:ln>
              </p:spPr>
              <p:txBody>
                <a:bodyPr/>
                <a:lstStyle/>
                <a:p>
                  <a:endParaRPr lang="en-US"/>
                </a:p>
              </p:txBody>
            </p:sp>
            <p:sp>
              <p:nvSpPr>
                <p:cNvPr id="279130" name="Freeform 602"/>
                <p:cNvSpPr>
                  <a:spLocks/>
                </p:cNvSpPr>
                <p:nvPr/>
              </p:nvSpPr>
              <p:spPr bwMode="auto">
                <a:xfrm>
                  <a:off x="3279" y="2292"/>
                  <a:ext cx="3" cy="5"/>
                </a:xfrm>
                <a:custGeom>
                  <a:avLst/>
                  <a:gdLst/>
                  <a:ahLst/>
                  <a:cxnLst>
                    <a:cxn ang="0">
                      <a:pos x="4" y="0"/>
                    </a:cxn>
                    <a:cxn ang="0">
                      <a:pos x="0" y="2"/>
                    </a:cxn>
                    <a:cxn ang="0">
                      <a:pos x="0" y="6"/>
                    </a:cxn>
                    <a:cxn ang="0">
                      <a:pos x="7" y="6"/>
                    </a:cxn>
                    <a:cxn ang="0">
                      <a:pos x="4" y="0"/>
                    </a:cxn>
                  </a:cxnLst>
                  <a:rect l="0" t="0" r="r" b="b"/>
                  <a:pathLst>
                    <a:path w="7" h="6">
                      <a:moveTo>
                        <a:pt x="4" y="0"/>
                      </a:moveTo>
                      <a:lnTo>
                        <a:pt x="0" y="2"/>
                      </a:lnTo>
                      <a:lnTo>
                        <a:pt x="0" y="6"/>
                      </a:lnTo>
                      <a:lnTo>
                        <a:pt x="7" y="6"/>
                      </a:lnTo>
                      <a:lnTo>
                        <a:pt x="4" y="0"/>
                      </a:lnTo>
                      <a:close/>
                    </a:path>
                  </a:pathLst>
                </a:custGeom>
                <a:solidFill>
                  <a:srgbClr val="00FF00"/>
                </a:solidFill>
                <a:ln w="9525">
                  <a:noFill/>
                  <a:round/>
                  <a:headEnd/>
                  <a:tailEnd/>
                </a:ln>
              </p:spPr>
              <p:txBody>
                <a:bodyPr/>
                <a:lstStyle/>
                <a:p>
                  <a:endParaRPr lang="en-US"/>
                </a:p>
              </p:txBody>
            </p:sp>
            <p:sp>
              <p:nvSpPr>
                <p:cNvPr id="279131" name="Freeform 603"/>
                <p:cNvSpPr>
                  <a:spLocks/>
                </p:cNvSpPr>
                <p:nvPr/>
              </p:nvSpPr>
              <p:spPr bwMode="auto">
                <a:xfrm>
                  <a:off x="3247" y="2289"/>
                  <a:ext cx="9" cy="8"/>
                </a:xfrm>
                <a:custGeom>
                  <a:avLst/>
                  <a:gdLst/>
                  <a:ahLst/>
                  <a:cxnLst>
                    <a:cxn ang="0">
                      <a:pos x="0" y="6"/>
                    </a:cxn>
                    <a:cxn ang="0">
                      <a:pos x="13" y="0"/>
                    </a:cxn>
                    <a:cxn ang="0">
                      <a:pos x="15" y="7"/>
                    </a:cxn>
                    <a:cxn ang="0">
                      <a:pos x="2" y="12"/>
                    </a:cxn>
                    <a:cxn ang="0">
                      <a:pos x="0" y="6"/>
                    </a:cxn>
                  </a:cxnLst>
                  <a:rect l="0" t="0" r="r" b="b"/>
                  <a:pathLst>
                    <a:path w="15" h="12">
                      <a:moveTo>
                        <a:pt x="0" y="6"/>
                      </a:moveTo>
                      <a:lnTo>
                        <a:pt x="13" y="0"/>
                      </a:lnTo>
                      <a:lnTo>
                        <a:pt x="15" y="7"/>
                      </a:lnTo>
                      <a:lnTo>
                        <a:pt x="2" y="12"/>
                      </a:lnTo>
                      <a:lnTo>
                        <a:pt x="0" y="6"/>
                      </a:lnTo>
                      <a:close/>
                    </a:path>
                  </a:pathLst>
                </a:custGeom>
                <a:solidFill>
                  <a:srgbClr val="00FF00"/>
                </a:solidFill>
                <a:ln w="9525">
                  <a:noFill/>
                  <a:round/>
                  <a:headEnd/>
                  <a:tailEnd/>
                </a:ln>
              </p:spPr>
              <p:txBody>
                <a:bodyPr/>
                <a:lstStyle/>
                <a:p>
                  <a:endParaRPr lang="en-US"/>
                </a:p>
              </p:txBody>
            </p:sp>
            <p:sp>
              <p:nvSpPr>
                <p:cNvPr id="279132" name="Freeform 604"/>
                <p:cNvSpPr>
                  <a:spLocks/>
                </p:cNvSpPr>
                <p:nvPr/>
              </p:nvSpPr>
              <p:spPr bwMode="auto">
                <a:xfrm>
                  <a:off x="3245" y="2292"/>
                  <a:ext cx="3" cy="5"/>
                </a:xfrm>
                <a:custGeom>
                  <a:avLst/>
                  <a:gdLst/>
                  <a:ahLst/>
                  <a:cxnLst>
                    <a:cxn ang="0">
                      <a:pos x="4" y="0"/>
                    </a:cxn>
                    <a:cxn ang="0">
                      <a:pos x="0" y="2"/>
                    </a:cxn>
                    <a:cxn ang="0">
                      <a:pos x="0" y="6"/>
                    </a:cxn>
                    <a:cxn ang="0">
                      <a:pos x="6" y="6"/>
                    </a:cxn>
                    <a:cxn ang="0">
                      <a:pos x="4" y="0"/>
                    </a:cxn>
                  </a:cxnLst>
                  <a:rect l="0" t="0" r="r" b="b"/>
                  <a:pathLst>
                    <a:path w="6" h="6">
                      <a:moveTo>
                        <a:pt x="4" y="0"/>
                      </a:moveTo>
                      <a:lnTo>
                        <a:pt x="0" y="2"/>
                      </a:lnTo>
                      <a:lnTo>
                        <a:pt x="0" y="6"/>
                      </a:lnTo>
                      <a:lnTo>
                        <a:pt x="6" y="6"/>
                      </a:lnTo>
                      <a:lnTo>
                        <a:pt x="4" y="0"/>
                      </a:lnTo>
                      <a:close/>
                    </a:path>
                  </a:pathLst>
                </a:custGeom>
                <a:solidFill>
                  <a:srgbClr val="00FF00"/>
                </a:solidFill>
                <a:ln w="9525">
                  <a:noFill/>
                  <a:round/>
                  <a:headEnd/>
                  <a:tailEnd/>
                </a:ln>
              </p:spPr>
              <p:txBody>
                <a:bodyPr/>
                <a:lstStyle/>
                <a:p>
                  <a:endParaRPr lang="en-US"/>
                </a:p>
              </p:txBody>
            </p:sp>
            <p:sp>
              <p:nvSpPr>
                <p:cNvPr id="279133" name="Rectangle 605"/>
                <p:cNvSpPr>
                  <a:spLocks noChangeArrowheads="1"/>
                </p:cNvSpPr>
                <p:nvPr/>
              </p:nvSpPr>
              <p:spPr bwMode="auto">
                <a:xfrm>
                  <a:off x="3245" y="2297"/>
                  <a:ext cx="3" cy="27"/>
                </a:xfrm>
                <a:prstGeom prst="rect">
                  <a:avLst/>
                </a:prstGeom>
                <a:solidFill>
                  <a:srgbClr val="00FF00"/>
                </a:solidFill>
                <a:ln w="9525">
                  <a:noFill/>
                  <a:miter lim="800000"/>
                  <a:headEnd/>
                  <a:tailEnd/>
                </a:ln>
              </p:spPr>
              <p:txBody>
                <a:bodyPr/>
                <a:lstStyle/>
                <a:p>
                  <a:endParaRPr lang="en-US"/>
                </a:p>
              </p:txBody>
            </p:sp>
            <p:sp>
              <p:nvSpPr>
                <p:cNvPr id="279134" name="Freeform 606"/>
                <p:cNvSpPr>
                  <a:spLocks/>
                </p:cNvSpPr>
                <p:nvPr/>
              </p:nvSpPr>
              <p:spPr bwMode="auto">
                <a:xfrm>
                  <a:off x="3213" y="2286"/>
                  <a:ext cx="9" cy="7"/>
                </a:xfrm>
                <a:custGeom>
                  <a:avLst/>
                  <a:gdLst/>
                  <a:ahLst/>
                  <a:cxnLst>
                    <a:cxn ang="0">
                      <a:pos x="0" y="5"/>
                    </a:cxn>
                    <a:cxn ang="0">
                      <a:pos x="14" y="0"/>
                    </a:cxn>
                    <a:cxn ang="0">
                      <a:pos x="17" y="6"/>
                    </a:cxn>
                    <a:cxn ang="0">
                      <a:pos x="3" y="12"/>
                    </a:cxn>
                    <a:cxn ang="0">
                      <a:pos x="0" y="5"/>
                    </a:cxn>
                  </a:cxnLst>
                  <a:rect l="0" t="0" r="r" b="b"/>
                  <a:pathLst>
                    <a:path w="17" h="12">
                      <a:moveTo>
                        <a:pt x="0" y="5"/>
                      </a:moveTo>
                      <a:lnTo>
                        <a:pt x="14" y="0"/>
                      </a:lnTo>
                      <a:lnTo>
                        <a:pt x="17" y="6"/>
                      </a:lnTo>
                      <a:lnTo>
                        <a:pt x="3" y="12"/>
                      </a:lnTo>
                      <a:lnTo>
                        <a:pt x="0" y="5"/>
                      </a:lnTo>
                      <a:close/>
                    </a:path>
                  </a:pathLst>
                </a:custGeom>
                <a:solidFill>
                  <a:srgbClr val="00FF00"/>
                </a:solidFill>
                <a:ln w="9525">
                  <a:noFill/>
                  <a:round/>
                  <a:headEnd/>
                  <a:tailEnd/>
                </a:ln>
              </p:spPr>
              <p:txBody>
                <a:bodyPr/>
                <a:lstStyle/>
                <a:p>
                  <a:endParaRPr lang="en-US"/>
                </a:p>
              </p:txBody>
            </p:sp>
            <p:sp>
              <p:nvSpPr>
                <p:cNvPr id="279135" name="Freeform 607"/>
                <p:cNvSpPr>
                  <a:spLocks/>
                </p:cNvSpPr>
                <p:nvPr/>
              </p:nvSpPr>
              <p:spPr bwMode="auto">
                <a:xfrm>
                  <a:off x="3211" y="2289"/>
                  <a:ext cx="3" cy="4"/>
                </a:xfrm>
                <a:custGeom>
                  <a:avLst/>
                  <a:gdLst/>
                  <a:ahLst/>
                  <a:cxnLst>
                    <a:cxn ang="0">
                      <a:pos x="4" y="0"/>
                    </a:cxn>
                    <a:cxn ang="0">
                      <a:pos x="0" y="2"/>
                    </a:cxn>
                    <a:cxn ang="0">
                      <a:pos x="0" y="7"/>
                    </a:cxn>
                    <a:cxn ang="0">
                      <a:pos x="7" y="7"/>
                    </a:cxn>
                    <a:cxn ang="0">
                      <a:pos x="4" y="0"/>
                    </a:cxn>
                  </a:cxnLst>
                  <a:rect l="0" t="0" r="r" b="b"/>
                  <a:pathLst>
                    <a:path w="7" h="7">
                      <a:moveTo>
                        <a:pt x="4" y="0"/>
                      </a:moveTo>
                      <a:lnTo>
                        <a:pt x="0" y="2"/>
                      </a:lnTo>
                      <a:lnTo>
                        <a:pt x="0" y="7"/>
                      </a:lnTo>
                      <a:lnTo>
                        <a:pt x="7" y="7"/>
                      </a:lnTo>
                      <a:lnTo>
                        <a:pt x="4" y="0"/>
                      </a:lnTo>
                      <a:close/>
                    </a:path>
                  </a:pathLst>
                </a:custGeom>
                <a:solidFill>
                  <a:srgbClr val="00FF00"/>
                </a:solidFill>
                <a:ln w="9525">
                  <a:noFill/>
                  <a:round/>
                  <a:headEnd/>
                  <a:tailEnd/>
                </a:ln>
              </p:spPr>
              <p:txBody>
                <a:bodyPr/>
                <a:lstStyle/>
                <a:p>
                  <a:endParaRPr lang="en-US"/>
                </a:p>
              </p:txBody>
            </p:sp>
            <p:sp>
              <p:nvSpPr>
                <p:cNvPr id="279136" name="Freeform 608"/>
                <p:cNvSpPr>
                  <a:spLocks/>
                </p:cNvSpPr>
                <p:nvPr/>
              </p:nvSpPr>
              <p:spPr bwMode="auto">
                <a:xfrm>
                  <a:off x="3315" y="2289"/>
                  <a:ext cx="9" cy="8"/>
                </a:xfrm>
                <a:custGeom>
                  <a:avLst/>
                  <a:gdLst/>
                  <a:ahLst/>
                  <a:cxnLst>
                    <a:cxn ang="0">
                      <a:pos x="0" y="6"/>
                    </a:cxn>
                    <a:cxn ang="0">
                      <a:pos x="13" y="0"/>
                    </a:cxn>
                    <a:cxn ang="0">
                      <a:pos x="15" y="7"/>
                    </a:cxn>
                    <a:cxn ang="0">
                      <a:pos x="2" y="12"/>
                    </a:cxn>
                    <a:cxn ang="0">
                      <a:pos x="0" y="6"/>
                    </a:cxn>
                  </a:cxnLst>
                  <a:rect l="0" t="0" r="r" b="b"/>
                  <a:pathLst>
                    <a:path w="15" h="12">
                      <a:moveTo>
                        <a:pt x="0" y="6"/>
                      </a:moveTo>
                      <a:lnTo>
                        <a:pt x="13" y="0"/>
                      </a:lnTo>
                      <a:lnTo>
                        <a:pt x="15" y="7"/>
                      </a:lnTo>
                      <a:lnTo>
                        <a:pt x="2" y="12"/>
                      </a:lnTo>
                      <a:lnTo>
                        <a:pt x="0" y="6"/>
                      </a:lnTo>
                      <a:close/>
                    </a:path>
                  </a:pathLst>
                </a:custGeom>
                <a:solidFill>
                  <a:srgbClr val="00FF00"/>
                </a:solidFill>
                <a:ln w="9525">
                  <a:noFill/>
                  <a:round/>
                  <a:headEnd/>
                  <a:tailEnd/>
                </a:ln>
              </p:spPr>
              <p:txBody>
                <a:bodyPr/>
                <a:lstStyle/>
                <a:p>
                  <a:endParaRPr lang="en-US"/>
                </a:p>
              </p:txBody>
            </p:sp>
            <p:sp>
              <p:nvSpPr>
                <p:cNvPr id="279137" name="Freeform 609"/>
                <p:cNvSpPr>
                  <a:spLocks/>
                </p:cNvSpPr>
                <p:nvPr/>
              </p:nvSpPr>
              <p:spPr bwMode="auto">
                <a:xfrm>
                  <a:off x="3313" y="2292"/>
                  <a:ext cx="5" cy="5"/>
                </a:xfrm>
                <a:custGeom>
                  <a:avLst/>
                  <a:gdLst/>
                  <a:ahLst/>
                  <a:cxnLst>
                    <a:cxn ang="0">
                      <a:pos x="4" y="0"/>
                    </a:cxn>
                    <a:cxn ang="0">
                      <a:pos x="0" y="2"/>
                    </a:cxn>
                    <a:cxn ang="0">
                      <a:pos x="0" y="6"/>
                    </a:cxn>
                    <a:cxn ang="0">
                      <a:pos x="6" y="6"/>
                    </a:cxn>
                    <a:cxn ang="0">
                      <a:pos x="4" y="0"/>
                    </a:cxn>
                  </a:cxnLst>
                  <a:rect l="0" t="0" r="r" b="b"/>
                  <a:pathLst>
                    <a:path w="6" h="6">
                      <a:moveTo>
                        <a:pt x="4" y="0"/>
                      </a:moveTo>
                      <a:lnTo>
                        <a:pt x="0" y="2"/>
                      </a:lnTo>
                      <a:lnTo>
                        <a:pt x="0" y="6"/>
                      </a:lnTo>
                      <a:lnTo>
                        <a:pt x="6" y="6"/>
                      </a:lnTo>
                      <a:lnTo>
                        <a:pt x="4" y="0"/>
                      </a:lnTo>
                      <a:close/>
                    </a:path>
                  </a:pathLst>
                </a:custGeom>
                <a:solidFill>
                  <a:srgbClr val="00FF00"/>
                </a:solidFill>
                <a:ln w="9525">
                  <a:noFill/>
                  <a:round/>
                  <a:headEnd/>
                  <a:tailEnd/>
                </a:ln>
              </p:spPr>
              <p:txBody>
                <a:bodyPr/>
                <a:lstStyle/>
                <a:p>
                  <a:endParaRPr lang="en-US"/>
                </a:p>
              </p:txBody>
            </p:sp>
            <p:sp>
              <p:nvSpPr>
                <p:cNvPr id="279138" name="Rectangle 610"/>
                <p:cNvSpPr>
                  <a:spLocks noChangeArrowheads="1"/>
                </p:cNvSpPr>
                <p:nvPr/>
              </p:nvSpPr>
              <p:spPr bwMode="auto">
                <a:xfrm>
                  <a:off x="3313" y="2297"/>
                  <a:ext cx="5" cy="27"/>
                </a:xfrm>
                <a:prstGeom prst="rect">
                  <a:avLst/>
                </a:prstGeom>
                <a:solidFill>
                  <a:srgbClr val="00FF00"/>
                </a:solidFill>
                <a:ln w="9525">
                  <a:noFill/>
                  <a:miter lim="800000"/>
                  <a:headEnd/>
                  <a:tailEnd/>
                </a:ln>
              </p:spPr>
              <p:txBody>
                <a:bodyPr/>
                <a:lstStyle/>
                <a:p>
                  <a:endParaRPr lang="en-US"/>
                </a:p>
              </p:txBody>
            </p:sp>
            <p:sp>
              <p:nvSpPr>
                <p:cNvPr id="279139" name="Freeform 611"/>
                <p:cNvSpPr>
                  <a:spLocks/>
                </p:cNvSpPr>
                <p:nvPr/>
              </p:nvSpPr>
              <p:spPr bwMode="auto">
                <a:xfrm>
                  <a:off x="3351" y="2286"/>
                  <a:ext cx="7" cy="7"/>
                </a:xfrm>
                <a:custGeom>
                  <a:avLst/>
                  <a:gdLst/>
                  <a:ahLst/>
                  <a:cxnLst>
                    <a:cxn ang="0">
                      <a:pos x="0" y="5"/>
                    </a:cxn>
                    <a:cxn ang="0">
                      <a:pos x="13" y="0"/>
                    </a:cxn>
                    <a:cxn ang="0">
                      <a:pos x="16" y="6"/>
                    </a:cxn>
                    <a:cxn ang="0">
                      <a:pos x="3" y="12"/>
                    </a:cxn>
                    <a:cxn ang="0">
                      <a:pos x="0" y="5"/>
                    </a:cxn>
                  </a:cxnLst>
                  <a:rect l="0" t="0" r="r" b="b"/>
                  <a:pathLst>
                    <a:path w="16" h="12">
                      <a:moveTo>
                        <a:pt x="0" y="5"/>
                      </a:moveTo>
                      <a:lnTo>
                        <a:pt x="13" y="0"/>
                      </a:lnTo>
                      <a:lnTo>
                        <a:pt x="16" y="6"/>
                      </a:lnTo>
                      <a:lnTo>
                        <a:pt x="3" y="12"/>
                      </a:lnTo>
                      <a:lnTo>
                        <a:pt x="0" y="5"/>
                      </a:lnTo>
                      <a:close/>
                    </a:path>
                  </a:pathLst>
                </a:custGeom>
                <a:solidFill>
                  <a:srgbClr val="00FF00"/>
                </a:solidFill>
                <a:ln w="9525">
                  <a:noFill/>
                  <a:round/>
                  <a:headEnd/>
                  <a:tailEnd/>
                </a:ln>
              </p:spPr>
              <p:txBody>
                <a:bodyPr/>
                <a:lstStyle/>
                <a:p>
                  <a:endParaRPr lang="en-US"/>
                </a:p>
              </p:txBody>
            </p:sp>
            <p:sp>
              <p:nvSpPr>
                <p:cNvPr id="279140" name="Freeform 612"/>
                <p:cNvSpPr>
                  <a:spLocks/>
                </p:cNvSpPr>
                <p:nvPr/>
              </p:nvSpPr>
              <p:spPr bwMode="auto">
                <a:xfrm>
                  <a:off x="3348" y="2289"/>
                  <a:ext cx="4" cy="4"/>
                </a:xfrm>
                <a:custGeom>
                  <a:avLst/>
                  <a:gdLst/>
                  <a:ahLst/>
                  <a:cxnLst>
                    <a:cxn ang="0">
                      <a:pos x="4" y="0"/>
                    </a:cxn>
                    <a:cxn ang="0">
                      <a:pos x="0" y="2"/>
                    </a:cxn>
                    <a:cxn ang="0">
                      <a:pos x="0" y="7"/>
                    </a:cxn>
                    <a:cxn ang="0">
                      <a:pos x="7" y="7"/>
                    </a:cxn>
                    <a:cxn ang="0">
                      <a:pos x="4" y="0"/>
                    </a:cxn>
                  </a:cxnLst>
                  <a:rect l="0" t="0" r="r" b="b"/>
                  <a:pathLst>
                    <a:path w="7" h="7">
                      <a:moveTo>
                        <a:pt x="4" y="0"/>
                      </a:moveTo>
                      <a:lnTo>
                        <a:pt x="0" y="2"/>
                      </a:lnTo>
                      <a:lnTo>
                        <a:pt x="0" y="7"/>
                      </a:lnTo>
                      <a:lnTo>
                        <a:pt x="7" y="7"/>
                      </a:lnTo>
                      <a:lnTo>
                        <a:pt x="4" y="0"/>
                      </a:lnTo>
                      <a:close/>
                    </a:path>
                  </a:pathLst>
                </a:custGeom>
                <a:solidFill>
                  <a:srgbClr val="00FF00"/>
                </a:solidFill>
                <a:ln w="9525">
                  <a:noFill/>
                  <a:round/>
                  <a:headEnd/>
                  <a:tailEnd/>
                </a:ln>
              </p:spPr>
              <p:txBody>
                <a:bodyPr/>
                <a:lstStyle/>
                <a:p>
                  <a:endParaRPr lang="en-US"/>
                </a:p>
              </p:txBody>
            </p:sp>
            <p:sp>
              <p:nvSpPr>
                <p:cNvPr id="279141" name="Freeform 613"/>
                <p:cNvSpPr>
                  <a:spLocks/>
                </p:cNvSpPr>
                <p:nvPr/>
              </p:nvSpPr>
              <p:spPr bwMode="auto">
                <a:xfrm>
                  <a:off x="3085" y="2278"/>
                  <a:ext cx="27" cy="20"/>
                </a:xfrm>
                <a:custGeom>
                  <a:avLst/>
                  <a:gdLst/>
                  <a:ahLst/>
                  <a:cxnLst>
                    <a:cxn ang="0">
                      <a:pos x="0" y="31"/>
                    </a:cxn>
                    <a:cxn ang="0">
                      <a:pos x="47" y="31"/>
                    </a:cxn>
                    <a:cxn ang="0">
                      <a:pos x="47" y="0"/>
                    </a:cxn>
                    <a:cxn ang="0">
                      <a:pos x="45" y="0"/>
                    </a:cxn>
                    <a:cxn ang="0">
                      <a:pos x="45" y="30"/>
                    </a:cxn>
                    <a:cxn ang="0">
                      <a:pos x="0" y="30"/>
                    </a:cxn>
                    <a:cxn ang="0">
                      <a:pos x="0" y="31"/>
                    </a:cxn>
                  </a:cxnLst>
                  <a:rect l="0" t="0" r="r" b="b"/>
                  <a:pathLst>
                    <a:path w="47" h="31">
                      <a:moveTo>
                        <a:pt x="0" y="31"/>
                      </a:moveTo>
                      <a:lnTo>
                        <a:pt x="47" y="31"/>
                      </a:lnTo>
                      <a:lnTo>
                        <a:pt x="47" y="0"/>
                      </a:lnTo>
                      <a:lnTo>
                        <a:pt x="45" y="0"/>
                      </a:lnTo>
                      <a:lnTo>
                        <a:pt x="45" y="30"/>
                      </a:lnTo>
                      <a:lnTo>
                        <a:pt x="0" y="30"/>
                      </a:lnTo>
                      <a:lnTo>
                        <a:pt x="0" y="31"/>
                      </a:lnTo>
                      <a:close/>
                    </a:path>
                  </a:pathLst>
                </a:custGeom>
                <a:solidFill>
                  <a:srgbClr val="8A8AFF"/>
                </a:solidFill>
                <a:ln w="9525">
                  <a:noFill/>
                  <a:round/>
                  <a:headEnd/>
                  <a:tailEnd/>
                </a:ln>
              </p:spPr>
              <p:txBody>
                <a:bodyPr/>
                <a:lstStyle/>
                <a:p>
                  <a:endParaRPr lang="en-US"/>
                </a:p>
              </p:txBody>
            </p:sp>
            <p:sp>
              <p:nvSpPr>
                <p:cNvPr id="279142" name="Freeform 614"/>
                <p:cNvSpPr>
                  <a:spLocks/>
                </p:cNvSpPr>
                <p:nvPr/>
              </p:nvSpPr>
              <p:spPr bwMode="auto">
                <a:xfrm>
                  <a:off x="3085" y="2278"/>
                  <a:ext cx="24" cy="20"/>
                </a:xfrm>
                <a:custGeom>
                  <a:avLst/>
                  <a:gdLst/>
                  <a:ahLst/>
                  <a:cxnLst>
                    <a:cxn ang="0">
                      <a:pos x="0" y="30"/>
                    </a:cxn>
                    <a:cxn ang="0">
                      <a:pos x="45" y="30"/>
                    </a:cxn>
                    <a:cxn ang="0">
                      <a:pos x="45" y="0"/>
                    </a:cxn>
                    <a:cxn ang="0">
                      <a:pos x="44" y="0"/>
                    </a:cxn>
                    <a:cxn ang="0">
                      <a:pos x="44" y="29"/>
                    </a:cxn>
                    <a:cxn ang="0">
                      <a:pos x="0" y="29"/>
                    </a:cxn>
                    <a:cxn ang="0">
                      <a:pos x="0" y="30"/>
                    </a:cxn>
                  </a:cxnLst>
                  <a:rect l="0" t="0" r="r" b="b"/>
                  <a:pathLst>
                    <a:path w="45" h="30">
                      <a:moveTo>
                        <a:pt x="0" y="30"/>
                      </a:moveTo>
                      <a:lnTo>
                        <a:pt x="45" y="30"/>
                      </a:lnTo>
                      <a:lnTo>
                        <a:pt x="45" y="0"/>
                      </a:lnTo>
                      <a:lnTo>
                        <a:pt x="44" y="0"/>
                      </a:lnTo>
                      <a:lnTo>
                        <a:pt x="44" y="29"/>
                      </a:lnTo>
                      <a:lnTo>
                        <a:pt x="0" y="29"/>
                      </a:lnTo>
                      <a:lnTo>
                        <a:pt x="0" y="30"/>
                      </a:lnTo>
                      <a:close/>
                    </a:path>
                  </a:pathLst>
                </a:custGeom>
                <a:solidFill>
                  <a:srgbClr val="8F8FFF"/>
                </a:solidFill>
                <a:ln w="9525">
                  <a:noFill/>
                  <a:round/>
                  <a:headEnd/>
                  <a:tailEnd/>
                </a:ln>
              </p:spPr>
              <p:txBody>
                <a:bodyPr/>
                <a:lstStyle/>
                <a:p>
                  <a:endParaRPr lang="en-US"/>
                </a:p>
              </p:txBody>
            </p:sp>
            <p:sp>
              <p:nvSpPr>
                <p:cNvPr id="279143" name="Freeform 615"/>
                <p:cNvSpPr>
                  <a:spLocks/>
                </p:cNvSpPr>
                <p:nvPr/>
              </p:nvSpPr>
              <p:spPr bwMode="auto">
                <a:xfrm>
                  <a:off x="3085" y="2278"/>
                  <a:ext cx="24" cy="19"/>
                </a:xfrm>
                <a:custGeom>
                  <a:avLst/>
                  <a:gdLst/>
                  <a:ahLst/>
                  <a:cxnLst>
                    <a:cxn ang="0">
                      <a:pos x="0" y="29"/>
                    </a:cxn>
                    <a:cxn ang="0">
                      <a:pos x="44" y="29"/>
                    </a:cxn>
                    <a:cxn ang="0">
                      <a:pos x="44" y="0"/>
                    </a:cxn>
                    <a:cxn ang="0">
                      <a:pos x="43" y="0"/>
                    </a:cxn>
                    <a:cxn ang="0">
                      <a:pos x="43" y="28"/>
                    </a:cxn>
                    <a:cxn ang="0">
                      <a:pos x="0" y="28"/>
                    </a:cxn>
                    <a:cxn ang="0">
                      <a:pos x="0" y="29"/>
                    </a:cxn>
                  </a:cxnLst>
                  <a:rect l="0" t="0" r="r" b="b"/>
                  <a:pathLst>
                    <a:path w="44" h="29">
                      <a:moveTo>
                        <a:pt x="0" y="29"/>
                      </a:moveTo>
                      <a:lnTo>
                        <a:pt x="44" y="29"/>
                      </a:lnTo>
                      <a:lnTo>
                        <a:pt x="44" y="0"/>
                      </a:lnTo>
                      <a:lnTo>
                        <a:pt x="43" y="0"/>
                      </a:lnTo>
                      <a:lnTo>
                        <a:pt x="43" y="28"/>
                      </a:lnTo>
                      <a:lnTo>
                        <a:pt x="0" y="28"/>
                      </a:lnTo>
                      <a:lnTo>
                        <a:pt x="0" y="29"/>
                      </a:lnTo>
                      <a:close/>
                    </a:path>
                  </a:pathLst>
                </a:custGeom>
                <a:solidFill>
                  <a:srgbClr val="9494FF"/>
                </a:solidFill>
                <a:ln w="9525">
                  <a:noFill/>
                  <a:round/>
                  <a:headEnd/>
                  <a:tailEnd/>
                </a:ln>
              </p:spPr>
              <p:txBody>
                <a:bodyPr/>
                <a:lstStyle/>
                <a:p>
                  <a:endParaRPr lang="en-US"/>
                </a:p>
              </p:txBody>
            </p:sp>
            <p:sp>
              <p:nvSpPr>
                <p:cNvPr id="279144" name="Freeform 616"/>
                <p:cNvSpPr>
                  <a:spLocks/>
                </p:cNvSpPr>
                <p:nvPr/>
              </p:nvSpPr>
              <p:spPr bwMode="auto">
                <a:xfrm>
                  <a:off x="3085" y="2278"/>
                  <a:ext cx="23" cy="19"/>
                </a:xfrm>
                <a:custGeom>
                  <a:avLst/>
                  <a:gdLst/>
                  <a:ahLst/>
                  <a:cxnLst>
                    <a:cxn ang="0">
                      <a:pos x="0" y="28"/>
                    </a:cxn>
                    <a:cxn ang="0">
                      <a:pos x="43" y="28"/>
                    </a:cxn>
                    <a:cxn ang="0">
                      <a:pos x="43" y="0"/>
                    </a:cxn>
                    <a:cxn ang="0">
                      <a:pos x="42" y="0"/>
                    </a:cxn>
                    <a:cxn ang="0">
                      <a:pos x="42" y="28"/>
                    </a:cxn>
                    <a:cxn ang="0">
                      <a:pos x="0" y="28"/>
                    </a:cxn>
                    <a:cxn ang="0">
                      <a:pos x="0" y="28"/>
                    </a:cxn>
                  </a:cxnLst>
                  <a:rect l="0" t="0" r="r" b="b"/>
                  <a:pathLst>
                    <a:path w="43" h="28">
                      <a:moveTo>
                        <a:pt x="0" y="28"/>
                      </a:moveTo>
                      <a:lnTo>
                        <a:pt x="43" y="28"/>
                      </a:lnTo>
                      <a:lnTo>
                        <a:pt x="43" y="0"/>
                      </a:lnTo>
                      <a:lnTo>
                        <a:pt x="42" y="0"/>
                      </a:lnTo>
                      <a:lnTo>
                        <a:pt x="42" y="28"/>
                      </a:lnTo>
                      <a:lnTo>
                        <a:pt x="0" y="28"/>
                      </a:lnTo>
                      <a:lnTo>
                        <a:pt x="0" y="28"/>
                      </a:lnTo>
                      <a:close/>
                    </a:path>
                  </a:pathLst>
                </a:custGeom>
                <a:solidFill>
                  <a:srgbClr val="9999FF"/>
                </a:solidFill>
                <a:ln w="9525">
                  <a:noFill/>
                  <a:round/>
                  <a:headEnd/>
                  <a:tailEnd/>
                </a:ln>
              </p:spPr>
              <p:txBody>
                <a:bodyPr/>
                <a:lstStyle/>
                <a:p>
                  <a:endParaRPr lang="en-US"/>
                </a:p>
              </p:txBody>
            </p:sp>
            <p:sp>
              <p:nvSpPr>
                <p:cNvPr id="279145" name="Freeform 617"/>
                <p:cNvSpPr>
                  <a:spLocks/>
                </p:cNvSpPr>
                <p:nvPr/>
              </p:nvSpPr>
              <p:spPr bwMode="auto">
                <a:xfrm>
                  <a:off x="3085" y="2278"/>
                  <a:ext cx="23" cy="19"/>
                </a:xfrm>
                <a:custGeom>
                  <a:avLst/>
                  <a:gdLst/>
                  <a:ahLst/>
                  <a:cxnLst>
                    <a:cxn ang="0">
                      <a:pos x="0" y="28"/>
                    </a:cxn>
                    <a:cxn ang="0">
                      <a:pos x="42" y="28"/>
                    </a:cxn>
                    <a:cxn ang="0">
                      <a:pos x="42" y="0"/>
                    </a:cxn>
                    <a:cxn ang="0">
                      <a:pos x="41" y="0"/>
                    </a:cxn>
                    <a:cxn ang="0">
                      <a:pos x="41" y="27"/>
                    </a:cxn>
                    <a:cxn ang="0">
                      <a:pos x="0" y="27"/>
                    </a:cxn>
                    <a:cxn ang="0">
                      <a:pos x="0" y="28"/>
                    </a:cxn>
                  </a:cxnLst>
                  <a:rect l="0" t="0" r="r" b="b"/>
                  <a:pathLst>
                    <a:path w="42" h="28">
                      <a:moveTo>
                        <a:pt x="0" y="28"/>
                      </a:moveTo>
                      <a:lnTo>
                        <a:pt x="42" y="28"/>
                      </a:lnTo>
                      <a:lnTo>
                        <a:pt x="42" y="0"/>
                      </a:lnTo>
                      <a:lnTo>
                        <a:pt x="41" y="0"/>
                      </a:lnTo>
                      <a:lnTo>
                        <a:pt x="41" y="27"/>
                      </a:lnTo>
                      <a:lnTo>
                        <a:pt x="0" y="27"/>
                      </a:lnTo>
                      <a:lnTo>
                        <a:pt x="0" y="28"/>
                      </a:lnTo>
                      <a:close/>
                    </a:path>
                  </a:pathLst>
                </a:custGeom>
                <a:solidFill>
                  <a:srgbClr val="9E9EFF"/>
                </a:solidFill>
                <a:ln w="9525">
                  <a:noFill/>
                  <a:round/>
                  <a:headEnd/>
                  <a:tailEnd/>
                </a:ln>
              </p:spPr>
              <p:txBody>
                <a:bodyPr/>
                <a:lstStyle/>
                <a:p>
                  <a:endParaRPr lang="en-US"/>
                </a:p>
              </p:txBody>
            </p:sp>
            <p:sp>
              <p:nvSpPr>
                <p:cNvPr id="279146" name="Freeform 618"/>
                <p:cNvSpPr>
                  <a:spLocks/>
                </p:cNvSpPr>
                <p:nvPr/>
              </p:nvSpPr>
              <p:spPr bwMode="auto">
                <a:xfrm>
                  <a:off x="3085" y="2278"/>
                  <a:ext cx="22" cy="18"/>
                </a:xfrm>
                <a:custGeom>
                  <a:avLst/>
                  <a:gdLst/>
                  <a:ahLst/>
                  <a:cxnLst>
                    <a:cxn ang="0">
                      <a:pos x="0" y="27"/>
                    </a:cxn>
                    <a:cxn ang="0">
                      <a:pos x="41" y="27"/>
                    </a:cxn>
                    <a:cxn ang="0">
                      <a:pos x="41" y="0"/>
                    </a:cxn>
                    <a:cxn ang="0">
                      <a:pos x="40" y="0"/>
                    </a:cxn>
                    <a:cxn ang="0">
                      <a:pos x="40" y="26"/>
                    </a:cxn>
                    <a:cxn ang="0">
                      <a:pos x="0" y="26"/>
                    </a:cxn>
                    <a:cxn ang="0">
                      <a:pos x="0" y="27"/>
                    </a:cxn>
                  </a:cxnLst>
                  <a:rect l="0" t="0" r="r" b="b"/>
                  <a:pathLst>
                    <a:path w="41" h="27">
                      <a:moveTo>
                        <a:pt x="0" y="27"/>
                      </a:moveTo>
                      <a:lnTo>
                        <a:pt x="41" y="27"/>
                      </a:lnTo>
                      <a:lnTo>
                        <a:pt x="41" y="0"/>
                      </a:lnTo>
                      <a:lnTo>
                        <a:pt x="40" y="0"/>
                      </a:lnTo>
                      <a:lnTo>
                        <a:pt x="40" y="26"/>
                      </a:lnTo>
                      <a:lnTo>
                        <a:pt x="0" y="26"/>
                      </a:lnTo>
                      <a:lnTo>
                        <a:pt x="0" y="27"/>
                      </a:lnTo>
                      <a:close/>
                    </a:path>
                  </a:pathLst>
                </a:custGeom>
                <a:solidFill>
                  <a:srgbClr val="A2A2FF"/>
                </a:solidFill>
                <a:ln w="9525">
                  <a:noFill/>
                  <a:round/>
                  <a:headEnd/>
                  <a:tailEnd/>
                </a:ln>
              </p:spPr>
              <p:txBody>
                <a:bodyPr/>
                <a:lstStyle/>
                <a:p>
                  <a:endParaRPr lang="en-US"/>
                </a:p>
              </p:txBody>
            </p:sp>
            <p:sp>
              <p:nvSpPr>
                <p:cNvPr id="279147" name="Freeform 619"/>
                <p:cNvSpPr>
                  <a:spLocks/>
                </p:cNvSpPr>
                <p:nvPr/>
              </p:nvSpPr>
              <p:spPr bwMode="auto">
                <a:xfrm>
                  <a:off x="3085" y="2278"/>
                  <a:ext cx="22" cy="16"/>
                </a:xfrm>
                <a:custGeom>
                  <a:avLst/>
                  <a:gdLst/>
                  <a:ahLst/>
                  <a:cxnLst>
                    <a:cxn ang="0">
                      <a:pos x="0" y="26"/>
                    </a:cxn>
                    <a:cxn ang="0">
                      <a:pos x="40" y="26"/>
                    </a:cxn>
                    <a:cxn ang="0">
                      <a:pos x="40" y="0"/>
                    </a:cxn>
                    <a:cxn ang="0">
                      <a:pos x="39" y="0"/>
                    </a:cxn>
                    <a:cxn ang="0">
                      <a:pos x="39" y="26"/>
                    </a:cxn>
                    <a:cxn ang="0">
                      <a:pos x="0" y="26"/>
                    </a:cxn>
                    <a:cxn ang="0">
                      <a:pos x="0" y="26"/>
                    </a:cxn>
                  </a:cxnLst>
                  <a:rect l="0" t="0" r="r" b="b"/>
                  <a:pathLst>
                    <a:path w="40" h="26">
                      <a:moveTo>
                        <a:pt x="0" y="26"/>
                      </a:moveTo>
                      <a:lnTo>
                        <a:pt x="40" y="26"/>
                      </a:lnTo>
                      <a:lnTo>
                        <a:pt x="40" y="0"/>
                      </a:lnTo>
                      <a:lnTo>
                        <a:pt x="39" y="0"/>
                      </a:lnTo>
                      <a:lnTo>
                        <a:pt x="39" y="26"/>
                      </a:lnTo>
                      <a:lnTo>
                        <a:pt x="0" y="26"/>
                      </a:lnTo>
                      <a:lnTo>
                        <a:pt x="0" y="26"/>
                      </a:lnTo>
                      <a:close/>
                    </a:path>
                  </a:pathLst>
                </a:custGeom>
                <a:solidFill>
                  <a:srgbClr val="A7A7FF"/>
                </a:solidFill>
                <a:ln w="9525">
                  <a:noFill/>
                  <a:round/>
                  <a:headEnd/>
                  <a:tailEnd/>
                </a:ln>
              </p:spPr>
              <p:txBody>
                <a:bodyPr/>
                <a:lstStyle/>
                <a:p>
                  <a:endParaRPr lang="en-US"/>
                </a:p>
              </p:txBody>
            </p:sp>
            <p:sp>
              <p:nvSpPr>
                <p:cNvPr id="279148" name="Freeform 620"/>
                <p:cNvSpPr>
                  <a:spLocks/>
                </p:cNvSpPr>
                <p:nvPr/>
              </p:nvSpPr>
              <p:spPr bwMode="auto">
                <a:xfrm>
                  <a:off x="3085" y="2278"/>
                  <a:ext cx="21" cy="16"/>
                </a:xfrm>
                <a:custGeom>
                  <a:avLst/>
                  <a:gdLst/>
                  <a:ahLst/>
                  <a:cxnLst>
                    <a:cxn ang="0">
                      <a:pos x="0" y="26"/>
                    </a:cxn>
                    <a:cxn ang="0">
                      <a:pos x="39" y="26"/>
                    </a:cxn>
                    <a:cxn ang="0">
                      <a:pos x="39" y="0"/>
                    </a:cxn>
                    <a:cxn ang="0">
                      <a:pos x="37" y="0"/>
                    </a:cxn>
                    <a:cxn ang="0">
                      <a:pos x="37" y="25"/>
                    </a:cxn>
                    <a:cxn ang="0">
                      <a:pos x="0" y="25"/>
                    </a:cxn>
                    <a:cxn ang="0">
                      <a:pos x="0" y="26"/>
                    </a:cxn>
                  </a:cxnLst>
                  <a:rect l="0" t="0" r="r" b="b"/>
                  <a:pathLst>
                    <a:path w="39" h="26">
                      <a:moveTo>
                        <a:pt x="0" y="26"/>
                      </a:moveTo>
                      <a:lnTo>
                        <a:pt x="39" y="26"/>
                      </a:lnTo>
                      <a:lnTo>
                        <a:pt x="39" y="0"/>
                      </a:lnTo>
                      <a:lnTo>
                        <a:pt x="37" y="0"/>
                      </a:lnTo>
                      <a:lnTo>
                        <a:pt x="37" y="25"/>
                      </a:lnTo>
                      <a:lnTo>
                        <a:pt x="0" y="25"/>
                      </a:lnTo>
                      <a:lnTo>
                        <a:pt x="0" y="26"/>
                      </a:lnTo>
                      <a:close/>
                    </a:path>
                  </a:pathLst>
                </a:custGeom>
                <a:solidFill>
                  <a:srgbClr val="ABABFF"/>
                </a:solidFill>
                <a:ln w="9525">
                  <a:noFill/>
                  <a:round/>
                  <a:headEnd/>
                  <a:tailEnd/>
                </a:ln>
              </p:spPr>
              <p:txBody>
                <a:bodyPr/>
                <a:lstStyle/>
                <a:p>
                  <a:endParaRPr lang="en-US"/>
                </a:p>
              </p:txBody>
            </p:sp>
            <p:sp>
              <p:nvSpPr>
                <p:cNvPr id="279149" name="Freeform 621"/>
                <p:cNvSpPr>
                  <a:spLocks/>
                </p:cNvSpPr>
                <p:nvPr/>
              </p:nvSpPr>
              <p:spPr bwMode="auto">
                <a:xfrm>
                  <a:off x="3085" y="2278"/>
                  <a:ext cx="21" cy="16"/>
                </a:xfrm>
                <a:custGeom>
                  <a:avLst/>
                  <a:gdLst/>
                  <a:ahLst/>
                  <a:cxnLst>
                    <a:cxn ang="0">
                      <a:pos x="0" y="25"/>
                    </a:cxn>
                    <a:cxn ang="0">
                      <a:pos x="37" y="25"/>
                    </a:cxn>
                    <a:cxn ang="0">
                      <a:pos x="37" y="0"/>
                    </a:cxn>
                    <a:cxn ang="0">
                      <a:pos x="36" y="0"/>
                    </a:cxn>
                    <a:cxn ang="0">
                      <a:pos x="36" y="24"/>
                    </a:cxn>
                    <a:cxn ang="0">
                      <a:pos x="0" y="24"/>
                    </a:cxn>
                    <a:cxn ang="0">
                      <a:pos x="0" y="25"/>
                    </a:cxn>
                  </a:cxnLst>
                  <a:rect l="0" t="0" r="r" b="b"/>
                  <a:pathLst>
                    <a:path w="37" h="25">
                      <a:moveTo>
                        <a:pt x="0" y="25"/>
                      </a:moveTo>
                      <a:lnTo>
                        <a:pt x="37" y="25"/>
                      </a:lnTo>
                      <a:lnTo>
                        <a:pt x="37" y="0"/>
                      </a:lnTo>
                      <a:lnTo>
                        <a:pt x="36" y="0"/>
                      </a:lnTo>
                      <a:lnTo>
                        <a:pt x="36" y="24"/>
                      </a:lnTo>
                      <a:lnTo>
                        <a:pt x="0" y="24"/>
                      </a:lnTo>
                      <a:lnTo>
                        <a:pt x="0" y="25"/>
                      </a:lnTo>
                      <a:close/>
                    </a:path>
                  </a:pathLst>
                </a:custGeom>
                <a:solidFill>
                  <a:srgbClr val="AFAFFF"/>
                </a:solidFill>
                <a:ln w="9525">
                  <a:noFill/>
                  <a:round/>
                  <a:headEnd/>
                  <a:tailEnd/>
                </a:ln>
              </p:spPr>
              <p:txBody>
                <a:bodyPr/>
                <a:lstStyle/>
                <a:p>
                  <a:endParaRPr lang="en-US"/>
                </a:p>
              </p:txBody>
            </p:sp>
            <p:sp>
              <p:nvSpPr>
                <p:cNvPr id="279150" name="Freeform 622"/>
                <p:cNvSpPr>
                  <a:spLocks/>
                </p:cNvSpPr>
                <p:nvPr/>
              </p:nvSpPr>
              <p:spPr bwMode="auto">
                <a:xfrm>
                  <a:off x="3085" y="2278"/>
                  <a:ext cx="20" cy="15"/>
                </a:xfrm>
                <a:custGeom>
                  <a:avLst/>
                  <a:gdLst/>
                  <a:ahLst/>
                  <a:cxnLst>
                    <a:cxn ang="0">
                      <a:pos x="0" y="24"/>
                    </a:cxn>
                    <a:cxn ang="0">
                      <a:pos x="36" y="24"/>
                    </a:cxn>
                    <a:cxn ang="0">
                      <a:pos x="36" y="0"/>
                    </a:cxn>
                    <a:cxn ang="0">
                      <a:pos x="35" y="0"/>
                    </a:cxn>
                    <a:cxn ang="0">
                      <a:pos x="35" y="24"/>
                    </a:cxn>
                    <a:cxn ang="0">
                      <a:pos x="0" y="24"/>
                    </a:cxn>
                    <a:cxn ang="0">
                      <a:pos x="0" y="24"/>
                    </a:cxn>
                  </a:cxnLst>
                  <a:rect l="0" t="0" r="r" b="b"/>
                  <a:pathLst>
                    <a:path w="36" h="24">
                      <a:moveTo>
                        <a:pt x="0" y="24"/>
                      </a:moveTo>
                      <a:lnTo>
                        <a:pt x="36" y="24"/>
                      </a:lnTo>
                      <a:lnTo>
                        <a:pt x="36" y="0"/>
                      </a:lnTo>
                      <a:lnTo>
                        <a:pt x="35" y="0"/>
                      </a:lnTo>
                      <a:lnTo>
                        <a:pt x="35" y="24"/>
                      </a:lnTo>
                      <a:lnTo>
                        <a:pt x="0" y="24"/>
                      </a:lnTo>
                      <a:lnTo>
                        <a:pt x="0" y="24"/>
                      </a:lnTo>
                      <a:close/>
                    </a:path>
                  </a:pathLst>
                </a:custGeom>
                <a:solidFill>
                  <a:srgbClr val="B3B3FF"/>
                </a:solidFill>
                <a:ln w="9525">
                  <a:noFill/>
                  <a:round/>
                  <a:headEnd/>
                  <a:tailEnd/>
                </a:ln>
              </p:spPr>
              <p:txBody>
                <a:bodyPr/>
                <a:lstStyle/>
                <a:p>
                  <a:endParaRPr lang="en-US"/>
                </a:p>
              </p:txBody>
            </p:sp>
            <p:sp>
              <p:nvSpPr>
                <p:cNvPr id="279151" name="Freeform 623"/>
                <p:cNvSpPr>
                  <a:spLocks/>
                </p:cNvSpPr>
                <p:nvPr/>
              </p:nvSpPr>
              <p:spPr bwMode="auto">
                <a:xfrm>
                  <a:off x="3085" y="2278"/>
                  <a:ext cx="20" cy="15"/>
                </a:xfrm>
                <a:custGeom>
                  <a:avLst/>
                  <a:gdLst/>
                  <a:ahLst/>
                  <a:cxnLst>
                    <a:cxn ang="0">
                      <a:pos x="0" y="24"/>
                    </a:cxn>
                    <a:cxn ang="0">
                      <a:pos x="35" y="24"/>
                    </a:cxn>
                    <a:cxn ang="0">
                      <a:pos x="35" y="0"/>
                    </a:cxn>
                    <a:cxn ang="0">
                      <a:pos x="34" y="0"/>
                    </a:cxn>
                    <a:cxn ang="0">
                      <a:pos x="34" y="23"/>
                    </a:cxn>
                    <a:cxn ang="0">
                      <a:pos x="0" y="23"/>
                    </a:cxn>
                    <a:cxn ang="0">
                      <a:pos x="0" y="24"/>
                    </a:cxn>
                  </a:cxnLst>
                  <a:rect l="0" t="0" r="r" b="b"/>
                  <a:pathLst>
                    <a:path w="35" h="24">
                      <a:moveTo>
                        <a:pt x="0" y="24"/>
                      </a:moveTo>
                      <a:lnTo>
                        <a:pt x="35" y="24"/>
                      </a:lnTo>
                      <a:lnTo>
                        <a:pt x="35" y="0"/>
                      </a:lnTo>
                      <a:lnTo>
                        <a:pt x="34" y="0"/>
                      </a:lnTo>
                      <a:lnTo>
                        <a:pt x="34" y="23"/>
                      </a:lnTo>
                      <a:lnTo>
                        <a:pt x="0" y="23"/>
                      </a:lnTo>
                      <a:lnTo>
                        <a:pt x="0" y="24"/>
                      </a:lnTo>
                      <a:close/>
                    </a:path>
                  </a:pathLst>
                </a:custGeom>
                <a:solidFill>
                  <a:srgbClr val="B6B6FF"/>
                </a:solidFill>
                <a:ln w="9525">
                  <a:noFill/>
                  <a:round/>
                  <a:headEnd/>
                  <a:tailEnd/>
                </a:ln>
              </p:spPr>
              <p:txBody>
                <a:bodyPr/>
                <a:lstStyle/>
                <a:p>
                  <a:endParaRPr lang="en-US"/>
                </a:p>
              </p:txBody>
            </p:sp>
            <p:sp>
              <p:nvSpPr>
                <p:cNvPr id="279152" name="Freeform 624"/>
                <p:cNvSpPr>
                  <a:spLocks/>
                </p:cNvSpPr>
                <p:nvPr/>
              </p:nvSpPr>
              <p:spPr bwMode="auto">
                <a:xfrm>
                  <a:off x="3085" y="2278"/>
                  <a:ext cx="19" cy="15"/>
                </a:xfrm>
                <a:custGeom>
                  <a:avLst/>
                  <a:gdLst/>
                  <a:ahLst/>
                  <a:cxnLst>
                    <a:cxn ang="0">
                      <a:pos x="0" y="23"/>
                    </a:cxn>
                    <a:cxn ang="0">
                      <a:pos x="34" y="23"/>
                    </a:cxn>
                    <a:cxn ang="0">
                      <a:pos x="34" y="0"/>
                    </a:cxn>
                    <a:cxn ang="0">
                      <a:pos x="33" y="0"/>
                    </a:cxn>
                    <a:cxn ang="0">
                      <a:pos x="33" y="22"/>
                    </a:cxn>
                    <a:cxn ang="0">
                      <a:pos x="0" y="22"/>
                    </a:cxn>
                    <a:cxn ang="0">
                      <a:pos x="0" y="23"/>
                    </a:cxn>
                  </a:cxnLst>
                  <a:rect l="0" t="0" r="r" b="b"/>
                  <a:pathLst>
                    <a:path w="34" h="23">
                      <a:moveTo>
                        <a:pt x="0" y="23"/>
                      </a:moveTo>
                      <a:lnTo>
                        <a:pt x="34" y="23"/>
                      </a:lnTo>
                      <a:lnTo>
                        <a:pt x="34" y="0"/>
                      </a:lnTo>
                      <a:lnTo>
                        <a:pt x="33" y="0"/>
                      </a:lnTo>
                      <a:lnTo>
                        <a:pt x="33" y="22"/>
                      </a:lnTo>
                      <a:lnTo>
                        <a:pt x="0" y="22"/>
                      </a:lnTo>
                      <a:lnTo>
                        <a:pt x="0" y="23"/>
                      </a:lnTo>
                      <a:close/>
                    </a:path>
                  </a:pathLst>
                </a:custGeom>
                <a:solidFill>
                  <a:srgbClr val="BABAFF"/>
                </a:solidFill>
                <a:ln w="9525">
                  <a:noFill/>
                  <a:round/>
                  <a:headEnd/>
                  <a:tailEnd/>
                </a:ln>
              </p:spPr>
              <p:txBody>
                <a:bodyPr/>
                <a:lstStyle/>
                <a:p>
                  <a:endParaRPr lang="en-US"/>
                </a:p>
              </p:txBody>
            </p:sp>
            <p:sp>
              <p:nvSpPr>
                <p:cNvPr id="279153" name="Freeform 625"/>
                <p:cNvSpPr>
                  <a:spLocks/>
                </p:cNvSpPr>
                <p:nvPr/>
              </p:nvSpPr>
              <p:spPr bwMode="auto">
                <a:xfrm>
                  <a:off x="3085" y="2278"/>
                  <a:ext cx="19" cy="14"/>
                </a:xfrm>
                <a:custGeom>
                  <a:avLst/>
                  <a:gdLst/>
                  <a:ahLst/>
                  <a:cxnLst>
                    <a:cxn ang="0">
                      <a:pos x="0" y="22"/>
                    </a:cxn>
                    <a:cxn ang="0">
                      <a:pos x="33" y="22"/>
                    </a:cxn>
                    <a:cxn ang="0">
                      <a:pos x="33" y="0"/>
                    </a:cxn>
                    <a:cxn ang="0">
                      <a:pos x="32" y="0"/>
                    </a:cxn>
                    <a:cxn ang="0">
                      <a:pos x="32" y="22"/>
                    </a:cxn>
                    <a:cxn ang="0">
                      <a:pos x="0" y="22"/>
                    </a:cxn>
                    <a:cxn ang="0">
                      <a:pos x="0" y="22"/>
                    </a:cxn>
                  </a:cxnLst>
                  <a:rect l="0" t="0" r="r" b="b"/>
                  <a:pathLst>
                    <a:path w="33" h="22">
                      <a:moveTo>
                        <a:pt x="0" y="22"/>
                      </a:moveTo>
                      <a:lnTo>
                        <a:pt x="33" y="22"/>
                      </a:lnTo>
                      <a:lnTo>
                        <a:pt x="33" y="0"/>
                      </a:lnTo>
                      <a:lnTo>
                        <a:pt x="32" y="0"/>
                      </a:lnTo>
                      <a:lnTo>
                        <a:pt x="32" y="22"/>
                      </a:lnTo>
                      <a:lnTo>
                        <a:pt x="0" y="22"/>
                      </a:lnTo>
                      <a:lnTo>
                        <a:pt x="0" y="22"/>
                      </a:lnTo>
                      <a:close/>
                    </a:path>
                  </a:pathLst>
                </a:custGeom>
                <a:solidFill>
                  <a:srgbClr val="BEBEFF"/>
                </a:solidFill>
                <a:ln w="9525">
                  <a:noFill/>
                  <a:round/>
                  <a:headEnd/>
                  <a:tailEnd/>
                </a:ln>
              </p:spPr>
              <p:txBody>
                <a:bodyPr/>
                <a:lstStyle/>
                <a:p>
                  <a:endParaRPr lang="en-US"/>
                </a:p>
              </p:txBody>
            </p:sp>
            <p:sp>
              <p:nvSpPr>
                <p:cNvPr id="279154" name="Freeform 626"/>
                <p:cNvSpPr>
                  <a:spLocks/>
                </p:cNvSpPr>
                <p:nvPr/>
              </p:nvSpPr>
              <p:spPr bwMode="auto">
                <a:xfrm>
                  <a:off x="3085" y="2278"/>
                  <a:ext cx="18" cy="14"/>
                </a:xfrm>
                <a:custGeom>
                  <a:avLst/>
                  <a:gdLst/>
                  <a:ahLst/>
                  <a:cxnLst>
                    <a:cxn ang="0">
                      <a:pos x="0" y="22"/>
                    </a:cxn>
                    <a:cxn ang="0">
                      <a:pos x="32" y="22"/>
                    </a:cxn>
                    <a:cxn ang="0">
                      <a:pos x="32" y="0"/>
                    </a:cxn>
                    <a:cxn ang="0">
                      <a:pos x="31" y="0"/>
                    </a:cxn>
                    <a:cxn ang="0">
                      <a:pos x="31" y="20"/>
                    </a:cxn>
                    <a:cxn ang="0">
                      <a:pos x="0" y="20"/>
                    </a:cxn>
                    <a:cxn ang="0">
                      <a:pos x="0" y="22"/>
                    </a:cxn>
                  </a:cxnLst>
                  <a:rect l="0" t="0" r="r" b="b"/>
                  <a:pathLst>
                    <a:path w="32" h="22">
                      <a:moveTo>
                        <a:pt x="0" y="22"/>
                      </a:moveTo>
                      <a:lnTo>
                        <a:pt x="32" y="22"/>
                      </a:lnTo>
                      <a:lnTo>
                        <a:pt x="32" y="0"/>
                      </a:lnTo>
                      <a:lnTo>
                        <a:pt x="31" y="0"/>
                      </a:lnTo>
                      <a:lnTo>
                        <a:pt x="31" y="20"/>
                      </a:lnTo>
                      <a:lnTo>
                        <a:pt x="0" y="20"/>
                      </a:lnTo>
                      <a:lnTo>
                        <a:pt x="0" y="22"/>
                      </a:lnTo>
                      <a:close/>
                    </a:path>
                  </a:pathLst>
                </a:custGeom>
                <a:solidFill>
                  <a:srgbClr val="C1C1FF"/>
                </a:solidFill>
                <a:ln w="9525">
                  <a:noFill/>
                  <a:round/>
                  <a:headEnd/>
                  <a:tailEnd/>
                </a:ln>
              </p:spPr>
              <p:txBody>
                <a:bodyPr/>
                <a:lstStyle/>
                <a:p>
                  <a:endParaRPr lang="en-US"/>
                </a:p>
              </p:txBody>
            </p:sp>
            <p:sp>
              <p:nvSpPr>
                <p:cNvPr id="279155" name="Freeform 627"/>
                <p:cNvSpPr>
                  <a:spLocks/>
                </p:cNvSpPr>
                <p:nvPr/>
              </p:nvSpPr>
              <p:spPr bwMode="auto">
                <a:xfrm>
                  <a:off x="3085" y="2278"/>
                  <a:ext cx="17" cy="14"/>
                </a:xfrm>
                <a:custGeom>
                  <a:avLst/>
                  <a:gdLst/>
                  <a:ahLst/>
                  <a:cxnLst>
                    <a:cxn ang="0">
                      <a:pos x="0" y="20"/>
                    </a:cxn>
                    <a:cxn ang="0">
                      <a:pos x="31" y="20"/>
                    </a:cxn>
                    <a:cxn ang="0">
                      <a:pos x="31" y="0"/>
                    </a:cxn>
                    <a:cxn ang="0">
                      <a:pos x="30" y="0"/>
                    </a:cxn>
                    <a:cxn ang="0">
                      <a:pos x="30" y="19"/>
                    </a:cxn>
                    <a:cxn ang="0">
                      <a:pos x="0" y="19"/>
                    </a:cxn>
                    <a:cxn ang="0">
                      <a:pos x="0" y="20"/>
                    </a:cxn>
                  </a:cxnLst>
                  <a:rect l="0" t="0" r="r" b="b"/>
                  <a:pathLst>
                    <a:path w="31" h="20">
                      <a:moveTo>
                        <a:pt x="0" y="20"/>
                      </a:moveTo>
                      <a:lnTo>
                        <a:pt x="31" y="20"/>
                      </a:lnTo>
                      <a:lnTo>
                        <a:pt x="31" y="0"/>
                      </a:lnTo>
                      <a:lnTo>
                        <a:pt x="30" y="0"/>
                      </a:lnTo>
                      <a:lnTo>
                        <a:pt x="30" y="19"/>
                      </a:lnTo>
                      <a:lnTo>
                        <a:pt x="0" y="19"/>
                      </a:lnTo>
                      <a:lnTo>
                        <a:pt x="0" y="20"/>
                      </a:lnTo>
                      <a:close/>
                    </a:path>
                  </a:pathLst>
                </a:custGeom>
                <a:solidFill>
                  <a:srgbClr val="C5C5FF"/>
                </a:solidFill>
                <a:ln w="9525">
                  <a:noFill/>
                  <a:round/>
                  <a:headEnd/>
                  <a:tailEnd/>
                </a:ln>
              </p:spPr>
              <p:txBody>
                <a:bodyPr/>
                <a:lstStyle/>
                <a:p>
                  <a:endParaRPr lang="en-US"/>
                </a:p>
              </p:txBody>
            </p:sp>
            <p:sp>
              <p:nvSpPr>
                <p:cNvPr id="279156" name="Freeform 628"/>
                <p:cNvSpPr>
                  <a:spLocks/>
                </p:cNvSpPr>
                <p:nvPr/>
              </p:nvSpPr>
              <p:spPr bwMode="auto">
                <a:xfrm>
                  <a:off x="3085" y="2278"/>
                  <a:ext cx="17" cy="13"/>
                </a:xfrm>
                <a:custGeom>
                  <a:avLst/>
                  <a:gdLst/>
                  <a:ahLst/>
                  <a:cxnLst>
                    <a:cxn ang="0">
                      <a:pos x="0" y="19"/>
                    </a:cxn>
                    <a:cxn ang="0">
                      <a:pos x="30" y="19"/>
                    </a:cxn>
                    <a:cxn ang="0">
                      <a:pos x="30" y="0"/>
                    </a:cxn>
                    <a:cxn ang="0">
                      <a:pos x="28" y="0"/>
                    </a:cxn>
                    <a:cxn ang="0">
                      <a:pos x="28" y="18"/>
                    </a:cxn>
                    <a:cxn ang="0">
                      <a:pos x="0" y="18"/>
                    </a:cxn>
                    <a:cxn ang="0">
                      <a:pos x="0" y="19"/>
                    </a:cxn>
                  </a:cxnLst>
                  <a:rect l="0" t="0" r="r" b="b"/>
                  <a:pathLst>
                    <a:path w="30" h="19">
                      <a:moveTo>
                        <a:pt x="0" y="19"/>
                      </a:moveTo>
                      <a:lnTo>
                        <a:pt x="30" y="19"/>
                      </a:lnTo>
                      <a:lnTo>
                        <a:pt x="30" y="0"/>
                      </a:lnTo>
                      <a:lnTo>
                        <a:pt x="28" y="0"/>
                      </a:lnTo>
                      <a:lnTo>
                        <a:pt x="28" y="18"/>
                      </a:lnTo>
                      <a:lnTo>
                        <a:pt x="0" y="18"/>
                      </a:lnTo>
                      <a:lnTo>
                        <a:pt x="0" y="19"/>
                      </a:lnTo>
                      <a:close/>
                    </a:path>
                  </a:pathLst>
                </a:custGeom>
                <a:solidFill>
                  <a:srgbClr val="C9C9FF"/>
                </a:solidFill>
                <a:ln w="9525">
                  <a:noFill/>
                  <a:round/>
                  <a:headEnd/>
                  <a:tailEnd/>
                </a:ln>
              </p:spPr>
              <p:txBody>
                <a:bodyPr/>
                <a:lstStyle/>
                <a:p>
                  <a:endParaRPr lang="en-US"/>
                </a:p>
              </p:txBody>
            </p:sp>
            <p:sp>
              <p:nvSpPr>
                <p:cNvPr id="279157" name="Freeform 629"/>
                <p:cNvSpPr>
                  <a:spLocks/>
                </p:cNvSpPr>
                <p:nvPr/>
              </p:nvSpPr>
              <p:spPr bwMode="auto">
                <a:xfrm>
                  <a:off x="3085" y="2278"/>
                  <a:ext cx="16" cy="13"/>
                </a:xfrm>
                <a:custGeom>
                  <a:avLst/>
                  <a:gdLst/>
                  <a:ahLst/>
                  <a:cxnLst>
                    <a:cxn ang="0">
                      <a:pos x="0" y="18"/>
                    </a:cxn>
                    <a:cxn ang="0">
                      <a:pos x="28" y="18"/>
                    </a:cxn>
                    <a:cxn ang="0">
                      <a:pos x="28" y="0"/>
                    </a:cxn>
                    <a:cxn ang="0">
                      <a:pos x="27" y="0"/>
                    </a:cxn>
                    <a:cxn ang="0">
                      <a:pos x="27" y="17"/>
                    </a:cxn>
                    <a:cxn ang="0">
                      <a:pos x="0" y="17"/>
                    </a:cxn>
                    <a:cxn ang="0">
                      <a:pos x="0" y="18"/>
                    </a:cxn>
                  </a:cxnLst>
                  <a:rect l="0" t="0" r="r" b="b"/>
                  <a:pathLst>
                    <a:path w="28" h="18">
                      <a:moveTo>
                        <a:pt x="0" y="18"/>
                      </a:moveTo>
                      <a:lnTo>
                        <a:pt x="28" y="18"/>
                      </a:lnTo>
                      <a:lnTo>
                        <a:pt x="28" y="0"/>
                      </a:lnTo>
                      <a:lnTo>
                        <a:pt x="27" y="0"/>
                      </a:lnTo>
                      <a:lnTo>
                        <a:pt x="27" y="17"/>
                      </a:lnTo>
                      <a:lnTo>
                        <a:pt x="0" y="17"/>
                      </a:lnTo>
                      <a:lnTo>
                        <a:pt x="0" y="18"/>
                      </a:lnTo>
                      <a:close/>
                    </a:path>
                  </a:pathLst>
                </a:custGeom>
                <a:solidFill>
                  <a:srgbClr val="CCCCFF"/>
                </a:solidFill>
                <a:ln w="9525">
                  <a:noFill/>
                  <a:round/>
                  <a:headEnd/>
                  <a:tailEnd/>
                </a:ln>
              </p:spPr>
              <p:txBody>
                <a:bodyPr/>
                <a:lstStyle/>
                <a:p>
                  <a:endParaRPr lang="en-US"/>
                </a:p>
              </p:txBody>
            </p:sp>
            <p:sp>
              <p:nvSpPr>
                <p:cNvPr id="279158" name="Freeform 630"/>
                <p:cNvSpPr>
                  <a:spLocks/>
                </p:cNvSpPr>
                <p:nvPr/>
              </p:nvSpPr>
              <p:spPr bwMode="auto">
                <a:xfrm>
                  <a:off x="3085" y="2278"/>
                  <a:ext cx="15" cy="11"/>
                </a:xfrm>
                <a:custGeom>
                  <a:avLst/>
                  <a:gdLst/>
                  <a:ahLst/>
                  <a:cxnLst>
                    <a:cxn ang="0">
                      <a:pos x="0" y="17"/>
                    </a:cxn>
                    <a:cxn ang="0">
                      <a:pos x="27" y="17"/>
                    </a:cxn>
                    <a:cxn ang="0">
                      <a:pos x="27" y="0"/>
                    </a:cxn>
                    <a:cxn ang="0">
                      <a:pos x="26" y="0"/>
                    </a:cxn>
                    <a:cxn ang="0">
                      <a:pos x="26" y="16"/>
                    </a:cxn>
                    <a:cxn ang="0">
                      <a:pos x="0" y="16"/>
                    </a:cxn>
                    <a:cxn ang="0">
                      <a:pos x="0" y="17"/>
                    </a:cxn>
                  </a:cxnLst>
                  <a:rect l="0" t="0" r="r" b="b"/>
                  <a:pathLst>
                    <a:path w="27" h="17">
                      <a:moveTo>
                        <a:pt x="0" y="17"/>
                      </a:moveTo>
                      <a:lnTo>
                        <a:pt x="27" y="17"/>
                      </a:lnTo>
                      <a:lnTo>
                        <a:pt x="27" y="0"/>
                      </a:lnTo>
                      <a:lnTo>
                        <a:pt x="26" y="0"/>
                      </a:lnTo>
                      <a:lnTo>
                        <a:pt x="26" y="16"/>
                      </a:lnTo>
                      <a:lnTo>
                        <a:pt x="0" y="16"/>
                      </a:lnTo>
                      <a:lnTo>
                        <a:pt x="0" y="17"/>
                      </a:lnTo>
                      <a:close/>
                    </a:path>
                  </a:pathLst>
                </a:custGeom>
                <a:solidFill>
                  <a:srgbClr val="D0D0FF"/>
                </a:solidFill>
                <a:ln w="9525">
                  <a:noFill/>
                  <a:round/>
                  <a:headEnd/>
                  <a:tailEnd/>
                </a:ln>
              </p:spPr>
              <p:txBody>
                <a:bodyPr/>
                <a:lstStyle/>
                <a:p>
                  <a:endParaRPr lang="en-US"/>
                </a:p>
              </p:txBody>
            </p:sp>
            <p:sp>
              <p:nvSpPr>
                <p:cNvPr id="279159" name="Freeform 631"/>
                <p:cNvSpPr>
                  <a:spLocks/>
                </p:cNvSpPr>
                <p:nvPr/>
              </p:nvSpPr>
              <p:spPr bwMode="auto">
                <a:xfrm>
                  <a:off x="3085" y="2278"/>
                  <a:ext cx="15" cy="11"/>
                </a:xfrm>
                <a:custGeom>
                  <a:avLst/>
                  <a:gdLst/>
                  <a:ahLst/>
                  <a:cxnLst>
                    <a:cxn ang="0">
                      <a:pos x="0" y="16"/>
                    </a:cxn>
                    <a:cxn ang="0">
                      <a:pos x="26" y="16"/>
                    </a:cxn>
                    <a:cxn ang="0">
                      <a:pos x="26" y="0"/>
                    </a:cxn>
                    <a:cxn ang="0">
                      <a:pos x="23" y="0"/>
                    </a:cxn>
                    <a:cxn ang="0">
                      <a:pos x="23" y="16"/>
                    </a:cxn>
                    <a:cxn ang="0">
                      <a:pos x="0" y="16"/>
                    </a:cxn>
                    <a:cxn ang="0">
                      <a:pos x="0" y="16"/>
                    </a:cxn>
                  </a:cxnLst>
                  <a:rect l="0" t="0" r="r" b="b"/>
                  <a:pathLst>
                    <a:path w="26" h="16">
                      <a:moveTo>
                        <a:pt x="0" y="16"/>
                      </a:moveTo>
                      <a:lnTo>
                        <a:pt x="26" y="16"/>
                      </a:lnTo>
                      <a:lnTo>
                        <a:pt x="26" y="0"/>
                      </a:lnTo>
                      <a:lnTo>
                        <a:pt x="23" y="0"/>
                      </a:lnTo>
                      <a:lnTo>
                        <a:pt x="23" y="16"/>
                      </a:lnTo>
                      <a:lnTo>
                        <a:pt x="0" y="16"/>
                      </a:lnTo>
                      <a:lnTo>
                        <a:pt x="0" y="16"/>
                      </a:lnTo>
                      <a:close/>
                    </a:path>
                  </a:pathLst>
                </a:custGeom>
                <a:solidFill>
                  <a:srgbClr val="D4D4FF"/>
                </a:solidFill>
                <a:ln w="9525">
                  <a:noFill/>
                  <a:round/>
                  <a:headEnd/>
                  <a:tailEnd/>
                </a:ln>
              </p:spPr>
              <p:txBody>
                <a:bodyPr/>
                <a:lstStyle/>
                <a:p>
                  <a:endParaRPr lang="en-US"/>
                </a:p>
              </p:txBody>
            </p:sp>
            <p:sp>
              <p:nvSpPr>
                <p:cNvPr id="279160" name="Freeform 632"/>
                <p:cNvSpPr>
                  <a:spLocks/>
                </p:cNvSpPr>
                <p:nvPr/>
              </p:nvSpPr>
              <p:spPr bwMode="auto">
                <a:xfrm>
                  <a:off x="3084" y="2278"/>
                  <a:ext cx="14" cy="11"/>
                </a:xfrm>
                <a:custGeom>
                  <a:avLst/>
                  <a:gdLst/>
                  <a:ahLst/>
                  <a:cxnLst>
                    <a:cxn ang="0">
                      <a:pos x="1" y="17"/>
                    </a:cxn>
                    <a:cxn ang="0">
                      <a:pos x="24" y="17"/>
                    </a:cxn>
                    <a:cxn ang="0">
                      <a:pos x="24" y="1"/>
                    </a:cxn>
                    <a:cxn ang="0">
                      <a:pos x="23" y="0"/>
                    </a:cxn>
                    <a:cxn ang="0">
                      <a:pos x="23" y="16"/>
                    </a:cxn>
                    <a:cxn ang="0">
                      <a:pos x="0" y="16"/>
                    </a:cxn>
                    <a:cxn ang="0">
                      <a:pos x="1" y="17"/>
                    </a:cxn>
                  </a:cxnLst>
                  <a:rect l="0" t="0" r="r" b="b"/>
                  <a:pathLst>
                    <a:path w="24" h="17">
                      <a:moveTo>
                        <a:pt x="1" y="17"/>
                      </a:moveTo>
                      <a:lnTo>
                        <a:pt x="24" y="17"/>
                      </a:lnTo>
                      <a:lnTo>
                        <a:pt x="24" y="1"/>
                      </a:lnTo>
                      <a:lnTo>
                        <a:pt x="23" y="0"/>
                      </a:lnTo>
                      <a:lnTo>
                        <a:pt x="23" y="16"/>
                      </a:lnTo>
                      <a:lnTo>
                        <a:pt x="0" y="16"/>
                      </a:lnTo>
                      <a:lnTo>
                        <a:pt x="1" y="17"/>
                      </a:lnTo>
                      <a:close/>
                    </a:path>
                  </a:pathLst>
                </a:custGeom>
                <a:solidFill>
                  <a:srgbClr val="D7D7FF"/>
                </a:solidFill>
                <a:ln w="9525">
                  <a:noFill/>
                  <a:round/>
                  <a:headEnd/>
                  <a:tailEnd/>
                </a:ln>
              </p:spPr>
              <p:txBody>
                <a:bodyPr/>
                <a:lstStyle/>
                <a:p>
                  <a:endParaRPr lang="en-US"/>
                </a:p>
              </p:txBody>
            </p:sp>
            <p:sp>
              <p:nvSpPr>
                <p:cNvPr id="279161" name="Freeform 633"/>
                <p:cNvSpPr>
                  <a:spLocks/>
                </p:cNvSpPr>
                <p:nvPr/>
              </p:nvSpPr>
              <p:spPr bwMode="auto">
                <a:xfrm>
                  <a:off x="3084" y="2278"/>
                  <a:ext cx="13" cy="10"/>
                </a:xfrm>
                <a:custGeom>
                  <a:avLst/>
                  <a:gdLst/>
                  <a:ahLst/>
                  <a:cxnLst>
                    <a:cxn ang="0">
                      <a:pos x="0" y="16"/>
                    </a:cxn>
                    <a:cxn ang="0">
                      <a:pos x="23" y="16"/>
                    </a:cxn>
                    <a:cxn ang="0">
                      <a:pos x="23" y="0"/>
                    </a:cxn>
                    <a:cxn ang="0">
                      <a:pos x="21" y="0"/>
                    </a:cxn>
                    <a:cxn ang="0">
                      <a:pos x="21" y="14"/>
                    </a:cxn>
                    <a:cxn ang="0">
                      <a:pos x="0" y="14"/>
                    </a:cxn>
                    <a:cxn ang="0">
                      <a:pos x="0" y="16"/>
                    </a:cxn>
                  </a:cxnLst>
                  <a:rect l="0" t="0" r="r" b="b"/>
                  <a:pathLst>
                    <a:path w="23" h="16">
                      <a:moveTo>
                        <a:pt x="0" y="16"/>
                      </a:moveTo>
                      <a:lnTo>
                        <a:pt x="23" y="16"/>
                      </a:lnTo>
                      <a:lnTo>
                        <a:pt x="23" y="0"/>
                      </a:lnTo>
                      <a:lnTo>
                        <a:pt x="21" y="0"/>
                      </a:lnTo>
                      <a:lnTo>
                        <a:pt x="21" y="14"/>
                      </a:lnTo>
                      <a:lnTo>
                        <a:pt x="0" y="14"/>
                      </a:lnTo>
                      <a:lnTo>
                        <a:pt x="0" y="16"/>
                      </a:lnTo>
                      <a:close/>
                    </a:path>
                  </a:pathLst>
                </a:custGeom>
                <a:solidFill>
                  <a:srgbClr val="DBDBFF"/>
                </a:solidFill>
                <a:ln w="9525">
                  <a:noFill/>
                  <a:round/>
                  <a:headEnd/>
                  <a:tailEnd/>
                </a:ln>
              </p:spPr>
              <p:txBody>
                <a:bodyPr/>
                <a:lstStyle/>
                <a:p>
                  <a:endParaRPr lang="en-US"/>
                </a:p>
              </p:txBody>
            </p:sp>
            <p:sp>
              <p:nvSpPr>
                <p:cNvPr id="279162" name="Freeform 634"/>
                <p:cNvSpPr>
                  <a:spLocks/>
                </p:cNvSpPr>
                <p:nvPr/>
              </p:nvSpPr>
              <p:spPr bwMode="auto">
                <a:xfrm>
                  <a:off x="3084" y="2278"/>
                  <a:ext cx="12" cy="9"/>
                </a:xfrm>
                <a:custGeom>
                  <a:avLst/>
                  <a:gdLst/>
                  <a:ahLst/>
                  <a:cxnLst>
                    <a:cxn ang="0">
                      <a:pos x="0" y="14"/>
                    </a:cxn>
                    <a:cxn ang="0">
                      <a:pos x="21" y="14"/>
                    </a:cxn>
                    <a:cxn ang="0">
                      <a:pos x="21" y="0"/>
                    </a:cxn>
                    <a:cxn ang="0">
                      <a:pos x="20" y="1"/>
                    </a:cxn>
                    <a:cxn ang="0">
                      <a:pos x="20" y="13"/>
                    </a:cxn>
                    <a:cxn ang="0">
                      <a:pos x="1" y="13"/>
                    </a:cxn>
                    <a:cxn ang="0">
                      <a:pos x="0" y="14"/>
                    </a:cxn>
                  </a:cxnLst>
                  <a:rect l="0" t="0" r="r" b="b"/>
                  <a:pathLst>
                    <a:path w="21" h="14">
                      <a:moveTo>
                        <a:pt x="0" y="14"/>
                      </a:moveTo>
                      <a:lnTo>
                        <a:pt x="21" y="14"/>
                      </a:lnTo>
                      <a:lnTo>
                        <a:pt x="21" y="0"/>
                      </a:lnTo>
                      <a:lnTo>
                        <a:pt x="20" y="1"/>
                      </a:lnTo>
                      <a:lnTo>
                        <a:pt x="20" y="13"/>
                      </a:lnTo>
                      <a:lnTo>
                        <a:pt x="1" y="13"/>
                      </a:lnTo>
                      <a:lnTo>
                        <a:pt x="0" y="14"/>
                      </a:lnTo>
                      <a:close/>
                    </a:path>
                  </a:pathLst>
                </a:custGeom>
                <a:solidFill>
                  <a:srgbClr val="DFDFFF"/>
                </a:solidFill>
                <a:ln w="9525">
                  <a:noFill/>
                  <a:round/>
                  <a:headEnd/>
                  <a:tailEnd/>
                </a:ln>
              </p:spPr>
              <p:txBody>
                <a:bodyPr/>
                <a:lstStyle/>
                <a:p>
                  <a:endParaRPr lang="en-US"/>
                </a:p>
              </p:txBody>
            </p:sp>
            <p:sp>
              <p:nvSpPr>
                <p:cNvPr id="279163" name="Freeform 635"/>
                <p:cNvSpPr>
                  <a:spLocks/>
                </p:cNvSpPr>
                <p:nvPr/>
              </p:nvSpPr>
              <p:spPr bwMode="auto">
                <a:xfrm>
                  <a:off x="3085" y="2278"/>
                  <a:ext cx="11" cy="8"/>
                </a:xfrm>
                <a:custGeom>
                  <a:avLst/>
                  <a:gdLst/>
                  <a:ahLst/>
                  <a:cxnLst>
                    <a:cxn ang="0">
                      <a:pos x="0" y="12"/>
                    </a:cxn>
                    <a:cxn ang="0">
                      <a:pos x="19" y="12"/>
                    </a:cxn>
                    <a:cxn ang="0">
                      <a:pos x="19" y="0"/>
                    </a:cxn>
                    <a:cxn ang="0">
                      <a:pos x="17" y="0"/>
                    </a:cxn>
                    <a:cxn ang="0">
                      <a:pos x="17" y="11"/>
                    </a:cxn>
                    <a:cxn ang="0">
                      <a:pos x="0" y="11"/>
                    </a:cxn>
                    <a:cxn ang="0">
                      <a:pos x="0" y="12"/>
                    </a:cxn>
                  </a:cxnLst>
                  <a:rect l="0" t="0" r="r" b="b"/>
                  <a:pathLst>
                    <a:path w="19" h="12">
                      <a:moveTo>
                        <a:pt x="0" y="12"/>
                      </a:moveTo>
                      <a:lnTo>
                        <a:pt x="19" y="12"/>
                      </a:lnTo>
                      <a:lnTo>
                        <a:pt x="19" y="0"/>
                      </a:lnTo>
                      <a:lnTo>
                        <a:pt x="17" y="0"/>
                      </a:lnTo>
                      <a:lnTo>
                        <a:pt x="17" y="11"/>
                      </a:lnTo>
                      <a:lnTo>
                        <a:pt x="0" y="11"/>
                      </a:lnTo>
                      <a:lnTo>
                        <a:pt x="0" y="12"/>
                      </a:lnTo>
                      <a:close/>
                    </a:path>
                  </a:pathLst>
                </a:custGeom>
                <a:solidFill>
                  <a:srgbClr val="E2E2FF"/>
                </a:solidFill>
                <a:ln w="9525">
                  <a:noFill/>
                  <a:round/>
                  <a:headEnd/>
                  <a:tailEnd/>
                </a:ln>
              </p:spPr>
              <p:txBody>
                <a:bodyPr/>
                <a:lstStyle/>
                <a:p>
                  <a:endParaRPr lang="en-US"/>
                </a:p>
              </p:txBody>
            </p:sp>
            <p:sp>
              <p:nvSpPr>
                <p:cNvPr id="279164" name="Freeform 636"/>
                <p:cNvSpPr>
                  <a:spLocks/>
                </p:cNvSpPr>
                <p:nvPr/>
              </p:nvSpPr>
              <p:spPr bwMode="auto">
                <a:xfrm>
                  <a:off x="3084" y="2278"/>
                  <a:ext cx="10" cy="8"/>
                </a:xfrm>
                <a:custGeom>
                  <a:avLst/>
                  <a:gdLst/>
                  <a:ahLst/>
                  <a:cxnLst>
                    <a:cxn ang="0">
                      <a:pos x="1" y="12"/>
                    </a:cxn>
                    <a:cxn ang="0">
                      <a:pos x="18" y="12"/>
                    </a:cxn>
                    <a:cxn ang="0">
                      <a:pos x="18" y="1"/>
                    </a:cxn>
                    <a:cxn ang="0">
                      <a:pos x="16" y="0"/>
                    </a:cxn>
                    <a:cxn ang="0">
                      <a:pos x="16" y="11"/>
                    </a:cxn>
                    <a:cxn ang="0">
                      <a:pos x="0" y="11"/>
                    </a:cxn>
                    <a:cxn ang="0">
                      <a:pos x="1" y="12"/>
                    </a:cxn>
                  </a:cxnLst>
                  <a:rect l="0" t="0" r="r" b="b"/>
                  <a:pathLst>
                    <a:path w="18" h="12">
                      <a:moveTo>
                        <a:pt x="1" y="12"/>
                      </a:moveTo>
                      <a:lnTo>
                        <a:pt x="18" y="12"/>
                      </a:lnTo>
                      <a:lnTo>
                        <a:pt x="18" y="1"/>
                      </a:lnTo>
                      <a:lnTo>
                        <a:pt x="16" y="0"/>
                      </a:lnTo>
                      <a:lnTo>
                        <a:pt x="16" y="11"/>
                      </a:lnTo>
                      <a:lnTo>
                        <a:pt x="0" y="11"/>
                      </a:lnTo>
                      <a:lnTo>
                        <a:pt x="1" y="12"/>
                      </a:lnTo>
                      <a:close/>
                    </a:path>
                  </a:pathLst>
                </a:custGeom>
                <a:solidFill>
                  <a:srgbClr val="E6E6FF"/>
                </a:solidFill>
                <a:ln w="9525">
                  <a:noFill/>
                  <a:round/>
                  <a:headEnd/>
                  <a:tailEnd/>
                </a:ln>
              </p:spPr>
              <p:txBody>
                <a:bodyPr/>
                <a:lstStyle/>
                <a:p>
                  <a:endParaRPr lang="en-US"/>
                </a:p>
              </p:txBody>
            </p:sp>
            <p:sp>
              <p:nvSpPr>
                <p:cNvPr id="279165" name="Freeform 637"/>
                <p:cNvSpPr>
                  <a:spLocks/>
                </p:cNvSpPr>
                <p:nvPr/>
              </p:nvSpPr>
              <p:spPr bwMode="auto">
                <a:xfrm>
                  <a:off x="3084" y="2278"/>
                  <a:ext cx="9" cy="7"/>
                </a:xfrm>
                <a:custGeom>
                  <a:avLst/>
                  <a:gdLst/>
                  <a:ahLst/>
                  <a:cxnLst>
                    <a:cxn ang="0">
                      <a:pos x="0" y="11"/>
                    </a:cxn>
                    <a:cxn ang="0">
                      <a:pos x="16" y="11"/>
                    </a:cxn>
                    <a:cxn ang="0">
                      <a:pos x="16" y="0"/>
                    </a:cxn>
                    <a:cxn ang="0">
                      <a:pos x="14" y="1"/>
                    </a:cxn>
                    <a:cxn ang="0">
                      <a:pos x="14" y="10"/>
                    </a:cxn>
                    <a:cxn ang="0">
                      <a:pos x="1" y="10"/>
                    </a:cxn>
                    <a:cxn ang="0">
                      <a:pos x="0" y="11"/>
                    </a:cxn>
                  </a:cxnLst>
                  <a:rect l="0" t="0" r="r" b="b"/>
                  <a:pathLst>
                    <a:path w="16" h="11">
                      <a:moveTo>
                        <a:pt x="0" y="11"/>
                      </a:moveTo>
                      <a:lnTo>
                        <a:pt x="16" y="11"/>
                      </a:lnTo>
                      <a:lnTo>
                        <a:pt x="16" y="0"/>
                      </a:lnTo>
                      <a:lnTo>
                        <a:pt x="14" y="1"/>
                      </a:lnTo>
                      <a:lnTo>
                        <a:pt x="14" y="10"/>
                      </a:lnTo>
                      <a:lnTo>
                        <a:pt x="1" y="10"/>
                      </a:lnTo>
                      <a:lnTo>
                        <a:pt x="0" y="11"/>
                      </a:lnTo>
                      <a:close/>
                    </a:path>
                  </a:pathLst>
                </a:custGeom>
                <a:solidFill>
                  <a:srgbClr val="EAEAFF"/>
                </a:solidFill>
                <a:ln w="9525">
                  <a:noFill/>
                  <a:round/>
                  <a:headEnd/>
                  <a:tailEnd/>
                </a:ln>
              </p:spPr>
              <p:txBody>
                <a:bodyPr/>
                <a:lstStyle/>
                <a:p>
                  <a:endParaRPr lang="en-US"/>
                </a:p>
              </p:txBody>
            </p:sp>
            <p:sp>
              <p:nvSpPr>
                <p:cNvPr id="279166" name="Freeform 638"/>
                <p:cNvSpPr>
                  <a:spLocks/>
                </p:cNvSpPr>
                <p:nvPr/>
              </p:nvSpPr>
              <p:spPr bwMode="auto">
                <a:xfrm>
                  <a:off x="3085" y="2278"/>
                  <a:ext cx="7" cy="7"/>
                </a:xfrm>
                <a:custGeom>
                  <a:avLst/>
                  <a:gdLst/>
                  <a:ahLst/>
                  <a:cxnLst>
                    <a:cxn ang="0">
                      <a:pos x="0" y="9"/>
                    </a:cxn>
                    <a:cxn ang="0">
                      <a:pos x="13" y="9"/>
                    </a:cxn>
                    <a:cxn ang="0">
                      <a:pos x="13" y="0"/>
                    </a:cxn>
                    <a:cxn ang="0">
                      <a:pos x="10" y="0"/>
                    </a:cxn>
                    <a:cxn ang="0">
                      <a:pos x="10" y="6"/>
                    </a:cxn>
                    <a:cxn ang="0">
                      <a:pos x="0" y="6"/>
                    </a:cxn>
                    <a:cxn ang="0">
                      <a:pos x="0" y="9"/>
                    </a:cxn>
                  </a:cxnLst>
                  <a:rect l="0" t="0" r="r" b="b"/>
                  <a:pathLst>
                    <a:path w="13" h="9">
                      <a:moveTo>
                        <a:pt x="0" y="9"/>
                      </a:moveTo>
                      <a:lnTo>
                        <a:pt x="13" y="9"/>
                      </a:lnTo>
                      <a:lnTo>
                        <a:pt x="13" y="0"/>
                      </a:lnTo>
                      <a:lnTo>
                        <a:pt x="10" y="0"/>
                      </a:lnTo>
                      <a:lnTo>
                        <a:pt x="10" y="6"/>
                      </a:lnTo>
                      <a:lnTo>
                        <a:pt x="0" y="6"/>
                      </a:lnTo>
                      <a:lnTo>
                        <a:pt x="0" y="9"/>
                      </a:lnTo>
                      <a:close/>
                    </a:path>
                  </a:pathLst>
                </a:custGeom>
                <a:solidFill>
                  <a:srgbClr val="EEEEFF"/>
                </a:solidFill>
                <a:ln w="9525">
                  <a:noFill/>
                  <a:round/>
                  <a:headEnd/>
                  <a:tailEnd/>
                </a:ln>
              </p:spPr>
              <p:txBody>
                <a:bodyPr/>
                <a:lstStyle/>
                <a:p>
                  <a:endParaRPr lang="en-US"/>
                </a:p>
              </p:txBody>
            </p:sp>
            <p:sp>
              <p:nvSpPr>
                <p:cNvPr id="279167" name="Freeform 639"/>
                <p:cNvSpPr>
                  <a:spLocks/>
                </p:cNvSpPr>
                <p:nvPr/>
              </p:nvSpPr>
              <p:spPr bwMode="auto">
                <a:xfrm>
                  <a:off x="3085" y="2278"/>
                  <a:ext cx="6" cy="5"/>
                </a:xfrm>
                <a:custGeom>
                  <a:avLst/>
                  <a:gdLst/>
                  <a:ahLst/>
                  <a:cxnLst>
                    <a:cxn ang="0">
                      <a:pos x="0" y="6"/>
                    </a:cxn>
                    <a:cxn ang="0">
                      <a:pos x="10" y="6"/>
                    </a:cxn>
                    <a:cxn ang="0">
                      <a:pos x="10" y="0"/>
                    </a:cxn>
                    <a:cxn ang="0">
                      <a:pos x="8" y="0"/>
                    </a:cxn>
                    <a:cxn ang="0">
                      <a:pos x="8" y="5"/>
                    </a:cxn>
                    <a:cxn ang="0">
                      <a:pos x="0" y="5"/>
                    </a:cxn>
                    <a:cxn ang="0">
                      <a:pos x="0" y="6"/>
                    </a:cxn>
                  </a:cxnLst>
                  <a:rect l="0" t="0" r="r" b="b"/>
                  <a:pathLst>
                    <a:path w="10" h="6">
                      <a:moveTo>
                        <a:pt x="0" y="6"/>
                      </a:moveTo>
                      <a:lnTo>
                        <a:pt x="10" y="6"/>
                      </a:lnTo>
                      <a:lnTo>
                        <a:pt x="10" y="0"/>
                      </a:lnTo>
                      <a:lnTo>
                        <a:pt x="8" y="0"/>
                      </a:lnTo>
                      <a:lnTo>
                        <a:pt x="8" y="5"/>
                      </a:lnTo>
                      <a:lnTo>
                        <a:pt x="0" y="5"/>
                      </a:lnTo>
                      <a:lnTo>
                        <a:pt x="0" y="6"/>
                      </a:lnTo>
                      <a:close/>
                    </a:path>
                  </a:pathLst>
                </a:custGeom>
                <a:solidFill>
                  <a:srgbClr val="F1F1FF"/>
                </a:solidFill>
                <a:ln w="9525">
                  <a:noFill/>
                  <a:round/>
                  <a:headEnd/>
                  <a:tailEnd/>
                </a:ln>
              </p:spPr>
              <p:txBody>
                <a:bodyPr/>
                <a:lstStyle/>
                <a:p>
                  <a:endParaRPr lang="en-US"/>
                </a:p>
              </p:txBody>
            </p:sp>
            <p:sp>
              <p:nvSpPr>
                <p:cNvPr id="279168" name="Freeform 640"/>
                <p:cNvSpPr>
                  <a:spLocks/>
                </p:cNvSpPr>
                <p:nvPr/>
              </p:nvSpPr>
              <p:spPr bwMode="auto">
                <a:xfrm>
                  <a:off x="3085" y="2278"/>
                  <a:ext cx="5" cy="4"/>
                </a:xfrm>
                <a:custGeom>
                  <a:avLst/>
                  <a:gdLst/>
                  <a:ahLst/>
                  <a:cxnLst>
                    <a:cxn ang="0">
                      <a:pos x="0" y="5"/>
                    </a:cxn>
                    <a:cxn ang="0">
                      <a:pos x="8" y="5"/>
                    </a:cxn>
                    <a:cxn ang="0">
                      <a:pos x="8" y="0"/>
                    </a:cxn>
                    <a:cxn ang="0">
                      <a:pos x="6" y="0"/>
                    </a:cxn>
                    <a:cxn ang="0">
                      <a:pos x="6" y="4"/>
                    </a:cxn>
                    <a:cxn ang="0">
                      <a:pos x="0" y="4"/>
                    </a:cxn>
                    <a:cxn ang="0">
                      <a:pos x="0" y="5"/>
                    </a:cxn>
                  </a:cxnLst>
                  <a:rect l="0" t="0" r="r" b="b"/>
                  <a:pathLst>
                    <a:path w="8" h="5">
                      <a:moveTo>
                        <a:pt x="0" y="5"/>
                      </a:moveTo>
                      <a:lnTo>
                        <a:pt x="8" y="5"/>
                      </a:lnTo>
                      <a:lnTo>
                        <a:pt x="8" y="0"/>
                      </a:lnTo>
                      <a:lnTo>
                        <a:pt x="6" y="0"/>
                      </a:lnTo>
                      <a:lnTo>
                        <a:pt x="6" y="4"/>
                      </a:lnTo>
                      <a:lnTo>
                        <a:pt x="0" y="4"/>
                      </a:lnTo>
                      <a:lnTo>
                        <a:pt x="0" y="5"/>
                      </a:lnTo>
                      <a:close/>
                    </a:path>
                  </a:pathLst>
                </a:custGeom>
                <a:solidFill>
                  <a:srgbClr val="F5F5FF"/>
                </a:solidFill>
                <a:ln w="9525">
                  <a:noFill/>
                  <a:round/>
                  <a:headEnd/>
                  <a:tailEnd/>
                </a:ln>
              </p:spPr>
              <p:txBody>
                <a:bodyPr/>
                <a:lstStyle/>
                <a:p>
                  <a:endParaRPr lang="en-US"/>
                </a:p>
              </p:txBody>
            </p:sp>
            <p:sp>
              <p:nvSpPr>
                <p:cNvPr id="279169" name="Freeform 641"/>
                <p:cNvSpPr>
                  <a:spLocks/>
                </p:cNvSpPr>
                <p:nvPr/>
              </p:nvSpPr>
              <p:spPr bwMode="auto">
                <a:xfrm>
                  <a:off x="3084" y="2278"/>
                  <a:ext cx="5" cy="4"/>
                </a:xfrm>
                <a:custGeom>
                  <a:avLst/>
                  <a:gdLst/>
                  <a:ahLst/>
                  <a:cxnLst>
                    <a:cxn ang="0">
                      <a:pos x="1" y="5"/>
                    </a:cxn>
                    <a:cxn ang="0">
                      <a:pos x="7" y="5"/>
                    </a:cxn>
                    <a:cxn ang="0">
                      <a:pos x="7" y="1"/>
                    </a:cxn>
                    <a:cxn ang="0">
                      <a:pos x="4" y="0"/>
                    </a:cxn>
                    <a:cxn ang="0">
                      <a:pos x="4" y="3"/>
                    </a:cxn>
                    <a:cxn ang="0">
                      <a:pos x="0" y="3"/>
                    </a:cxn>
                    <a:cxn ang="0">
                      <a:pos x="1" y="5"/>
                    </a:cxn>
                  </a:cxnLst>
                  <a:rect l="0" t="0" r="r" b="b"/>
                  <a:pathLst>
                    <a:path w="7" h="5">
                      <a:moveTo>
                        <a:pt x="1" y="5"/>
                      </a:moveTo>
                      <a:lnTo>
                        <a:pt x="7" y="5"/>
                      </a:lnTo>
                      <a:lnTo>
                        <a:pt x="7" y="1"/>
                      </a:lnTo>
                      <a:lnTo>
                        <a:pt x="4" y="0"/>
                      </a:lnTo>
                      <a:lnTo>
                        <a:pt x="4" y="3"/>
                      </a:lnTo>
                      <a:lnTo>
                        <a:pt x="0" y="3"/>
                      </a:lnTo>
                      <a:lnTo>
                        <a:pt x="1" y="5"/>
                      </a:lnTo>
                      <a:close/>
                    </a:path>
                  </a:pathLst>
                </a:custGeom>
                <a:solidFill>
                  <a:srgbClr val="F9F9FF"/>
                </a:solidFill>
                <a:ln w="9525">
                  <a:noFill/>
                  <a:round/>
                  <a:headEnd/>
                  <a:tailEnd/>
                </a:ln>
              </p:spPr>
              <p:txBody>
                <a:bodyPr/>
                <a:lstStyle/>
                <a:p>
                  <a:endParaRPr lang="en-US"/>
                </a:p>
              </p:txBody>
            </p:sp>
            <p:sp>
              <p:nvSpPr>
                <p:cNvPr id="279170" name="Freeform 642"/>
                <p:cNvSpPr>
                  <a:spLocks/>
                </p:cNvSpPr>
                <p:nvPr/>
              </p:nvSpPr>
              <p:spPr bwMode="auto">
                <a:xfrm>
                  <a:off x="3084" y="2278"/>
                  <a:ext cx="2" cy="3"/>
                </a:xfrm>
                <a:custGeom>
                  <a:avLst/>
                  <a:gdLst/>
                  <a:ahLst/>
                  <a:cxnLst>
                    <a:cxn ang="0">
                      <a:pos x="0" y="3"/>
                    </a:cxn>
                    <a:cxn ang="0">
                      <a:pos x="4" y="3"/>
                    </a:cxn>
                    <a:cxn ang="0">
                      <a:pos x="4" y="0"/>
                    </a:cxn>
                    <a:cxn ang="0">
                      <a:pos x="2" y="1"/>
                    </a:cxn>
                    <a:cxn ang="0">
                      <a:pos x="2" y="1"/>
                    </a:cxn>
                    <a:cxn ang="0">
                      <a:pos x="1" y="1"/>
                    </a:cxn>
                    <a:cxn ang="0">
                      <a:pos x="0" y="3"/>
                    </a:cxn>
                  </a:cxnLst>
                  <a:rect l="0" t="0" r="r" b="b"/>
                  <a:pathLst>
                    <a:path w="4" h="3">
                      <a:moveTo>
                        <a:pt x="0" y="3"/>
                      </a:moveTo>
                      <a:lnTo>
                        <a:pt x="4" y="3"/>
                      </a:lnTo>
                      <a:lnTo>
                        <a:pt x="4" y="0"/>
                      </a:lnTo>
                      <a:lnTo>
                        <a:pt x="2" y="1"/>
                      </a:lnTo>
                      <a:lnTo>
                        <a:pt x="2" y="1"/>
                      </a:lnTo>
                      <a:lnTo>
                        <a:pt x="1" y="1"/>
                      </a:lnTo>
                      <a:lnTo>
                        <a:pt x="0" y="3"/>
                      </a:lnTo>
                      <a:close/>
                    </a:path>
                  </a:pathLst>
                </a:custGeom>
                <a:solidFill>
                  <a:srgbClr val="FDFDFF"/>
                </a:solidFill>
                <a:ln w="9525">
                  <a:noFill/>
                  <a:round/>
                  <a:headEnd/>
                  <a:tailEnd/>
                </a:ln>
              </p:spPr>
              <p:txBody>
                <a:bodyPr/>
                <a:lstStyle/>
                <a:p>
                  <a:endParaRPr lang="en-US"/>
                </a:p>
              </p:txBody>
            </p:sp>
            <p:sp>
              <p:nvSpPr>
                <p:cNvPr id="279171" name="Freeform 643"/>
                <p:cNvSpPr>
                  <a:spLocks/>
                </p:cNvSpPr>
                <p:nvPr/>
              </p:nvSpPr>
              <p:spPr bwMode="auto">
                <a:xfrm>
                  <a:off x="3085" y="2278"/>
                  <a:ext cx="1" cy="2"/>
                </a:xfrm>
                <a:custGeom>
                  <a:avLst/>
                  <a:gdLst/>
                  <a:ahLst/>
                  <a:cxnLst>
                    <a:cxn ang="0">
                      <a:pos x="0" y="0"/>
                    </a:cxn>
                    <a:cxn ang="0">
                      <a:pos x="1" y="0"/>
                    </a:cxn>
                    <a:cxn ang="0">
                      <a:pos x="1" y="0"/>
                    </a:cxn>
                    <a:cxn ang="0">
                      <a:pos x="0" y="0"/>
                    </a:cxn>
                    <a:cxn ang="0">
                      <a:pos x="0" y="0"/>
                    </a:cxn>
                    <a:cxn ang="0">
                      <a:pos x="0" y="0"/>
                    </a:cxn>
                    <a:cxn ang="0">
                      <a:pos x="0" y="0"/>
                    </a:cxn>
                  </a:cxnLst>
                  <a:rect l="0" t="0" r="r" b="b"/>
                  <a:pathLst>
                    <a:path w="1">
                      <a:moveTo>
                        <a:pt x="0" y="0"/>
                      </a:moveTo>
                      <a:lnTo>
                        <a:pt x="1" y="0"/>
                      </a:lnTo>
                      <a:lnTo>
                        <a:pt x="1" y="0"/>
                      </a:lnTo>
                      <a:lnTo>
                        <a:pt x="0" y="0"/>
                      </a:lnTo>
                      <a:lnTo>
                        <a:pt x="0" y="0"/>
                      </a:lnTo>
                      <a:lnTo>
                        <a:pt x="0" y="0"/>
                      </a:lnTo>
                      <a:lnTo>
                        <a:pt x="0" y="0"/>
                      </a:lnTo>
                      <a:close/>
                    </a:path>
                  </a:pathLst>
                </a:custGeom>
                <a:solidFill>
                  <a:srgbClr val="FFFFFF"/>
                </a:solidFill>
                <a:ln w="9525">
                  <a:noFill/>
                  <a:round/>
                  <a:headEnd/>
                  <a:tailEnd/>
                </a:ln>
              </p:spPr>
              <p:txBody>
                <a:bodyPr/>
                <a:lstStyle/>
                <a:p>
                  <a:endParaRPr lang="en-US"/>
                </a:p>
              </p:txBody>
            </p:sp>
            <p:sp>
              <p:nvSpPr>
                <p:cNvPr id="279172" name="Rectangle 644"/>
                <p:cNvSpPr>
                  <a:spLocks noChangeArrowheads="1"/>
                </p:cNvSpPr>
                <p:nvPr/>
              </p:nvSpPr>
              <p:spPr bwMode="auto">
                <a:xfrm>
                  <a:off x="3085" y="2278"/>
                  <a:ext cx="27" cy="20"/>
                </a:xfrm>
                <a:prstGeom prst="rect">
                  <a:avLst/>
                </a:prstGeom>
                <a:noFill/>
                <a:ln w="1588">
                  <a:solidFill>
                    <a:srgbClr val="000000"/>
                  </a:solidFill>
                  <a:miter lim="800000"/>
                  <a:headEnd/>
                  <a:tailEnd/>
                </a:ln>
              </p:spPr>
              <p:txBody>
                <a:bodyPr/>
                <a:lstStyle/>
                <a:p>
                  <a:endParaRPr lang="en-US"/>
                </a:p>
              </p:txBody>
            </p:sp>
            <p:sp>
              <p:nvSpPr>
                <p:cNvPr id="279173" name="Freeform 645"/>
                <p:cNvSpPr>
                  <a:spLocks/>
                </p:cNvSpPr>
                <p:nvPr/>
              </p:nvSpPr>
              <p:spPr bwMode="auto">
                <a:xfrm>
                  <a:off x="3072" y="2320"/>
                  <a:ext cx="427" cy="31"/>
                </a:xfrm>
                <a:custGeom>
                  <a:avLst/>
                  <a:gdLst/>
                  <a:ahLst/>
                  <a:cxnLst>
                    <a:cxn ang="0">
                      <a:pos x="357" y="36"/>
                    </a:cxn>
                    <a:cxn ang="0">
                      <a:pos x="305" y="33"/>
                    </a:cxn>
                    <a:cxn ang="0">
                      <a:pos x="267" y="30"/>
                    </a:cxn>
                    <a:cxn ang="0">
                      <a:pos x="238" y="25"/>
                    </a:cxn>
                    <a:cxn ang="0">
                      <a:pos x="217" y="19"/>
                    </a:cxn>
                    <a:cxn ang="0">
                      <a:pos x="199" y="14"/>
                    </a:cxn>
                    <a:cxn ang="0">
                      <a:pos x="182" y="9"/>
                    </a:cxn>
                    <a:cxn ang="0">
                      <a:pos x="165" y="5"/>
                    </a:cxn>
                    <a:cxn ang="0">
                      <a:pos x="147" y="3"/>
                    </a:cxn>
                    <a:cxn ang="0">
                      <a:pos x="125" y="1"/>
                    </a:cxn>
                    <a:cxn ang="0">
                      <a:pos x="100" y="0"/>
                    </a:cxn>
                    <a:cxn ang="0">
                      <a:pos x="72" y="0"/>
                    </a:cxn>
                    <a:cxn ang="0">
                      <a:pos x="0" y="12"/>
                    </a:cxn>
                    <a:cxn ang="0">
                      <a:pos x="86" y="12"/>
                    </a:cxn>
                    <a:cxn ang="0">
                      <a:pos x="113" y="13"/>
                    </a:cxn>
                    <a:cxn ang="0">
                      <a:pos x="136" y="14"/>
                    </a:cxn>
                    <a:cxn ang="0">
                      <a:pos x="156" y="16"/>
                    </a:cxn>
                    <a:cxn ang="0">
                      <a:pos x="175" y="19"/>
                    </a:cxn>
                    <a:cxn ang="0">
                      <a:pos x="191" y="24"/>
                    </a:cxn>
                    <a:cxn ang="0">
                      <a:pos x="208" y="29"/>
                    </a:cxn>
                    <a:cxn ang="0">
                      <a:pos x="227" y="35"/>
                    </a:cxn>
                    <a:cxn ang="0">
                      <a:pos x="252" y="40"/>
                    </a:cxn>
                    <a:cxn ang="0">
                      <a:pos x="285" y="44"/>
                    </a:cxn>
                    <a:cxn ang="0">
                      <a:pos x="329" y="47"/>
                    </a:cxn>
                    <a:cxn ang="0">
                      <a:pos x="388" y="49"/>
                    </a:cxn>
                    <a:cxn ang="0">
                      <a:pos x="446" y="47"/>
                    </a:cxn>
                    <a:cxn ang="0">
                      <a:pos x="491" y="44"/>
                    </a:cxn>
                    <a:cxn ang="0">
                      <a:pos x="524" y="40"/>
                    </a:cxn>
                    <a:cxn ang="0">
                      <a:pos x="549" y="35"/>
                    </a:cxn>
                    <a:cxn ang="0">
                      <a:pos x="568" y="29"/>
                    </a:cxn>
                    <a:cxn ang="0">
                      <a:pos x="585" y="24"/>
                    </a:cxn>
                    <a:cxn ang="0">
                      <a:pos x="601" y="19"/>
                    </a:cxn>
                    <a:cxn ang="0">
                      <a:pos x="620" y="16"/>
                    </a:cxn>
                    <a:cxn ang="0">
                      <a:pos x="640" y="14"/>
                    </a:cxn>
                    <a:cxn ang="0">
                      <a:pos x="663" y="13"/>
                    </a:cxn>
                    <a:cxn ang="0">
                      <a:pos x="689" y="12"/>
                    </a:cxn>
                    <a:cxn ang="0">
                      <a:pos x="776" y="12"/>
                    </a:cxn>
                    <a:cxn ang="0">
                      <a:pos x="703" y="0"/>
                    </a:cxn>
                    <a:cxn ang="0">
                      <a:pos x="676" y="0"/>
                    </a:cxn>
                    <a:cxn ang="0">
                      <a:pos x="651" y="1"/>
                    </a:cxn>
                    <a:cxn ang="0">
                      <a:pos x="629" y="3"/>
                    </a:cxn>
                    <a:cxn ang="0">
                      <a:pos x="610" y="5"/>
                    </a:cxn>
                    <a:cxn ang="0">
                      <a:pos x="594" y="9"/>
                    </a:cxn>
                    <a:cxn ang="0">
                      <a:pos x="577" y="14"/>
                    </a:cxn>
                    <a:cxn ang="0">
                      <a:pos x="558" y="19"/>
                    </a:cxn>
                    <a:cxn ang="0">
                      <a:pos x="537" y="25"/>
                    </a:cxn>
                    <a:cxn ang="0">
                      <a:pos x="509" y="30"/>
                    </a:cxn>
                    <a:cxn ang="0">
                      <a:pos x="471" y="33"/>
                    </a:cxn>
                    <a:cxn ang="0">
                      <a:pos x="419" y="36"/>
                    </a:cxn>
                  </a:cxnLst>
                  <a:rect l="0" t="0" r="r" b="b"/>
                  <a:pathLst>
                    <a:path w="776" h="49">
                      <a:moveTo>
                        <a:pt x="388" y="37"/>
                      </a:moveTo>
                      <a:lnTo>
                        <a:pt x="357" y="36"/>
                      </a:lnTo>
                      <a:lnTo>
                        <a:pt x="329" y="36"/>
                      </a:lnTo>
                      <a:lnTo>
                        <a:pt x="305" y="33"/>
                      </a:lnTo>
                      <a:lnTo>
                        <a:pt x="285" y="32"/>
                      </a:lnTo>
                      <a:lnTo>
                        <a:pt x="267" y="30"/>
                      </a:lnTo>
                      <a:lnTo>
                        <a:pt x="252" y="28"/>
                      </a:lnTo>
                      <a:lnTo>
                        <a:pt x="238" y="25"/>
                      </a:lnTo>
                      <a:lnTo>
                        <a:pt x="227" y="23"/>
                      </a:lnTo>
                      <a:lnTo>
                        <a:pt x="217" y="19"/>
                      </a:lnTo>
                      <a:lnTo>
                        <a:pt x="208" y="16"/>
                      </a:lnTo>
                      <a:lnTo>
                        <a:pt x="199" y="14"/>
                      </a:lnTo>
                      <a:lnTo>
                        <a:pt x="191" y="11"/>
                      </a:lnTo>
                      <a:lnTo>
                        <a:pt x="182" y="9"/>
                      </a:lnTo>
                      <a:lnTo>
                        <a:pt x="175" y="8"/>
                      </a:lnTo>
                      <a:lnTo>
                        <a:pt x="165" y="5"/>
                      </a:lnTo>
                      <a:lnTo>
                        <a:pt x="156" y="4"/>
                      </a:lnTo>
                      <a:lnTo>
                        <a:pt x="147" y="3"/>
                      </a:lnTo>
                      <a:lnTo>
                        <a:pt x="136" y="2"/>
                      </a:lnTo>
                      <a:lnTo>
                        <a:pt x="125" y="1"/>
                      </a:lnTo>
                      <a:lnTo>
                        <a:pt x="113" y="1"/>
                      </a:lnTo>
                      <a:lnTo>
                        <a:pt x="100" y="0"/>
                      </a:lnTo>
                      <a:lnTo>
                        <a:pt x="86" y="0"/>
                      </a:lnTo>
                      <a:lnTo>
                        <a:pt x="72" y="0"/>
                      </a:lnTo>
                      <a:lnTo>
                        <a:pt x="0" y="0"/>
                      </a:lnTo>
                      <a:lnTo>
                        <a:pt x="0" y="12"/>
                      </a:lnTo>
                      <a:lnTo>
                        <a:pt x="72" y="12"/>
                      </a:lnTo>
                      <a:lnTo>
                        <a:pt x="86" y="12"/>
                      </a:lnTo>
                      <a:lnTo>
                        <a:pt x="100" y="13"/>
                      </a:lnTo>
                      <a:lnTo>
                        <a:pt x="113" y="13"/>
                      </a:lnTo>
                      <a:lnTo>
                        <a:pt x="125" y="13"/>
                      </a:lnTo>
                      <a:lnTo>
                        <a:pt x="136" y="14"/>
                      </a:lnTo>
                      <a:lnTo>
                        <a:pt x="147" y="15"/>
                      </a:lnTo>
                      <a:lnTo>
                        <a:pt x="156" y="16"/>
                      </a:lnTo>
                      <a:lnTo>
                        <a:pt x="165" y="17"/>
                      </a:lnTo>
                      <a:lnTo>
                        <a:pt x="175" y="19"/>
                      </a:lnTo>
                      <a:lnTo>
                        <a:pt x="182" y="22"/>
                      </a:lnTo>
                      <a:lnTo>
                        <a:pt x="191" y="24"/>
                      </a:lnTo>
                      <a:lnTo>
                        <a:pt x="199" y="26"/>
                      </a:lnTo>
                      <a:lnTo>
                        <a:pt x="208" y="29"/>
                      </a:lnTo>
                      <a:lnTo>
                        <a:pt x="217" y="31"/>
                      </a:lnTo>
                      <a:lnTo>
                        <a:pt x="227" y="35"/>
                      </a:lnTo>
                      <a:lnTo>
                        <a:pt x="238" y="37"/>
                      </a:lnTo>
                      <a:lnTo>
                        <a:pt x="252" y="40"/>
                      </a:lnTo>
                      <a:lnTo>
                        <a:pt x="267" y="42"/>
                      </a:lnTo>
                      <a:lnTo>
                        <a:pt x="285" y="44"/>
                      </a:lnTo>
                      <a:lnTo>
                        <a:pt x="305" y="46"/>
                      </a:lnTo>
                      <a:lnTo>
                        <a:pt x="329" y="47"/>
                      </a:lnTo>
                      <a:lnTo>
                        <a:pt x="357" y="49"/>
                      </a:lnTo>
                      <a:lnTo>
                        <a:pt x="388" y="49"/>
                      </a:lnTo>
                      <a:lnTo>
                        <a:pt x="419" y="49"/>
                      </a:lnTo>
                      <a:lnTo>
                        <a:pt x="446" y="47"/>
                      </a:lnTo>
                      <a:lnTo>
                        <a:pt x="471" y="46"/>
                      </a:lnTo>
                      <a:lnTo>
                        <a:pt x="491" y="44"/>
                      </a:lnTo>
                      <a:lnTo>
                        <a:pt x="509" y="42"/>
                      </a:lnTo>
                      <a:lnTo>
                        <a:pt x="524" y="40"/>
                      </a:lnTo>
                      <a:lnTo>
                        <a:pt x="537" y="37"/>
                      </a:lnTo>
                      <a:lnTo>
                        <a:pt x="549" y="35"/>
                      </a:lnTo>
                      <a:lnTo>
                        <a:pt x="558" y="31"/>
                      </a:lnTo>
                      <a:lnTo>
                        <a:pt x="568" y="29"/>
                      </a:lnTo>
                      <a:lnTo>
                        <a:pt x="577" y="26"/>
                      </a:lnTo>
                      <a:lnTo>
                        <a:pt x="585" y="24"/>
                      </a:lnTo>
                      <a:lnTo>
                        <a:pt x="594" y="22"/>
                      </a:lnTo>
                      <a:lnTo>
                        <a:pt x="601" y="19"/>
                      </a:lnTo>
                      <a:lnTo>
                        <a:pt x="610" y="17"/>
                      </a:lnTo>
                      <a:lnTo>
                        <a:pt x="620" y="16"/>
                      </a:lnTo>
                      <a:lnTo>
                        <a:pt x="629" y="15"/>
                      </a:lnTo>
                      <a:lnTo>
                        <a:pt x="640" y="14"/>
                      </a:lnTo>
                      <a:lnTo>
                        <a:pt x="651" y="13"/>
                      </a:lnTo>
                      <a:lnTo>
                        <a:pt x="663" y="13"/>
                      </a:lnTo>
                      <a:lnTo>
                        <a:pt x="676" y="13"/>
                      </a:lnTo>
                      <a:lnTo>
                        <a:pt x="689" y="12"/>
                      </a:lnTo>
                      <a:lnTo>
                        <a:pt x="703" y="12"/>
                      </a:lnTo>
                      <a:lnTo>
                        <a:pt x="776" y="12"/>
                      </a:lnTo>
                      <a:lnTo>
                        <a:pt x="776" y="0"/>
                      </a:lnTo>
                      <a:lnTo>
                        <a:pt x="703" y="0"/>
                      </a:lnTo>
                      <a:lnTo>
                        <a:pt x="689" y="0"/>
                      </a:lnTo>
                      <a:lnTo>
                        <a:pt x="676" y="0"/>
                      </a:lnTo>
                      <a:lnTo>
                        <a:pt x="663" y="1"/>
                      </a:lnTo>
                      <a:lnTo>
                        <a:pt x="651" y="1"/>
                      </a:lnTo>
                      <a:lnTo>
                        <a:pt x="640" y="2"/>
                      </a:lnTo>
                      <a:lnTo>
                        <a:pt x="629" y="3"/>
                      </a:lnTo>
                      <a:lnTo>
                        <a:pt x="620" y="4"/>
                      </a:lnTo>
                      <a:lnTo>
                        <a:pt x="610" y="5"/>
                      </a:lnTo>
                      <a:lnTo>
                        <a:pt x="601" y="8"/>
                      </a:lnTo>
                      <a:lnTo>
                        <a:pt x="594" y="9"/>
                      </a:lnTo>
                      <a:lnTo>
                        <a:pt x="585" y="12"/>
                      </a:lnTo>
                      <a:lnTo>
                        <a:pt x="577" y="14"/>
                      </a:lnTo>
                      <a:lnTo>
                        <a:pt x="568" y="16"/>
                      </a:lnTo>
                      <a:lnTo>
                        <a:pt x="558" y="19"/>
                      </a:lnTo>
                      <a:lnTo>
                        <a:pt x="549" y="23"/>
                      </a:lnTo>
                      <a:lnTo>
                        <a:pt x="537" y="25"/>
                      </a:lnTo>
                      <a:lnTo>
                        <a:pt x="524" y="28"/>
                      </a:lnTo>
                      <a:lnTo>
                        <a:pt x="509" y="30"/>
                      </a:lnTo>
                      <a:lnTo>
                        <a:pt x="491" y="32"/>
                      </a:lnTo>
                      <a:lnTo>
                        <a:pt x="471" y="33"/>
                      </a:lnTo>
                      <a:lnTo>
                        <a:pt x="446" y="36"/>
                      </a:lnTo>
                      <a:lnTo>
                        <a:pt x="419" y="36"/>
                      </a:lnTo>
                      <a:lnTo>
                        <a:pt x="388" y="37"/>
                      </a:lnTo>
                      <a:close/>
                    </a:path>
                  </a:pathLst>
                </a:custGeom>
                <a:solidFill>
                  <a:srgbClr val="9A9A9A"/>
                </a:solidFill>
                <a:ln w="9525">
                  <a:noFill/>
                  <a:round/>
                  <a:headEnd/>
                  <a:tailEnd/>
                </a:ln>
              </p:spPr>
              <p:txBody>
                <a:bodyPr/>
                <a:lstStyle/>
                <a:p>
                  <a:endParaRPr lang="en-US"/>
                </a:p>
              </p:txBody>
            </p:sp>
            <p:sp>
              <p:nvSpPr>
                <p:cNvPr id="279174" name="Freeform 646"/>
                <p:cNvSpPr>
                  <a:spLocks/>
                </p:cNvSpPr>
                <p:nvPr/>
              </p:nvSpPr>
              <p:spPr bwMode="auto">
                <a:xfrm>
                  <a:off x="3072" y="2325"/>
                  <a:ext cx="427" cy="30"/>
                </a:xfrm>
                <a:custGeom>
                  <a:avLst/>
                  <a:gdLst/>
                  <a:ahLst/>
                  <a:cxnLst>
                    <a:cxn ang="0">
                      <a:pos x="357" y="36"/>
                    </a:cxn>
                    <a:cxn ang="0">
                      <a:pos x="305" y="34"/>
                    </a:cxn>
                    <a:cxn ang="0">
                      <a:pos x="267" y="30"/>
                    </a:cxn>
                    <a:cxn ang="0">
                      <a:pos x="238" y="25"/>
                    </a:cxn>
                    <a:cxn ang="0">
                      <a:pos x="217" y="20"/>
                    </a:cxn>
                    <a:cxn ang="0">
                      <a:pos x="199" y="13"/>
                    </a:cxn>
                    <a:cxn ang="0">
                      <a:pos x="182" y="9"/>
                    </a:cxn>
                    <a:cxn ang="0">
                      <a:pos x="165" y="6"/>
                    </a:cxn>
                    <a:cxn ang="0">
                      <a:pos x="147" y="3"/>
                    </a:cxn>
                    <a:cxn ang="0">
                      <a:pos x="125" y="2"/>
                    </a:cxn>
                    <a:cxn ang="0">
                      <a:pos x="100" y="0"/>
                    </a:cxn>
                    <a:cxn ang="0">
                      <a:pos x="72" y="0"/>
                    </a:cxn>
                    <a:cxn ang="0">
                      <a:pos x="0" y="12"/>
                    </a:cxn>
                    <a:cxn ang="0">
                      <a:pos x="86" y="12"/>
                    </a:cxn>
                    <a:cxn ang="0">
                      <a:pos x="113" y="13"/>
                    </a:cxn>
                    <a:cxn ang="0">
                      <a:pos x="136" y="14"/>
                    </a:cxn>
                    <a:cxn ang="0">
                      <a:pos x="156" y="17"/>
                    </a:cxn>
                    <a:cxn ang="0">
                      <a:pos x="175" y="19"/>
                    </a:cxn>
                    <a:cxn ang="0">
                      <a:pos x="191" y="23"/>
                    </a:cxn>
                    <a:cxn ang="0">
                      <a:pos x="208" y="29"/>
                    </a:cxn>
                    <a:cxn ang="0">
                      <a:pos x="227" y="34"/>
                    </a:cxn>
                    <a:cxn ang="0">
                      <a:pos x="252" y="39"/>
                    </a:cxn>
                    <a:cxn ang="0">
                      <a:pos x="285" y="45"/>
                    </a:cxn>
                    <a:cxn ang="0">
                      <a:pos x="329" y="48"/>
                    </a:cxn>
                    <a:cxn ang="0">
                      <a:pos x="388" y="49"/>
                    </a:cxn>
                    <a:cxn ang="0">
                      <a:pos x="446" y="48"/>
                    </a:cxn>
                    <a:cxn ang="0">
                      <a:pos x="491" y="45"/>
                    </a:cxn>
                    <a:cxn ang="0">
                      <a:pos x="524" y="39"/>
                    </a:cxn>
                    <a:cxn ang="0">
                      <a:pos x="549" y="34"/>
                    </a:cxn>
                    <a:cxn ang="0">
                      <a:pos x="568" y="29"/>
                    </a:cxn>
                    <a:cxn ang="0">
                      <a:pos x="585" y="23"/>
                    </a:cxn>
                    <a:cxn ang="0">
                      <a:pos x="601" y="19"/>
                    </a:cxn>
                    <a:cxn ang="0">
                      <a:pos x="620" y="17"/>
                    </a:cxn>
                    <a:cxn ang="0">
                      <a:pos x="640" y="14"/>
                    </a:cxn>
                    <a:cxn ang="0">
                      <a:pos x="663" y="13"/>
                    </a:cxn>
                    <a:cxn ang="0">
                      <a:pos x="689" y="12"/>
                    </a:cxn>
                    <a:cxn ang="0">
                      <a:pos x="776" y="12"/>
                    </a:cxn>
                    <a:cxn ang="0">
                      <a:pos x="703" y="0"/>
                    </a:cxn>
                    <a:cxn ang="0">
                      <a:pos x="676" y="0"/>
                    </a:cxn>
                    <a:cxn ang="0">
                      <a:pos x="651" y="2"/>
                    </a:cxn>
                    <a:cxn ang="0">
                      <a:pos x="629" y="3"/>
                    </a:cxn>
                    <a:cxn ang="0">
                      <a:pos x="610" y="6"/>
                    </a:cxn>
                    <a:cxn ang="0">
                      <a:pos x="594" y="9"/>
                    </a:cxn>
                    <a:cxn ang="0">
                      <a:pos x="577" y="14"/>
                    </a:cxn>
                    <a:cxn ang="0">
                      <a:pos x="558" y="20"/>
                    </a:cxn>
                    <a:cxn ang="0">
                      <a:pos x="537" y="25"/>
                    </a:cxn>
                    <a:cxn ang="0">
                      <a:pos x="509" y="30"/>
                    </a:cxn>
                    <a:cxn ang="0">
                      <a:pos x="471" y="34"/>
                    </a:cxn>
                    <a:cxn ang="0">
                      <a:pos x="419" y="36"/>
                    </a:cxn>
                  </a:cxnLst>
                  <a:rect l="0" t="0" r="r" b="b"/>
                  <a:pathLst>
                    <a:path w="776" h="49">
                      <a:moveTo>
                        <a:pt x="388" y="36"/>
                      </a:moveTo>
                      <a:lnTo>
                        <a:pt x="357" y="36"/>
                      </a:lnTo>
                      <a:lnTo>
                        <a:pt x="329" y="35"/>
                      </a:lnTo>
                      <a:lnTo>
                        <a:pt x="305" y="34"/>
                      </a:lnTo>
                      <a:lnTo>
                        <a:pt x="285" y="32"/>
                      </a:lnTo>
                      <a:lnTo>
                        <a:pt x="267" y="30"/>
                      </a:lnTo>
                      <a:lnTo>
                        <a:pt x="252" y="27"/>
                      </a:lnTo>
                      <a:lnTo>
                        <a:pt x="238" y="25"/>
                      </a:lnTo>
                      <a:lnTo>
                        <a:pt x="227" y="22"/>
                      </a:lnTo>
                      <a:lnTo>
                        <a:pt x="217" y="20"/>
                      </a:lnTo>
                      <a:lnTo>
                        <a:pt x="208" y="17"/>
                      </a:lnTo>
                      <a:lnTo>
                        <a:pt x="199" y="13"/>
                      </a:lnTo>
                      <a:lnTo>
                        <a:pt x="191" y="11"/>
                      </a:lnTo>
                      <a:lnTo>
                        <a:pt x="182" y="9"/>
                      </a:lnTo>
                      <a:lnTo>
                        <a:pt x="175" y="7"/>
                      </a:lnTo>
                      <a:lnTo>
                        <a:pt x="165" y="6"/>
                      </a:lnTo>
                      <a:lnTo>
                        <a:pt x="156" y="4"/>
                      </a:lnTo>
                      <a:lnTo>
                        <a:pt x="147" y="3"/>
                      </a:lnTo>
                      <a:lnTo>
                        <a:pt x="136" y="3"/>
                      </a:lnTo>
                      <a:lnTo>
                        <a:pt x="125" y="2"/>
                      </a:lnTo>
                      <a:lnTo>
                        <a:pt x="113" y="0"/>
                      </a:lnTo>
                      <a:lnTo>
                        <a:pt x="100" y="0"/>
                      </a:lnTo>
                      <a:lnTo>
                        <a:pt x="86" y="0"/>
                      </a:lnTo>
                      <a:lnTo>
                        <a:pt x="72" y="0"/>
                      </a:lnTo>
                      <a:lnTo>
                        <a:pt x="0" y="0"/>
                      </a:lnTo>
                      <a:lnTo>
                        <a:pt x="0" y="12"/>
                      </a:lnTo>
                      <a:lnTo>
                        <a:pt x="72" y="12"/>
                      </a:lnTo>
                      <a:lnTo>
                        <a:pt x="86" y="12"/>
                      </a:lnTo>
                      <a:lnTo>
                        <a:pt x="100" y="12"/>
                      </a:lnTo>
                      <a:lnTo>
                        <a:pt x="113" y="13"/>
                      </a:lnTo>
                      <a:lnTo>
                        <a:pt x="125" y="13"/>
                      </a:lnTo>
                      <a:lnTo>
                        <a:pt x="136" y="14"/>
                      </a:lnTo>
                      <a:lnTo>
                        <a:pt x="147" y="16"/>
                      </a:lnTo>
                      <a:lnTo>
                        <a:pt x="156" y="17"/>
                      </a:lnTo>
                      <a:lnTo>
                        <a:pt x="165" y="18"/>
                      </a:lnTo>
                      <a:lnTo>
                        <a:pt x="175" y="19"/>
                      </a:lnTo>
                      <a:lnTo>
                        <a:pt x="182" y="21"/>
                      </a:lnTo>
                      <a:lnTo>
                        <a:pt x="191" y="23"/>
                      </a:lnTo>
                      <a:lnTo>
                        <a:pt x="199" y="26"/>
                      </a:lnTo>
                      <a:lnTo>
                        <a:pt x="208" y="29"/>
                      </a:lnTo>
                      <a:lnTo>
                        <a:pt x="217" y="32"/>
                      </a:lnTo>
                      <a:lnTo>
                        <a:pt x="227" y="34"/>
                      </a:lnTo>
                      <a:lnTo>
                        <a:pt x="238" y="37"/>
                      </a:lnTo>
                      <a:lnTo>
                        <a:pt x="252" y="39"/>
                      </a:lnTo>
                      <a:lnTo>
                        <a:pt x="267" y="43"/>
                      </a:lnTo>
                      <a:lnTo>
                        <a:pt x="285" y="45"/>
                      </a:lnTo>
                      <a:lnTo>
                        <a:pt x="305" y="46"/>
                      </a:lnTo>
                      <a:lnTo>
                        <a:pt x="329" y="48"/>
                      </a:lnTo>
                      <a:lnTo>
                        <a:pt x="357" y="48"/>
                      </a:lnTo>
                      <a:lnTo>
                        <a:pt x="388" y="49"/>
                      </a:lnTo>
                      <a:lnTo>
                        <a:pt x="419" y="48"/>
                      </a:lnTo>
                      <a:lnTo>
                        <a:pt x="446" y="48"/>
                      </a:lnTo>
                      <a:lnTo>
                        <a:pt x="471" y="46"/>
                      </a:lnTo>
                      <a:lnTo>
                        <a:pt x="491" y="45"/>
                      </a:lnTo>
                      <a:lnTo>
                        <a:pt x="509" y="43"/>
                      </a:lnTo>
                      <a:lnTo>
                        <a:pt x="524" y="39"/>
                      </a:lnTo>
                      <a:lnTo>
                        <a:pt x="537" y="37"/>
                      </a:lnTo>
                      <a:lnTo>
                        <a:pt x="549" y="34"/>
                      </a:lnTo>
                      <a:lnTo>
                        <a:pt x="558" y="32"/>
                      </a:lnTo>
                      <a:lnTo>
                        <a:pt x="568" y="29"/>
                      </a:lnTo>
                      <a:lnTo>
                        <a:pt x="577" y="26"/>
                      </a:lnTo>
                      <a:lnTo>
                        <a:pt x="585" y="23"/>
                      </a:lnTo>
                      <a:lnTo>
                        <a:pt x="594" y="21"/>
                      </a:lnTo>
                      <a:lnTo>
                        <a:pt x="601" y="19"/>
                      </a:lnTo>
                      <a:lnTo>
                        <a:pt x="610" y="18"/>
                      </a:lnTo>
                      <a:lnTo>
                        <a:pt x="620" y="17"/>
                      </a:lnTo>
                      <a:lnTo>
                        <a:pt x="629" y="16"/>
                      </a:lnTo>
                      <a:lnTo>
                        <a:pt x="640" y="14"/>
                      </a:lnTo>
                      <a:lnTo>
                        <a:pt x="651" y="13"/>
                      </a:lnTo>
                      <a:lnTo>
                        <a:pt x="663" y="13"/>
                      </a:lnTo>
                      <a:lnTo>
                        <a:pt x="676" y="12"/>
                      </a:lnTo>
                      <a:lnTo>
                        <a:pt x="689" y="12"/>
                      </a:lnTo>
                      <a:lnTo>
                        <a:pt x="703" y="12"/>
                      </a:lnTo>
                      <a:lnTo>
                        <a:pt x="776" y="12"/>
                      </a:lnTo>
                      <a:lnTo>
                        <a:pt x="776" y="0"/>
                      </a:lnTo>
                      <a:lnTo>
                        <a:pt x="703" y="0"/>
                      </a:lnTo>
                      <a:lnTo>
                        <a:pt x="689" y="0"/>
                      </a:lnTo>
                      <a:lnTo>
                        <a:pt x="676" y="0"/>
                      </a:lnTo>
                      <a:lnTo>
                        <a:pt x="663" y="0"/>
                      </a:lnTo>
                      <a:lnTo>
                        <a:pt x="651" y="2"/>
                      </a:lnTo>
                      <a:lnTo>
                        <a:pt x="640" y="3"/>
                      </a:lnTo>
                      <a:lnTo>
                        <a:pt x="629" y="3"/>
                      </a:lnTo>
                      <a:lnTo>
                        <a:pt x="620" y="5"/>
                      </a:lnTo>
                      <a:lnTo>
                        <a:pt x="610" y="6"/>
                      </a:lnTo>
                      <a:lnTo>
                        <a:pt x="601" y="7"/>
                      </a:lnTo>
                      <a:lnTo>
                        <a:pt x="594" y="9"/>
                      </a:lnTo>
                      <a:lnTo>
                        <a:pt x="585" y="11"/>
                      </a:lnTo>
                      <a:lnTo>
                        <a:pt x="577" y="14"/>
                      </a:lnTo>
                      <a:lnTo>
                        <a:pt x="568" y="17"/>
                      </a:lnTo>
                      <a:lnTo>
                        <a:pt x="558" y="20"/>
                      </a:lnTo>
                      <a:lnTo>
                        <a:pt x="549" y="22"/>
                      </a:lnTo>
                      <a:lnTo>
                        <a:pt x="537" y="25"/>
                      </a:lnTo>
                      <a:lnTo>
                        <a:pt x="524" y="27"/>
                      </a:lnTo>
                      <a:lnTo>
                        <a:pt x="509" y="30"/>
                      </a:lnTo>
                      <a:lnTo>
                        <a:pt x="491" y="32"/>
                      </a:lnTo>
                      <a:lnTo>
                        <a:pt x="471" y="34"/>
                      </a:lnTo>
                      <a:lnTo>
                        <a:pt x="446" y="35"/>
                      </a:lnTo>
                      <a:lnTo>
                        <a:pt x="419" y="36"/>
                      </a:lnTo>
                      <a:lnTo>
                        <a:pt x="388" y="36"/>
                      </a:lnTo>
                      <a:close/>
                    </a:path>
                  </a:pathLst>
                </a:custGeom>
                <a:solidFill>
                  <a:srgbClr val="E6E6E6"/>
                </a:solidFill>
                <a:ln w="9525">
                  <a:noFill/>
                  <a:round/>
                  <a:headEnd/>
                  <a:tailEnd/>
                </a:ln>
              </p:spPr>
              <p:txBody>
                <a:bodyPr/>
                <a:lstStyle/>
                <a:p>
                  <a:endParaRPr lang="en-US"/>
                </a:p>
              </p:txBody>
            </p:sp>
          </p:grpSp>
          <p:sp>
            <p:nvSpPr>
              <p:cNvPr id="279175" name="Rectangle 647"/>
              <p:cNvSpPr>
                <a:spLocks noChangeArrowheads="1"/>
              </p:cNvSpPr>
              <p:nvPr/>
            </p:nvSpPr>
            <p:spPr bwMode="auto">
              <a:xfrm>
                <a:off x="2688" y="2448"/>
                <a:ext cx="648" cy="302"/>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sz="1600" b="1" dirty="0">
                    <a:solidFill>
                      <a:srgbClr val="000000"/>
                    </a:solidFill>
                    <a:latin typeface="Arial" charset="0"/>
                  </a:rPr>
                  <a:t>ROUTER</a:t>
                </a:r>
              </a:p>
            </p:txBody>
          </p:sp>
        </p:grpSp>
        <p:sp>
          <p:nvSpPr>
            <p:cNvPr id="279183" name="Line 655"/>
            <p:cNvSpPr>
              <a:spLocks noChangeShapeType="1"/>
            </p:cNvSpPr>
            <p:nvPr/>
          </p:nvSpPr>
          <p:spPr bwMode="auto">
            <a:xfrm flipH="1">
              <a:off x="3504" y="2112"/>
              <a:ext cx="672" cy="432"/>
            </a:xfrm>
            <a:prstGeom prst="line">
              <a:avLst/>
            </a:prstGeom>
            <a:noFill/>
            <a:ln w="9525">
              <a:solidFill>
                <a:srgbClr val="000000"/>
              </a:solidFill>
              <a:round/>
              <a:headEnd/>
              <a:tailEnd/>
            </a:ln>
            <a:effectLst/>
          </p:spPr>
          <p:txBody>
            <a:bodyPr wrap="none"/>
            <a:lstStyle/>
            <a:p>
              <a:endParaRPr lang="en-US"/>
            </a:p>
          </p:txBody>
        </p:sp>
      </p:grpSp>
      <p:grpSp>
        <p:nvGrpSpPr>
          <p:cNvPr id="14" name="Group 676"/>
          <p:cNvGrpSpPr>
            <a:grpSpLocks/>
          </p:cNvGrpSpPr>
          <p:nvPr/>
        </p:nvGrpSpPr>
        <p:grpSpPr bwMode="auto">
          <a:xfrm>
            <a:off x="3657601" y="4572003"/>
            <a:ext cx="1981200" cy="871538"/>
            <a:chOff x="2208" y="2880"/>
            <a:chExt cx="1248" cy="549"/>
          </a:xfrm>
        </p:grpSpPr>
        <p:grpSp>
          <p:nvGrpSpPr>
            <p:cNvPr id="15" name="Group 800"/>
            <p:cNvGrpSpPr>
              <a:grpSpLocks/>
            </p:cNvGrpSpPr>
            <p:nvPr/>
          </p:nvGrpSpPr>
          <p:grpSpPr bwMode="auto">
            <a:xfrm>
              <a:off x="2208" y="2880"/>
              <a:ext cx="1248" cy="289"/>
              <a:chOff x="2016" y="3228"/>
              <a:chExt cx="1548" cy="410"/>
            </a:xfrm>
          </p:grpSpPr>
          <p:sp>
            <p:nvSpPr>
              <p:cNvPr id="272161" name="Line 801"/>
              <p:cNvSpPr>
                <a:spLocks noChangeShapeType="1"/>
              </p:cNvSpPr>
              <p:nvPr/>
            </p:nvSpPr>
            <p:spPr bwMode="auto">
              <a:xfrm>
                <a:off x="2028" y="3228"/>
                <a:ext cx="0" cy="408"/>
              </a:xfrm>
              <a:prstGeom prst="line">
                <a:avLst/>
              </a:prstGeom>
              <a:noFill/>
              <a:ln w="76200">
                <a:solidFill>
                  <a:srgbClr val="000000"/>
                </a:solidFill>
                <a:round/>
                <a:headEnd/>
                <a:tailEnd/>
              </a:ln>
              <a:effectLst/>
            </p:spPr>
            <p:txBody>
              <a:bodyPr wrap="none"/>
              <a:lstStyle/>
              <a:p>
                <a:endParaRPr lang="en-US"/>
              </a:p>
            </p:txBody>
          </p:sp>
          <p:sp>
            <p:nvSpPr>
              <p:cNvPr id="272162" name="Line 802"/>
              <p:cNvSpPr>
                <a:spLocks noChangeShapeType="1"/>
              </p:cNvSpPr>
              <p:nvPr/>
            </p:nvSpPr>
            <p:spPr bwMode="auto">
              <a:xfrm>
                <a:off x="3544" y="3268"/>
                <a:ext cx="0" cy="370"/>
              </a:xfrm>
              <a:prstGeom prst="line">
                <a:avLst/>
              </a:prstGeom>
              <a:noFill/>
              <a:ln w="76200">
                <a:solidFill>
                  <a:srgbClr val="000000"/>
                </a:solidFill>
                <a:round/>
                <a:headEnd/>
                <a:tailEnd/>
              </a:ln>
              <a:effectLst/>
            </p:spPr>
            <p:txBody>
              <a:bodyPr wrap="none"/>
              <a:lstStyle/>
              <a:p>
                <a:endParaRPr lang="en-US"/>
              </a:p>
            </p:txBody>
          </p:sp>
          <p:sp>
            <p:nvSpPr>
              <p:cNvPr id="272163" name="Line 803"/>
              <p:cNvSpPr>
                <a:spLocks noChangeShapeType="1"/>
              </p:cNvSpPr>
              <p:nvPr/>
            </p:nvSpPr>
            <p:spPr bwMode="auto">
              <a:xfrm>
                <a:off x="2016" y="3612"/>
                <a:ext cx="1548" cy="0"/>
              </a:xfrm>
              <a:prstGeom prst="line">
                <a:avLst/>
              </a:prstGeom>
              <a:noFill/>
              <a:ln w="76200">
                <a:solidFill>
                  <a:srgbClr val="000000"/>
                </a:solidFill>
                <a:round/>
                <a:headEnd/>
                <a:tailEnd/>
              </a:ln>
              <a:effectLst/>
            </p:spPr>
            <p:txBody>
              <a:bodyPr wrap="none"/>
              <a:lstStyle/>
              <a:p>
                <a:endParaRPr lang="en-US"/>
              </a:p>
            </p:txBody>
          </p:sp>
        </p:grpSp>
        <p:sp>
          <p:nvSpPr>
            <p:cNvPr id="272164" name="Text Box 804"/>
            <p:cNvSpPr txBox="1">
              <a:spLocks noChangeArrowheads="1"/>
            </p:cNvSpPr>
            <p:nvPr/>
          </p:nvSpPr>
          <p:spPr bwMode="auto">
            <a:xfrm>
              <a:off x="2400" y="3216"/>
              <a:ext cx="863" cy="213"/>
            </a:xfrm>
            <a:prstGeom prst="rect">
              <a:avLst/>
            </a:prstGeom>
            <a:noFill/>
            <a:ln w="9525">
              <a:noFill/>
              <a:miter lim="800000"/>
              <a:headEnd/>
              <a:tailEnd/>
            </a:ln>
            <a:effectLst/>
          </p:spPr>
          <p:txBody>
            <a:bodyPr wrap="none">
              <a:spAutoFit/>
            </a:bodyPr>
            <a:lstStyle/>
            <a:p>
              <a:pPr algn="ctr">
                <a:spcBef>
                  <a:spcPct val="0"/>
                </a:spcBef>
                <a:buClrTx/>
                <a:buSzTx/>
                <a:buFontTx/>
                <a:buNone/>
              </a:pPr>
              <a:r>
                <a:rPr lang="en-US" sz="1600" b="1" dirty="0" smtClean="0">
                  <a:solidFill>
                    <a:srgbClr val="000000"/>
                  </a:solidFill>
                  <a:latin typeface="Arial" charset="0"/>
                </a:rPr>
                <a:t>Leased Line</a:t>
              </a:r>
              <a:endParaRPr lang="en-US" sz="1600" b="1" dirty="0">
                <a:solidFill>
                  <a:srgbClr val="000000"/>
                </a:solidFill>
                <a:latin typeface="Arial" charset="0"/>
              </a:endParaRPr>
            </a:p>
          </p:txBody>
        </p:sp>
      </p:grpSp>
      <p:sp>
        <p:nvSpPr>
          <p:cNvPr id="1373" name="Text Box 5"/>
          <p:cNvSpPr txBox="1">
            <a:spLocks noChangeArrowheads="1"/>
          </p:cNvSpPr>
          <p:nvPr/>
        </p:nvSpPr>
        <p:spPr bwMode="auto">
          <a:xfrm>
            <a:off x="6083300" y="1597025"/>
            <a:ext cx="1774845" cy="307777"/>
          </a:xfrm>
          <a:prstGeom prst="rect">
            <a:avLst/>
          </a:prstGeom>
          <a:solidFill>
            <a:schemeClr val="tx2">
              <a:lumMod val="75000"/>
            </a:schemeClr>
          </a:solidFill>
          <a:ln w="9525">
            <a:noFill/>
            <a:prstDash val="dash"/>
            <a:miter lim="800000"/>
            <a:headEnd/>
            <a:tailEnd/>
          </a:ln>
          <a:effectLst/>
        </p:spPr>
        <p:txBody>
          <a:bodyPr wrap="none">
            <a:spAutoFit/>
          </a:bodyPr>
          <a:lstStyle/>
          <a:p>
            <a:pPr algn="ctr">
              <a:spcBef>
                <a:spcPct val="0"/>
              </a:spcBef>
              <a:buClrTx/>
              <a:buSzTx/>
              <a:buFontTx/>
              <a:buNone/>
            </a:pPr>
            <a:r>
              <a:rPr lang="en-US" sz="1400" b="1" dirty="0" smtClean="0">
                <a:solidFill>
                  <a:schemeClr val="bg1"/>
                </a:solidFill>
                <a:latin typeface="Arial" charset="0"/>
              </a:rPr>
              <a:t>Office 2 in Mumbai</a:t>
            </a:r>
            <a:endParaRPr lang="en-US" sz="1400" b="1" dirty="0">
              <a:solidFill>
                <a:schemeClr val="bg1"/>
              </a:solidFill>
              <a:latin typeface="Arial"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2000"/>
                                  </p:stCondLst>
                                  <p:childTnLst>
                                    <p:set>
                                      <p:cBhvr>
                                        <p:cTn id="6" dur="1" fill="hold">
                                          <p:stCondLst>
                                            <p:cond delay="499"/>
                                          </p:stCondLst>
                                        </p:cTn>
                                        <p:tgtEl>
                                          <p:spTgt spid="272168"/>
                                        </p:tgtEl>
                                        <p:attrNameLst>
                                          <p:attrName>style.visibility</p:attrName>
                                        </p:attrNameLst>
                                      </p:cBhvr>
                                      <p:to>
                                        <p:strVal val="visible"/>
                                      </p:to>
                                    </p:set>
                                  </p:childTnLst>
                                </p:cTn>
                              </p:par>
                            </p:childTnLst>
                          </p:cTn>
                        </p:par>
                        <p:par>
                          <p:cTn id="7" fill="hold">
                            <p:stCondLst>
                              <p:cond delay="2500"/>
                            </p:stCondLst>
                            <p:childTnLst>
                              <p:par>
                                <p:cTn id="8" presetID="1" presetClass="entr" presetSubtype="0" fill="hold" nodeType="afterEffect">
                                  <p:stCondLst>
                                    <p:cond delay="5000"/>
                                  </p:stCondLst>
                                  <p:childTnLst>
                                    <p:set>
                                      <p:cBhvr>
                                        <p:cTn id="9" dur="1" fill="hold">
                                          <p:stCondLst>
                                            <p:cond delay="499"/>
                                          </p:stCondLst>
                                        </p:cTn>
                                        <p:tgtEl>
                                          <p:spTgt spid="2"/>
                                        </p:tgtEl>
                                        <p:attrNameLst>
                                          <p:attrName>style.visibility</p:attrName>
                                        </p:attrNameLst>
                                      </p:cBhvr>
                                      <p:to>
                                        <p:strVal val="visible"/>
                                      </p:to>
                                    </p:set>
                                  </p:childTnLst>
                                </p:cTn>
                              </p:par>
                            </p:childTnLst>
                          </p:cTn>
                        </p:par>
                        <p:par>
                          <p:cTn id="10" fill="hold">
                            <p:stCondLst>
                              <p:cond delay="8000"/>
                            </p:stCondLst>
                            <p:childTnLst>
                              <p:par>
                                <p:cTn id="11" presetID="1" presetClass="entr" presetSubtype="0" fill="hold" nodeType="afterEffect">
                                  <p:stCondLst>
                                    <p:cond delay="5000"/>
                                  </p:stCondLst>
                                  <p:childTnLst>
                                    <p:set>
                                      <p:cBhvr>
                                        <p:cTn id="12" dur="1" fill="hold">
                                          <p:stCondLst>
                                            <p:cond delay="499"/>
                                          </p:stCondLst>
                                        </p:cTn>
                                        <p:tgtEl>
                                          <p:spTgt spid="8"/>
                                        </p:tgtEl>
                                        <p:attrNameLst>
                                          <p:attrName>style.visibility</p:attrName>
                                        </p:attrNameLst>
                                      </p:cBhvr>
                                      <p:to>
                                        <p:strVal val="visible"/>
                                      </p:to>
                                    </p:set>
                                  </p:childTnLst>
                                </p:cTn>
                              </p:par>
                            </p:childTnLst>
                          </p:cTn>
                        </p:par>
                        <p:par>
                          <p:cTn id="13" fill="hold">
                            <p:stCondLst>
                              <p:cond delay="13500"/>
                            </p:stCondLst>
                            <p:childTnLst>
                              <p:par>
                                <p:cTn id="14" presetID="1" presetClass="entr" presetSubtype="0" fill="hold" nodeType="afterEffect">
                                  <p:stCondLst>
                                    <p:cond delay="3000"/>
                                  </p:stCondLst>
                                  <p:childTnLst>
                                    <p:set>
                                      <p:cBhvr>
                                        <p:cTn id="15" dur="1" fill="hold">
                                          <p:stCondLst>
                                            <p:cond delay="499"/>
                                          </p:stCondLst>
                                        </p:cTn>
                                        <p:tgtEl>
                                          <p:spTgt spid="5"/>
                                        </p:tgtEl>
                                        <p:attrNameLst>
                                          <p:attrName>style.visibility</p:attrName>
                                        </p:attrNameLst>
                                      </p:cBhvr>
                                      <p:to>
                                        <p:strVal val="visible"/>
                                      </p:to>
                                    </p:set>
                                  </p:childTnLst>
                                </p:cTn>
                              </p:par>
                            </p:childTnLst>
                          </p:cTn>
                        </p:par>
                        <p:par>
                          <p:cTn id="16" fill="hold">
                            <p:stCondLst>
                              <p:cond delay="17000"/>
                            </p:stCondLst>
                            <p:childTnLst>
                              <p:par>
                                <p:cTn id="17" presetID="1" presetClass="entr" presetSubtype="0" fill="hold" nodeType="afterEffect">
                                  <p:stCondLst>
                                    <p:cond delay="3000"/>
                                  </p:stCondLst>
                                  <p:childTnLst>
                                    <p:set>
                                      <p:cBhvr>
                                        <p:cTn id="18" dur="1" fill="hold">
                                          <p:stCondLst>
                                            <p:cond delay="499"/>
                                          </p:stCondLst>
                                        </p:cTn>
                                        <p:tgtEl>
                                          <p:spTgt spid="11"/>
                                        </p:tgtEl>
                                        <p:attrNameLst>
                                          <p:attrName>style.visibility</p:attrName>
                                        </p:attrNameLst>
                                      </p:cBhvr>
                                      <p:to>
                                        <p:strVal val="visible"/>
                                      </p:to>
                                    </p:set>
                                  </p:childTnLst>
                                </p:cTn>
                              </p:par>
                            </p:childTnLst>
                          </p:cTn>
                        </p:par>
                        <p:par>
                          <p:cTn id="19" fill="hold">
                            <p:stCondLst>
                              <p:cond delay="20500"/>
                            </p:stCondLst>
                            <p:childTnLst>
                              <p:par>
                                <p:cTn id="20" presetID="1" presetClass="entr" presetSubtype="0" fill="hold" nodeType="afterEffect">
                                  <p:stCondLst>
                                    <p:cond delay="5000"/>
                                  </p:stCondLst>
                                  <p:childTnLst>
                                    <p:set>
                                      <p:cBhvr>
                                        <p:cTn id="21" dur="1" fill="hold">
                                          <p:stCondLst>
                                            <p:cond delay="499"/>
                                          </p:stCondLst>
                                        </p:cTn>
                                        <p:tgtEl>
                                          <p:spTgt spid="14"/>
                                        </p:tgtEl>
                                        <p:attrNameLst>
                                          <p:attrName>style.visibility</p:attrName>
                                        </p:attrNameLst>
                                      </p:cBhvr>
                                      <p:to>
                                        <p:strVal val="visible"/>
                                      </p:to>
                                    </p:set>
                                  </p:childTnLst>
                                </p:cTn>
                              </p:par>
                            </p:childTnLst>
                          </p:cTn>
                        </p:par>
                        <p:par>
                          <p:cTn id="22" fill="hold">
                            <p:stCondLst>
                              <p:cond delay="26000"/>
                            </p:stCondLst>
                            <p:childTnLst>
                              <p:par>
                                <p:cTn id="23" presetID="1" presetClass="entr" presetSubtype="0" fill="hold" grpId="0" nodeType="afterEffect">
                                  <p:stCondLst>
                                    <p:cond delay="5000"/>
                                  </p:stCondLst>
                                  <p:childTnLst>
                                    <p:set>
                                      <p:cBhvr>
                                        <p:cTn id="24" dur="1" fill="hold">
                                          <p:stCondLst>
                                            <p:cond delay="499"/>
                                          </p:stCondLst>
                                        </p:cTn>
                                        <p:tgtEl>
                                          <p:spTgt spid="2721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168" grpId="0" animBg="1"/>
      <p:bldP spid="272169" grpId="0"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b="1" dirty="0" smtClean="0"/>
              <a:t>Tunneling</a:t>
            </a:r>
          </a:p>
        </p:txBody>
      </p:sp>
      <p:sp>
        <p:nvSpPr>
          <p:cNvPr id="38915" name="Rectangle 3"/>
          <p:cNvSpPr>
            <a:spLocks noGrp="1" noChangeArrowheads="1"/>
          </p:cNvSpPr>
          <p:nvPr>
            <p:ph type="body" idx="1"/>
          </p:nvPr>
        </p:nvSpPr>
        <p:spPr>
          <a:xfrm>
            <a:off x="228600" y="1598613"/>
            <a:ext cx="8686800" cy="4497387"/>
          </a:xfrm>
        </p:spPr>
        <p:txBody>
          <a:bodyPr/>
          <a:lstStyle/>
          <a:p>
            <a:pPr>
              <a:buFont typeface="Wingdings" pitchFamily="2" charset="2"/>
              <a:buNone/>
            </a:pPr>
            <a:r>
              <a:rPr lang="en-US" dirty="0"/>
              <a:t>A virtual point-to-point </a:t>
            </a:r>
            <a:r>
              <a:rPr lang="en-US" dirty="0" smtClean="0"/>
              <a:t>connection made </a:t>
            </a:r>
            <a:r>
              <a:rPr lang="en-US" dirty="0"/>
              <a:t>through a public network.  It transports</a:t>
            </a:r>
          </a:p>
          <a:p>
            <a:pPr>
              <a:buFont typeface="Wingdings" pitchFamily="2" charset="2"/>
              <a:buNone/>
            </a:pPr>
            <a:r>
              <a:rPr lang="en-US" dirty="0"/>
              <a:t>encapsulated </a:t>
            </a:r>
            <a:r>
              <a:rPr lang="en-US" dirty="0" err="1"/>
              <a:t>datagrams</a:t>
            </a:r>
            <a:r>
              <a:rPr lang="en-US" dirty="0"/>
              <a:t>.</a:t>
            </a:r>
          </a:p>
          <a:p>
            <a:endParaRPr lang="en-US" dirty="0"/>
          </a:p>
        </p:txBody>
      </p:sp>
      <p:sp>
        <p:nvSpPr>
          <p:cNvPr id="38916" name="Rectangle 4"/>
          <p:cNvSpPr>
            <a:spLocks noChangeArrowheads="1"/>
          </p:cNvSpPr>
          <p:nvPr/>
        </p:nvSpPr>
        <p:spPr bwMode="auto">
          <a:xfrm>
            <a:off x="4038600" y="3886200"/>
            <a:ext cx="2590800" cy="381000"/>
          </a:xfrm>
          <a:prstGeom prst="rect">
            <a:avLst/>
          </a:prstGeom>
          <a:solidFill>
            <a:srgbClr val="FFFFFF"/>
          </a:solidFill>
          <a:ln w="9525">
            <a:solidFill>
              <a:srgbClr val="000000"/>
            </a:solidFill>
            <a:miter lim="800000"/>
            <a:headEnd/>
            <a:tailEnd/>
          </a:ln>
        </p:spPr>
        <p:txBody>
          <a:bodyPr/>
          <a:lstStyle/>
          <a:p>
            <a:pPr algn="ctr"/>
            <a:r>
              <a:rPr lang="en-US" sz="1400" dirty="0">
                <a:solidFill>
                  <a:schemeClr val="tx2">
                    <a:lumMod val="25000"/>
                  </a:schemeClr>
                </a:solidFill>
              </a:rPr>
              <a:t>Encrypted Inner Datagram</a:t>
            </a:r>
          </a:p>
        </p:txBody>
      </p:sp>
      <p:sp>
        <p:nvSpPr>
          <p:cNvPr id="38917" name="Rectangle 5"/>
          <p:cNvSpPr>
            <a:spLocks noChangeArrowheads="1"/>
          </p:cNvSpPr>
          <p:nvPr/>
        </p:nvSpPr>
        <p:spPr bwMode="auto">
          <a:xfrm>
            <a:off x="2438400" y="4495800"/>
            <a:ext cx="4191000" cy="381000"/>
          </a:xfrm>
          <a:prstGeom prst="rect">
            <a:avLst/>
          </a:prstGeom>
          <a:solidFill>
            <a:srgbClr val="FFFFFF"/>
          </a:solidFill>
          <a:ln w="9525">
            <a:solidFill>
              <a:srgbClr val="000000"/>
            </a:solidFill>
            <a:miter lim="800000"/>
            <a:headEnd/>
            <a:tailEnd/>
          </a:ln>
        </p:spPr>
        <p:txBody>
          <a:bodyPr/>
          <a:lstStyle/>
          <a:p>
            <a:r>
              <a:rPr lang="en-US" sz="1400" dirty="0">
                <a:solidFill>
                  <a:schemeClr val="tx2">
                    <a:lumMod val="25000"/>
                  </a:schemeClr>
                </a:solidFill>
              </a:rPr>
              <a:t>Datagram Header        Outer Datagram Data Area</a:t>
            </a:r>
          </a:p>
        </p:txBody>
      </p:sp>
      <p:sp>
        <p:nvSpPr>
          <p:cNvPr id="38918" name="Line 6"/>
          <p:cNvSpPr>
            <a:spLocks noChangeShapeType="1"/>
          </p:cNvSpPr>
          <p:nvPr/>
        </p:nvSpPr>
        <p:spPr bwMode="auto">
          <a:xfrm>
            <a:off x="4191000" y="3657600"/>
            <a:ext cx="0" cy="228600"/>
          </a:xfrm>
          <a:prstGeom prst="line">
            <a:avLst/>
          </a:prstGeom>
          <a:noFill/>
          <a:ln w="9525">
            <a:solidFill>
              <a:srgbClr val="000000"/>
            </a:solidFill>
            <a:round/>
            <a:headEnd/>
            <a:tailEnd type="triangle" w="med" len="med"/>
          </a:ln>
        </p:spPr>
        <p:txBody>
          <a:bodyPr/>
          <a:lstStyle/>
          <a:p>
            <a:endParaRPr lang="en-US"/>
          </a:p>
        </p:txBody>
      </p:sp>
      <p:sp>
        <p:nvSpPr>
          <p:cNvPr id="38919" name="Line 7"/>
          <p:cNvSpPr>
            <a:spLocks noChangeShapeType="1"/>
          </p:cNvSpPr>
          <p:nvPr/>
        </p:nvSpPr>
        <p:spPr bwMode="auto">
          <a:xfrm>
            <a:off x="4191000" y="4267200"/>
            <a:ext cx="0" cy="228600"/>
          </a:xfrm>
          <a:prstGeom prst="line">
            <a:avLst/>
          </a:prstGeom>
          <a:noFill/>
          <a:ln w="9525">
            <a:solidFill>
              <a:srgbClr val="000000"/>
            </a:solidFill>
            <a:round/>
            <a:headEnd/>
            <a:tailEnd type="triangle" w="med" len="med"/>
          </a:ln>
        </p:spPr>
        <p:txBody>
          <a:bodyPr/>
          <a:lstStyle/>
          <a:p>
            <a:endParaRPr lang="en-US"/>
          </a:p>
        </p:txBody>
      </p:sp>
      <p:sp>
        <p:nvSpPr>
          <p:cNvPr id="38920" name="Rectangle 8"/>
          <p:cNvSpPr>
            <a:spLocks noChangeArrowheads="1"/>
          </p:cNvSpPr>
          <p:nvPr/>
        </p:nvSpPr>
        <p:spPr bwMode="auto">
          <a:xfrm>
            <a:off x="4038600" y="3276600"/>
            <a:ext cx="2590800" cy="381000"/>
          </a:xfrm>
          <a:prstGeom prst="rect">
            <a:avLst/>
          </a:prstGeom>
          <a:solidFill>
            <a:srgbClr val="FFFFFF"/>
          </a:solidFill>
          <a:ln w="9525">
            <a:solidFill>
              <a:srgbClr val="000000"/>
            </a:solidFill>
            <a:miter lim="800000"/>
            <a:headEnd/>
            <a:tailEnd/>
          </a:ln>
        </p:spPr>
        <p:txBody>
          <a:bodyPr/>
          <a:lstStyle/>
          <a:p>
            <a:pPr algn="ctr"/>
            <a:r>
              <a:rPr lang="en-US" sz="1400" dirty="0">
                <a:solidFill>
                  <a:schemeClr val="tx2">
                    <a:lumMod val="25000"/>
                  </a:schemeClr>
                </a:solidFill>
              </a:rPr>
              <a:t>Original Datagram</a:t>
            </a:r>
          </a:p>
        </p:txBody>
      </p:sp>
      <p:sp>
        <p:nvSpPr>
          <p:cNvPr id="38923" name="Line 11"/>
          <p:cNvSpPr>
            <a:spLocks noChangeShapeType="1"/>
          </p:cNvSpPr>
          <p:nvPr/>
        </p:nvSpPr>
        <p:spPr bwMode="auto">
          <a:xfrm>
            <a:off x="4038600" y="4495800"/>
            <a:ext cx="0" cy="381000"/>
          </a:xfrm>
          <a:prstGeom prst="line">
            <a:avLst/>
          </a:prstGeom>
          <a:noFill/>
          <a:ln w="9525">
            <a:solidFill>
              <a:schemeClr val="tx1"/>
            </a:solidFill>
            <a:round/>
            <a:headEnd/>
            <a:tailEnd/>
          </a:ln>
          <a:effectLst/>
        </p:spPr>
        <p:txBody>
          <a:bodyPr/>
          <a:lstStyle/>
          <a:p>
            <a:endParaRPr lang="en-US"/>
          </a:p>
        </p:txBody>
      </p:sp>
      <p:sp>
        <p:nvSpPr>
          <p:cNvPr id="38924" name="Rectangle 12"/>
          <p:cNvSpPr>
            <a:spLocks noChangeArrowheads="1"/>
          </p:cNvSpPr>
          <p:nvPr/>
        </p:nvSpPr>
        <p:spPr bwMode="auto">
          <a:xfrm>
            <a:off x="2971800" y="4953000"/>
            <a:ext cx="2913063" cy="304800"/>
          </a:xfrm>
          <a:prstGeom prst="rect">
            <a:avLst/>
          </a:prstGeom>
          <a:noFill/>
          <a:ln w="9525">
            <a:noFill/>
            <a:miter lim="800000"/>
            <a:headEnd/>
            <a:tailEnd/>
          </a:ln>
          <a:effectLst/>
        </p:spPr>
        <p:txBody>
          <a:bodyPr wrap="none" anchor="ctr">
            <a:spAutoFit/>
          </a:bodyPr>
          <a:lstStyle/>
          <a:p>
            <a:pPr eaLnBrk="1" hangingPunct="1">
              <a:tabLst>
                <a:tab pos="4876800" algn="l"/>
              </a:tabLst>
            </a:pPr>
            <a:r>
              <a:rPr lang="en-US" sz="1400"/>
              <a:t>Data Encapsulation  [From Comer]</a:t>
            </a:r>
          </a:p>
        </p:txBody>
      </p:sp>
      <p:sp>
        <p:nvSpPr>
          <p:cNvPr id="38925" name="Rectangle 13"/>
          <p:cNvSpPr>
            <a:spLocks noChangeArrowheads="1"/>
          </p:cNvSpPr>
          <p:nvPr/>
        </p:nvSpPr>
        <p:spPr bwMode="auto">
          <a:xfrm>
            <a:off x="381000" y="5486400"/>
            <a:ext cx="7321550" cy="1098550"/>
          </a:xfrm>
          <a:prstGeom prst="rect">
            <a:avLst/>
          </a:prstGeom>
          <a:noFill/>
          <a:ln w="9525">
            <a:noFill/>
            <a:miter lim="800000"/>
            <a:headEnd/>
            <a:tailEnd/>
          </a:ln>
          <a:effectLst/>
        </p:spPr>
        <p:txBody>
          <a:bodyPr tIns="0" bIns="0" anchor="ctr">
            <a:spAutoFit/>
          </a:bodyPr>
          <a:lstStyle/>
          <a:p>
            <a:pPr>
              <a:buFont typeface="Wingdings" pitchFamily="2" charset="2"/>
              <a:buNone/>
            </a:pPr>
            <a:r>
              <a:rPr lang="en-US" b="1"/>
              <a:t>Two types of end points:  	</a:t>
            </a:r>
          </a:p>
          <a:p>
            <a:pPr>
              <a:buFont typeface="Wingdings" pitchFamily="2" charset="2"/>
              <a:buChar char="q"/>
            </a:pPr>
            <a:r>
              <a:rPr lang="en-US"/>
              <a:t>  Remote Access</a:t>
            </a:r>
          </a:p>
          <a:p>
            <a:pPr>
              <a:buFont typeface="Wingdings" pitchFamily="2" charset="2"/>
              <a:buChar char="q"/>
            </a:pPr>
            <a:r>
              <a:rPr lang="en-US"/>
              <a:t>  Site-to-Site</a:t>
            </a:r>
          </a:p>
          <a:p>
            <a:endParaRPr lang="en-US"/>
          </a:p>
        </p:txBody>
      </p:sp>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b="1" dirty="0" smtClean="0"/>
              <a:t>Virtual Private Networks (VPN)</a:t>
            </a:r>
            <a:br>
              <a:rPr lang="en-US" b="1" dirty="0" smtClean="0"/>
            </a:br>
            <a:r>
              <a:rPr lang="en-US" b="1" dirty="0" smtClean="0"/>
              <a:t>Basic Architecture</a:t>
            </a:r>
            <a:r>
              <a:rPr lang="en-US" sz="3200" dirty="0">
                <a:solidFill>
                  <a:srgbClr val="5F5F5F"/>
                </a:solidFill>
                <a:effectLst/>
                <a:latin typeface="Arial Narrow" pitchFamily="34" charset="0"/>
              </a:rPr>
              <a:t/>
            </a:r>
            <a:br>
              <a:rPr lang="en-US" sz="3200" dirty="0">
                <a:solidFill>
                  <a:srgbClr val="5F5F5F"/>
                </a:solidFill>
                <a:effectLst/>
                <a:latin typeface="Arial Narrow" pitchFamily="34" charset="0"/>
              </a:rPr>
            </a:br>
            <a:endParaRPr lang="en-US" sz="3200" dirty="0">
              <a:solidFill>
                <a:srgbClr val="5F5F5F"/>
              </a:solidFill>
              <a:effectLst/>
              <a:latin typeface="Arial Narrow" pitchFamily="34" charset="0"/>
            </a:endParaRPr>
          </a:p>
        </p:txBody>
      </p:sp>
      <p:pic>
        <p:nvPicPr>
          <p:cNvPr id="62467" name="Picture 3" descr="08"/>
          <p:cNvPicPr>
            <a:picLocks noGrp="1" noChangeAspect="1" noChangeArrowheads="1"/>
          </p:cNvPicPr>
          <p:nvPr>
            <p:ph idx="1"/>
          </p:nvPr>
        </p:nvPicPr>
        <p:blipFill>
          <a:blip r:embed="rId3"/>
          <a:srcRect/>
          <a:stretch>
            <a:fillRect/>
          </a:stretch>
        </p:blipFill>
        <p:spPr>
          <a:xfrm>
            <a:off x="914400" y="1752600"/>
            <a:ext cx="6629400" cy="4037907"/>
          </a:xfrm>
          <a:prstGeom prst="rect">
            <a:avLst/>
          </a:prstGeom>
          <a:ln>
            <a:noFill/>
          </a:ln>
          <a:effectLst>
            <a:softEdge rad="112500"/>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2467"/>
                                        </p:tgtEl>
                                        <p:attrNameLst>
                                          <p:attrName>style.visibility</p:attrName>
                                        </p:attrNameLst>
                                      </p:cBhvr>
                                      <p:to>
                                        <p:strVal val="visible"/>
                                      </p:to>
                                    </p:set>
                                    <p:animEffect transition="in" filter="dissolve">
                                      <p:cBhvr>
                                        <p:cTn id="7" dur="5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Antivirus Gateway </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The most common transmission routes for viruses and worms are through email and Web traffic. </a:t>
            </a:r>
          </a:p>
          <a:p>
            <a:pPr marL="342900" indent="-342900">
              <a:buFont typeface="Arial" pitchFamily="34" charset="0"/>
              <a:buChar char="•"/>
            </a:pPr>
            <a:r>
              <a:rPr lang="en-US" dirty="0" smtClean="0"/>
              <a:t>In addition, the growing volume of unsolicited email (spam) and inappropriate Web surfing poses risks to corporate security, liability, and employee productivity.</a:t>
            </a:r>
          </a:p>
          <a:p>
            <a:pPr marL="342900" indent="-342900">
              <a:buFont typeface="Arial" pitchFamily="34" charset="0"/>
              <a:buChar char="•"/>
            </a:pPr>
            <a:r>
              <a:rPr lang="en-US" dirty="0" smtClean="0"/>
              <a:t>Effective security at every network tier—especially virus protection at the Internet gateway—is essential in today’s Internet-enabled network environments.</a:t>
            </a:r>
          </a:p>
          <a:p>
            <a:pPr marL="342900" indent="-342900">
              <a:buFont typeface="Arial" pitchFamily="34" charset="0"/>
              <a:buChar char="•"/>
            </a:pPr>
            <a:r>
              <a:rPr lang="en-US" dirty="0" smtClean="0"/>
              <a:t>Gateway Solution provides multi-layered protection against viruses, spam, and unwanted email and Web content at the Internet gateway.</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62</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04800" y="381000"/>
            <a:ext cx="7772400" cy="1500187"/>
          </a:xfrm>
        </p:spPr>
        <p:txBody>
          <a:bodyPr/>
          <a:lstStyle/>
          <a:p>
            <a:r>
              <a:rPr lang="en-US" sz="3600" dirty="0" smtClean="0"/>
              <a:t>Managing Enterprise Network Security</a:t>
            </a:r>
          </a:p>
        </p:txBody>
      </p:sp>
      <p:sp>
        <p:nvSpPr>
          <p:cNvPr id="4" name="Slide Number Placeholder 3"/>
          <p:cNvSpPr>
            <a:spLocks noGrp="1"/>
          </p:cNvSpPr>
          <p:nvPr>
            <p:ph type="sldNum" sz="quarter" idx="10"/>
          </p:nvPr>
        </p:nvSpPr>
        <p:spPr/>
        <p:txBody>
          <a:bodyPr/>
          <a:lstStyle/>
          <a:p>
            <a:r>
              <a:rPr lang="en-US" smtClean="0"/>
              <a:t>Slide </a:t>
            </a:r>
            <a:fld id="{9A1EF602-F888-4F36-82AA-14A198071B95}" type="slidenum">
              <a:rPr lang="en-US" smtClean="0"/>
              <a:pPr/>
              <a:t>63</a:t>
            </a:fld>
            <a:endParaRPr lang="en-US"/>
          </a:p>
        </p:txBody>
      </p:sp>
      <p:sp>
        <p:nvSpPr>
          <p:cNvPr id="5" name="Footer Placeholder 4"/>
          <p:cNvSpPr>
            <a:spLocks noGrp="1"/>
          </p:cNvSpPr>
          <p:nvPr>
            <p:ph type="ftr" sz="quarter" idx="11"/>
          </p:nvPr>
        </p:nvSpPr>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Network Monitoring Tools?</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Allows the  administrator to know the health status of the network.</a:t>
            </a:r>
          </a:p>
          <a:p>
            <a:pPr marL="342900" indent="-342900">
              <a:buFont typeface="Arial" pitchFamily="34" charset="0"/>
              <a:buChar char="•"/>
            </a:pPr>
            <a:r>
              <a:rPr lang="en-US" dirty="0" smtClean="0"/>
              <a:t>It provides information about collected data and the analysis of such raw data with a view to using scarce or limited resources effectively.</a:t>
            </a:r>
          </a:p>
          <a:p>
            <a:pPr marL="342900" indent="-342900">
              <a:buFont typeface="Arial" pitchFamily="34" charset="0"/>
              <a:buChar char="•"/>
            </a:pPr>
            <a:r>
              <a:rPr lang="en-US" dirty="0" smtClean="0"/>
              <a:t>Uses network probe. Probes let you isolate traffic problems and congestions slowing your network to a crawl.</a:t>
            </a:r>
          </a:p>
          <a:p>
            <a:pPr marL="342900" indent="-342900">
              <a:buFont typeface="Arial" pitchFamily="34" charset="0"/>
              <a:buChar char="•"/>
            </a:pPr>
            <a:r>
              <a:rPr lang="en-US" dirty="0" smtClean="0"/>
              <a:t>Network Monitoring tools can apply various security policies at the click of a mouse to all the network devices available in the network.</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Management: Why is it needed</a:t>
            </a:r>
            <a:endParaRPr lang="en-US" dirty="0"/>
          </a:p>
        </p:txBody>
      </p:sp>
      <p:sp>
        <p:nvSpPr>
          <p:cNvPr id="3" name="Content Placeholder 2"/>
          <p:cNvSpPr>
            <a:spLocks noGrp="1"/>
          </p:cNvSpPr>
          <p:nvPr>
            <p:ph idx="1"/>
          </p:nvPr>
        </p:nvSpPr>
        <p:spPr/>
        <p:txBody>
          <a:bodyPr/>
          <a:lstStyle/>
          <a:p>
            <a:pPr marL="342900" indent="-342900" algn="just">
              <a:buFont typeface="Arial" pitchFamily="34" charset="0"/>
              <a:buChar char="•"/>
            </a:pPr>
            <a:r>
              <a:rPr lang="en-US" dirty="0" smtClean="0"/>
              <a:t>Lowers costs by eliminating the need for many administrators at multiple locations performing the same function</a:t>
            </a:r>
          </a:p>
          <a:p>
            <a:pPr marL="342900" indent="-342900" algn="just">
              <a:buFont typeface="Arial" pitchFamily="34" charset="0"/>
              <a:buChar char="•"/>
            </a:pPr>
            <a:r>
              <a:rPr lang="en-US" dirty="0" smtClean="0"/>
              <a:t>Makes network administration and monitoring easier and more convenient</a:t>
            </a:r>
          </a:p>
          <a:p>
            <a:pPr marL="342900" indent="-342900" algn="just">
              <a:buFont typeface="Arial" pitchFamily="34" charset="0"/>
              <a:buChar char="•"/>
            </a:pPr>
            <a:r>
              <a:rPr lang="en-US" dirty="0" smtClean="0"/>
              <a:t>Coherent presentation of data</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65</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Management: Why is it needed cont’d</a:t>
            </a:r>
            <a:endParaRPr lang="en-US" dirty="0"/>
          </a:p>
        </p:txBody>
      </p:sp>
      <p:sp>
        <p:nvSpPr>
          <p:cNvPr id="3" name="Content Placeholder 2"/>
          <p:cNvSpPr>
            <a:spLocks noGrp="1"/>
          </p:cNvSpPr>
          <p:nvPr>
            <p:ph idx="1"/>
          </p:nvPr>
        </p:nvSpPr>
        <p:spPr/>
        <p:txBody>
          <a:bodyPr/>
          <a:lstStyle/>
          <a:p>
            <a:pPr marL="457200" indent="-457200" algn="just">
              <a:spcBef>
                <a:spcPct val="50000"/>
              </a:spcBef>
              <a:buFont typeface="Arial" pitchFamily="34" charset="0"/>
              <a:buChar char="•"/>
            </a:pPr>
            <a:r>
              <a:rPr lang="en-US" sz="2000" dirty="0" smtClean="0"/>
              <a:t>Performance Management</a:t>
            </a:r>
            <a:r>
              <a:rPr lang="en-US" sz="1600" dirty="0" smtClean="0"/>
              <a:t> – </a:t>
            </a:r>
            <a:r>
              <a:rPr lang="en-US" dirty="0" smtClean="0"/>
              <a:t>how smoothly is the network running </a:t>
            </a:r>
          </a:p>
          <a:p>
            <a:pPr marL="457200" indent="-457200" algn="just">
              <a:spcBef>
                <a:spcPct val="50000"/>
              </a:spcBef>
              <a:buFont typeface="Arial" pitchFamily="34" charset="0"/>
              <a:buChar char="•"/>
            </a:pPr>
            <a:r>
              <a:rPr lang="en-US" sz="2000" dirty="0" smtClean="0"/>
              <a:t>Fault Management</a:t>
            </a:r>
            <a:r>
              <a:rPr lang="en-US" sz="1600" dirty="0" smtClean="0"/>
              <a:t> - </a:t>
            </a:r>
            <a:r>
              <a:rPr lang="en-US" dirty="0" smtClean="0"/>
              <a:t>reactive and proactive network fault management (deals with problems and emergencies in the network)</a:t>
            </a:r>
          </a:p>
          <a:p>
            <a:pPr marL="457200" indent="-457200" algn="just">
              <a:spcBef>
                <a:spcPct val="50000"/>
              </a:spcBef>
              <a:buFont typeface="Arial" pitchFamily="34" charset="0"/>
              <a:buChar char="•"/>
            </a:pPr>
            <a:r>
              <a:rPr lang="en-US" sz="2000" dirty="0" smtClean="0"/>
              <a:t>Configuration Management</a:t>
            </a:r>
            <a:r>
              <a:rPr lang="en-US" sz="1600" dirty="0" smtClean="0"/>
              <a:t> – </a:t>
            </a:r>
            <a:r>
              <a:rPr lang="en-US" dirty="0" smtClean="0"/>
              <a:t>keeping track of device settings and how they function</a:t>
            </a:r>
          </a:p>
          <a:p>
            <a:pPr marL="457200" indent="-457200" algn="just">
              <a:spcBef>
                <a:spcPct val="50000"/>
              </a:spcBef>
              <a:buFont typeface="Arial" pitchFamily="34" charset="0"/>
              <a:buChar char="•"/>
            </a:pPr>
            <a:r>
              <a:rPr lang="en-US" sz="2000" dirty="0" smtClean="0"/>
              <a:t>Accounting Management</a:t>
            </a:r>
            <a:r>
              <a:rPr lang="en-US" sz="1600" dirty="0" smtClean="0"/>
              <a:t> - </a:t>
            </a:r>
            <a:r>
              <a:rPr lang="en-US" dirty="0" smtClean="0"/>
              <a:t>cost management and charge back assessment</a:t>
            </a:r>
          </a:p>
          <a:p>
            <a:pPr marL="457200" indent="-457200" algn="just">
              <a:spcBef>
                <a:spcPct val="50000"/>
              </a:spcBef>
              <a:buFont typeface="Arial" pitchFamily="34" charset="0"/>
              <a:buChar char="•"/>
            </a:pPr>
            <a:r>
              <a:rPr lang="en-US" sz="2000" dirty="0" smtClean="0"/>
              <a:t>Security Management</a:t>
            </a:r>
            <a:r>
              <a:rPr lang="en-US" sz="1600" dirty="0" smtClean="0"/>
              <a:t> - </a:t>
            </a:r>
            <a:r>
              <a:rPr lang="en-US" dirty="0" smtClean="0"/>
              <a:t>SNMP (Version 1 and 2) doesn’t provide much here</a:t>
            </a:r>
            <a:r>
              <a:rPr lang="en-US" sz="1600" dirty="0" smtClean="0"/>
              <a:t> </a:t>
            </a:r>
          </a:p>
          <a:p>
            <a:pPr marL="342900" indent="-342900">
              <a:buFont typeface="Arial" pitchFamily="34" charset="0"/>
              <a:buChar char="•"/>
            </a:pP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66</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we  use the tools for?</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GB" dirty="0" smtClean="0"/>
              <a:t>Identifying unofficial services or servers </a:t>
            </a:r>
          </a:p>
          <a:p>
            <a:pPr marL="342900" indent="-342900">
              <a:buFont typeface="Arial" pitchFamily="34" charset="0"/>
              <a:buChar char="•"/>
            </a:pPr>
            <a:r>
              <a:rPr lang="en-GB" dirty="0" smtClean="0"/>
              <a:t>Monitoring usage and traffic statistics</a:t>
            </a:r>
          </a:p>
          <a:p>
            <a:pPr marL="342900" indent="-342900">
              <a:buFont typeface="Arial" pitchFamily="34" charset="0"/>
              <a:buChar char="•"/>
            </a:pPr>
            <a:r>
              <a:rPr lang="en-GB" dirty="0" smtClean="0"/>
              <a:t>Troubleshooting your network</a:t>
            </a:r>
          </a:p>
          <a:p>
            <a:pPr marL="342900" indent="-342900">
              <a:buFont typeface="Arial" pitchFamily="34" charset="0"/>
              <a:buChar char="•"/>
            </a:pPr>
            <a:r>
              <a:rPr lang="en-GB" dirty="0" smtClean="0"/>
              <a:t>Investigating a security incident</a:t>
            </a:r>
          </a:p>
          <a:p>
            <a:pPr marL="342900" indent="-342900">
              <a:buFont typeface="Arial" pitchFamily="34" charset="0"/>
              <a:buChar char="•"/>
            </a:pPr>
            <a:r>
              <a:rPr lang="en-GB" dirty="0" smtClean="0"/>
              <a:t>Keeping logs of users activities for accountability</a:t>
            </a:r>
          </a:p>
          <a:p>
            <a:pPr marL="342900" indent="-342900">
              <a:buFont typeface="Arial" pitchFamily="34" charset="0"/>
              <a:buChar char="•"/>
            </a:pPr>
            <a:r>
              <a:rPr lang="en-GB" dirty="0" smtClean="0"/>
              <a:t>Application of organization wide security policies to the network devices </a:t>
            </a:r>
          </a:p>
          <a:p>
            <a:pPr marL="342900" indent="-342900">
              <a:buFont typeface="Arial" pitchFamily="34" charset="0"/>
              <a:buChar char="•"/>
            </a:pP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67</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Who? What? Where? How? When?.. Some question you need to know</a:t>
            </a:r>
            <a:endParaRPr lang="en-US" dirty="0"/>
          </a:p>
        </p:txBody>
      </p:sp>
      <p:sp>
        <p:nvSpPr>
          <p:cNvPr id="3" name="Content Placeholder 2"/>
          <p:cNvSpPr>
            <a:spLocks noGrp="1"/>
          </p:cNvSpPr>
          <p:nvPr>
            <p:ph idx="1"/>
          </p:nvPr>
        </p:nvSpPr>
        <p:spPr/>
        <p:txBody>
          <a:bodyPr/>
          <a:lstStyle/>
          <a:p>
            <a:r>
              <a:rPr lang="en-GB" sz="2000" dirty="0" smtClean="0"/>
              <a:t>Who is accessing your network?</a:t>
            </a:r>
          </a:p>
          <a:p>
            <a:pPr lvl="2"/>
            <a:r>
              <a:rPr lang="en-GB" dirty="0" smtClean="0"/>
              <a:t>students, academics, staff, visitors or others</a:t>
            </a:r>
          </a:p>
          <a:p>
            <a:r>
              <a:rPr lang="en-GB" sz="2000" dirty="0" smtClean="0"/>
              <a:t>What are they accessing your network for?</a:t>
            </a:r>
          </a:p>
          <a:p>
            <a:pPr lvl="2"/>
            <a:r>
              <a:rPr lang="en-GB" dirty="0" smtClean="0"/>
              <a:t>academic study, social use, business use, illegal use</a:t>
            </a:r>
          </a:p>
          <a:p>
            <a:r>
              <a:rPr lang="en-GB" sz="2000" dirty="0" smtClean="0"/>
              <a:t>Where are they accessing your network from?</a:t>
            </a:r>
          </a:p>
          <a:p>
            <a:pPr lvl="2"/>
            <a:r>
              <a:rPr lang="en-GB" dirty="0" smtClean="0"/>
              <a:t>internal, external</a:t>
            </a:r>
          </a:p>
          <a:p>
            <a:r>
              <a:rPr lang="en-GB" sz="2000" dirty="0" smtClean="0"/>
              <a:t>How are they accessing your network?</a:t>
            </a:r>
          </a:p>
          <a:p>
            <a:pPr lvl="2"/>
            <a:r>
              <a:rPr lang="en-GB" dirty="0" smtClean="0"/>
              <a:t>remote user, local Ethernet, WAN, dial-up, </a:t>
            </a:r>
            <a:r>
              <a:rPr lang="en-GB" dirty="0" err="1" smtClean="0"/>
              <a:t>Wi-Fi</a:t>
            </a:r>
            <a:r>
              <a:rPr lang="en-GB" dirty="0" smtClean="0"/>
              <a:t>, VPN</a:t>
            </a:r>
          </a:p>
          <a:p>
            <a:r>
              <a:rPr lang="en-GB" sz="2000" dirty="0" smtClean="0"/>
              <a:t>When did they access your network?</a:t>
            </a:r>
          </a:p>
          <a:p>
            <a:pPr lvl="2"/>
            <a:r>
              <a:rPr lang="en-GB" dirty="0" smtClean="0"/>
              <a:t>today, yesterday, last week, last month…</a:t>
            </a:r>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vs. Passive</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dirty="0" smtClean="0"/>
              <a:t>Active – relies upon data gathered from probe packets injected into the network.</a:t>
            </a:r>
          </a:p>
          <a:p>
            <a:pPr marL="342900" indent="-342900">
              <a:buFont typeface="Arial" pitchFamily="34" charset="0"/>
              <a:buChar char="•"/>
            </a:pPr>
            <a:endParaRPr lang="en-US" dirty="0" smtClean="0"/>
          </a:p>
          <a:p>
            <a:pPr marL="342900" indent="-342900">
              <a:buFont typeface="Arial" pitchFamily="34" charset="0"/>
              <a:buChar char="•"/>
            </a:pPr>
            <a:r>
              <a:rPr lang="en-US" dirty="0" smtClean="0"/>
              <a:t>Passive – relies upon data gathered from active network traffic</a:t>
            </a:r>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69</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internet </a:t>
            </a:r>
            <a:endParaRPr lang="en-US" dirty="0"/>
          </a:p>
        </p:txBody>
      </p:sp>
      <p:sp>
        <p:nvSpPr>
          <p:cNvPr id="3" name="Subtitle 2"/>
          <p:cNvSpPr>
            <a:spLocks noGrp="1"/>
          </p:cNvSpPr>
          <p:nvPr>
            <p:ph type="subTitle" sz="quarter" idx="1"/>
          </p:nvPr>
        </p:nvSpPr>
        <p:spPr>
          <a:xfrm>
            <a:off x="263525" y="1524000"/>
            <a:ext cx="8804275" cy="4338638"/>
          </a:xfrm>
        </p:spPr>
        <p:txBody>
          <a:bodyPr/>
          <a:lstStyle/>
          <a:p>
            <a:r>
              <a:rPr lang="en-US" dirty="0" smtClean="0"/>
              <a:t>A computer network consisting of a worldwide network of computer networks that use the TCP/IP network protocols to facilitate data transmission and exchange. </a:t>
            </a:r>
          </a:p>
          <a:p>
            <a:endParaRPr lang="en-US" dirty="0" smtClean="0"/>
          </a:p>
          <a:p>
            <a:r>
              <a:rPr lang="en-US" dirty="0" smtClean="0"/>
              <a:t>Internet is a public network for facilitating communication among the group of networks connected to the public network</a:t>
            </a:r>
          </a:p>
          <a:p>
            <a:endParaRPr lang="en-US" dirty="0" smtClean="0"/>
          </a:p>
          <a:p>
            <a:endParaRPr lang="en-US" dirty="0" smtClean="0"/>
          </a:p>
          <a:p>
            <a:endParaRPr lang="en-US" dirty="0" smtClean="0"/>
          </a:p>
          <a:p>
            <a:endParaRPr lang="en-US" dirty="0" smtClean="0"/>
          </a:p>
          <a:p>
            <a:r>
              <a:rPr lang="en-US" dirty="0" smtClean="0"/>
              <a:t>An intranet is a private computer network that uses Internet Protocol technologies to securely share any part of an organization's information or operational systems within that organization across multiple locations/geographies.</a:t>
            </a:r>
            <a:endParaRPr lang="en-US" dirty="0"/>
          </a:p>
        </p:txBody>
      </p:sp>
      <p:sp>
        <p:nvSpPr>
          <p:cNvPr id="5" name="Title 1"/>
          <p:cNvSpPr txBox="1">
            <a:spLocks/>
          </p:cNvSpPr>
          <p:nvPr/>
        </p:nvSpPr>
        <p:spPr bwMode="auto">
          <a:xfrm>
            <a:off x="152400" y="3124200"/>
            <a:ext cx="8804275" cy="820737"/>
          </a:xfrm>
          <a:prstGeom prst="rect">
            <a:avLst/>
          </a:prstGeom>
          <a:noFill/>
          <a:ln w="9525">
            <a:noFill/>
            <a:miter lim="800000"/>
            <a:headEnd/>
            <a:tailEnd/>
          </a:ln>
          <a:effectLst/>
        </p:spPr>
        <p:txBody>
          <a:bodyPr vert="horz" wrap="square" lIns="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folHlink"/>
                </a:solidFill>
                <a:effectLst/>
                <a:uLnTx/>
                <a:uFillTx/>
                <a:latin typeface="+mj-lt"/>
                <a:ea typeface="+mj-ea"/>
                <a:cs typeface="+mj-cs"/>
              </a:rPr>
              <a:t>What is Intranet </a:t>
            </a:r>
            <a:endParaRPr kumimoji="0" lang="en-US" sz="2400" b="0" i="0" u="none" strike="noStrike" kern="0" cap="none" spc="0" normalizeH="0" baseline="0" noProof="0" dirty="0">
              <a:ln>
                <a:noFill/>
              </a:ln>
              <a:solidFill>
                <a:schemeClr val="folHlink"/>
              </a:solidFill>
              <a:effectLst/>
              <a:uLnTx/>
              <a:uFillTx/>
              <a:latin typeface="+mj-lt"/>
              <a:ea typeface="+mj-ea"/>
              <a:cs typeface="+mj-cs"/>
            </a:endParaRPr>
          </a:p>
        </p:txBody>
      </p:sp>
      <p:sp>
        <p:nvSpPr>
          <p:cNvPr id="6" name="SECHEAD~38114.6369907407~868772"/>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buSzTx/>
            </a:pPr>
            <a:r>
              <a:rPr lang="en-US" sz="1600" dirty="0">
                <a:solidFill>
                  <a:schemeClr val="bg2"/>
                </a:solidFill>
              </a:rPr>
              <a:t>Network Architectures</a:t>
            </a:r>
          </a:p>
        </p:txBody>
      </p:sp>
    </p:spTree>
  </p:cSld>
  <p:clrMapOvr>
    <a:masterClrMapping/>
  </p:clrMapOvr>
  <p:transition>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84138" y="650875"/>
            <a:ext cx="8877300" cy="1046440"/>
          </a:xfrm>
          <a:prstGeom prst="rect">
            <a:avLst/>
          </a:prstGeom>
          <a:noFill/>
          <a:ln w="9525">
            <a:noFill/>
            <a:miter lim="800000"/>
            <a:headEnd/>
            <a:tailEnd/>
          </a:ln>
        </p:spPr>
        <p:txBody>
          <a:bodyPr lIns="63500" tIns="0" rIns="64800" bIns="0">
            <a:spAutoFit/>
          </a:bodyPr>
          <a:lstStyle/>
          <a:p>
            <a:r>
              <a:rPr lang="en-US" sz="4000" dirty="0" smtClean="0"/>
              <a:t>Thank you </a:t>
            </a:r>
            <a:endParaRPr lang="en-US" sz="4000" dirty="0"/>
          </a:p>
          <a:p>
            <a:r>
              <a:rPr lang="en-US" sz="2800" dirty="0">
                <a:solidFill>
                  <a:schemeClr val="bg2"/>
                </a:solidFill>
              </a:rPr>
              <a:t> </a:t>
            </a:r>
          </a:p>
        </p:txBody>
      </p:sp>
    </p:spTree>
  </p:cSld>
  <p:clrMapOvr>
    <a:overrideClrMapping bg1="dk2" tx1="lt1" bg2="dk1" tx2="lt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Importance of Security</a:t>
            </a:r>
            <a:endParaRPr lang="en-US" dirty="0"/>
          </a:p>
        </p:txBody>
      </p:sp>
      <p:sp>
        <p:nvSpPr>
          <p:cNvPr id="3" name="Content Placeholder 2"/>
          <p:cNvSpPr>
            <a:spLocks noGrp="1"/>
          </p:cNvSpPr>
          <p:nvPr>
            <p:ph idx="1"/>
          </p:nvPr>
        </p:nvSpPr>
        <p:spPr/>
        <p:txBody>
          <a:bodyPr/>
          <a:lstStyle/>
          <a:p>
            <a:pPr marL="342900" indent="-342900">
              <a:buFont typeface="Arial" pitchFamily="34" charset="0"/>
              <a:buChar char="•"/>
            </a:pPr>
            <a:r>
              <a:rPr lang="en-US" sz="1600" dirty="0" smtClean="0"/>
              <a:t>The Internet has undoubtedly become the largest public data network, enabling and facilitating both personal and business communications worldwide.</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The volume of traffic moving over the Internet, as well as corporate networks, is expanding exponentially every day.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While the Internet has transformed and greatly improved the way we do business, this vast network and its associated technologies have opened the door to an increasing number of security threats from which corporations must protect themselves.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An attack may directly cause several hours of downtime for employees, and networks must be taken down in order for damage to be repaired or data to be restored. </a:t>
            </a:r>
          </a:p>
          <a:p>
            <a:pPr marL="342900" indent="-342900">
              <a:buFont typeface="Arial" pitchFamily="34" charset="0"/>
              <a:buChar char="•"/>
            </a:pPr>
            <a:endParaRPr lang="en-US" sz="1600" dirty="0" smtClean="0"/>
          </a:p>
          <a:p>
            <a:pPr marL="342900" indent="-342900">
              <a:buFont typeface="Arial" pitchFamily="34" charset="0"/>
              <a:buChar char="•"/>
            </a:pPr>
            <a:r>
              <a:rPr lang="en-US" sz="1600" dirty="0" smtClean="0"/>
              <a:t>Clearly, loss of precious time and data can greatly impact employee efficiency and morale !!!</a:t>
            </a:r>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Threats to Data</a:t>
            </a:r>
            <a:endParaRPr lang="en-US" dirty="0"/>
          </a:p>
        </p:txBody>
      </p:sp>
      <p:sp>
        <p:nvSpPr>
          <p:cNvPr id="3" name="Content Placeholder 2"/>
          <p:cNvSpPr>
            <a:spLocks noGrp="1"/>
          </p:cNvSpPr>
          <p:nvPr>
            <p:ph idx="1"/>
          </p:nvPr>
        </p:nvSpPr>
        <p:spPr/>
        <p:txBody>
          <a:bodyPr/>
          <a:lstStyle/>
          <a:p>
            <a:pPr marL="342900" indent="-342900">
              <a:spcBef>
                <a:spcPts val="1200"/>
              </a:spcBef>
              <a:spcAft>
                <a:spcPts val="600"/>
              </a:spcAft>
              <a:buFont typeface="Arial" pitchFamily="34" charset="0"/>
              <a:buChar char="•"/>
            </a:pPr>
            <a:r>
              <a:rPr lang="en-US" sz="1600" dirty="0" smtClean="0"/>
              <a:t>A single hacker working from a basic computer can generate damage to a large number of computer networks that wreaks havoc around the world.</a:t>
            </a:r>
          </a:p>
          <a:p>
            <a:pPr marL="342900" indent="-342900">
              <a:spcBef>
                <a:spcPts val="1200"/>
              </a:spcBef>
              <a:spcAft>
                <a:spcPts val="600"/>
              </a:spcAft>
              <a:buFont typeface="Arial" pitchFamily="34" charset="0"/>
              <a:buChar char="•"/>
            </a:pPr>
            <a:r>
              <a:rPr lang="en-US" sz="1600" dirty="0" smtClean="0"/>
              <a:t>Perhaps even more worrisome is the fact that the threats can come from people we know. </a:t>
            </a:r>
          </a:p>
          <a:p>
            <a:pPr marL="342900" indent="-342900">
              <a:spcBef>
                <a:spcPts val="1200"/>
              </a:spcBef>
              <a:spcAft>
                <a:spcPts val="600"/>
              </a:spcAft>
              <a:buFont typeface="Arial" pitchFamily="34" charset="0"/>
              <a:buChar char="•"/>
            </a:pPr>
            <a:r>
              <a:rPr lang="en-US" sz="1600" dirty="0" smtClean="0"/>
              <a:t>In fact, most network security experts claim that the majority of network attacks are initiated by employees who work inside the corporations where breaches have occurred. </a:t>
            </a:r>
          </a:p>
          <a:p>
            <a:pPr marL="342900" indent="-342900">
              <a:spcBef>
                <a:spcPts val="1200"/>
              </a:spcBef>
              <a:spcAft>
                <a:spcPts val="600"/>
              </a:spcAft>
              <a:buFont typeface="Arial" pitchFamily="34" charset="0"/>
              <a:buChar char="•"/>
            </a:pPr>
            <a:r>
              <a:rPr lang="en-US" sz="1600" dirty="0" smtClean="0"/>
              <a:t>Employees, through mischief, malice, or mistake, often manage to damage their own companies’ networks and destroy data. </a:t>
            </a:r>
          </a:p>
          <a:p>
            <a:pPr marL="342900" indent="-342900">
              <a:spcBef>
                <a:spcPts val="1200"/>
              </a:spcBef>
              <a:spcAft>
                <a:spcPts val="600"/>
              </a:spcAft>
              <a:buFont typeface="Arial" pitchFamily="34" charset="0"/>
              <a:buChar char="•"/>
            </a:pPr>
            <a:r>
              <a:rPr lang="en-US" sz="1600" dirty="0" smtClean="0"/>
              <a:t>Remote employees and partners pose the same threats as internal employees, as well as the risk of security breaches if their remote networking assets are not properly secured and monitored.</a:t>
            </a:r>
            <a:endParaRPr lang="en-US" sz="1600" dirty="0"/>
          </a:p>
        </p:txBody>
      </p:sp>
      <p:sp>
        <p:nvSpPr>
          <p:cNvPr id="4" name="Slide Number Placeholder 3"/>
          <p:cNvSpPr>
            <a:spLocks noGrp="1"/>
          </p:cNvSpPr>
          <p:nvPr>
            <p:ph type="sldNum" sz="quarter" idx="4294967295"/>
          </p:nvPr>
        </p:nvSpPr>
        <p:spPr>
          <a:xfrm>
            <a:off x="6810375" y="6550025"/>
            <a:ext cx="2159000" cy="161925"/>
          </a:xfrm>
        </p:spPr>
        <p:txBody>
          <a:bodyPr/>
          <a:lstStyle/>
          <a:p>
            <a:r>
              <a:rPr lang="en-US" smtClean="0"/>
              <a:t>Slide </a:t>
            </a:r>
            <a:fld id="{FE86B490-A9C0-411C-9DAD-3F4945B4264B}" type="slidenum">
              <a:rPr lang="en-US" smtClean="0"/>
              <a:pPr/>
              <a:t>9</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r>
              <a:rPr lang="en-US" smtClean="0"/>
              <a:t> </a:t>
            </a:r>
            <a:endParaRPr lang="en-US" dirty="0"/>
          </a:p>
        </p:txBody>
      </p:sp>
    </p:spTree>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LIDEELEMTYPE" val="41"/>
</p:tagLst>
</file>

<file path=ppt/theme/theme1.xml><?xml version="1.0" encoding="utf-8"?>
<a:theme xmlns:a="http://schemas.openxmlformats.org/drawingml/2006/main" name="Theme2">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tb4_onscreen_v2.1">
      <a:majorFont>
        <a:latin typeface="Arial"/>
        <a:ea typeface=""/>
        <a:cs typeface="Arial"/>
      </a:majorFont>
      <a:minorFont>
        <a:latin typeface="Arial"/>
        <a:ea typeface=""/>
        <a:cs typeface="Arial"/>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20000"/>
          </a:spcAft>
          <a:buClrTx/>
          <a:buSzPct val="90000"/>
          <a:buFontTx/>
          <a:buNone/>
          <a:tabLst/>
          <a:defRPr kumimoji="0" lang="en-GB" sz="2000" b="0" i="0" u="none" strike="noStrike" cap="none" normalizeH="0" baseline="0" smtClean="0">
            <a:ln>
              <a:noFill/>
            </a:ln>
            <a:solidFill>
              <a:schemeClr val="bg2"/>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20000"/>
          </a:spcAft>
          <a:buClrTx/>
          <a:buSzPct val="90000"/>
          <a:buFontTx/>
          <a:buNone/>
          <a:tabLst/>
          <a:defRPr kumimoji="0" lang="en-GB" sz="2000" b="0" i="0" u="none" strike="noStrike" cap="none" normalizeH="0" baseline="0" smtClean="0">
            <a:ln>
              <a:noFill/>
            </a:ln>
            <a:solidFill>
              <a:schemeClr val="bg2"/>
            </a:solidFill>
            <a:effectLst/>
            <a:latin typeface="Arial" pitchFamily="34" charset="0"/>
            <a:cs typeface="Arial" pitchFamily="34"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1102</TotalTime>
  <Words>5571</Words>
  <Application>Microsoft Office PowerPoint</Application>
  <PresentationFormat>On-screen Show (4:3)</PresentationFormat>
  <Paragraphs>699</Paragraphs>
  <Slides>70</Slides>
  <Notes>70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Theme2</vt:lpstr>
      <vt:lpstr>Visio</vt:lpstr>
      <vt:lpstr>PowerPoint Presentation</vt:lpstr>
      <vt:lpstr>Agenda</vt:lpstr>
      <vt:lpstr>Basic Terminology</vt:lpstr>
      <vt:lpstr>How are Computers Connected on a Network? </vt:lpstr>
      <vt:lpstr>Some Network Terminologies  </vt:lpstr>
      <vt:lpstr>PowerPoint Presentation</vt:lpstr>
      <vt:lpstr>What is internet </vt:lpstr>
      <vt:lpstr>Importance of Security</vt:lpstr>
      <vt:lpstr>Threats to Data</vt:lpstr>
      <vt:lpstr>Who are the enemies?</vt:lpstr>
      <vt:lpstr>Who are the enemies?</vt:lpstr>
      <vt:lpstr>Who are the enemies?</vt:lpstr>
      <vt:lpstr>Causes of Intrusion</vt:lpstr>
      <vt:lpstr>What can these enemies do to Organizations</vt:lpstr>
      <vt:lpstr>PowerPoint Presentation</vt:lpstr>
      <vt:lpstr>Eight Security Dimensions Address the Breadth of Network Vulnerabilities</vt:lpstr>
      <vt:lpstr>PowerPoint Presentation</vt:lpstr>
      <vt:lpstr>We will discuss the following network security components </vt:lpstr>
      <vt:lpstr>Firewalls</vt:lpstr>
      <vt:lpstr>Control Capabilities of Firewalls</vt:lpstr>
      <vt:lpstr>Firewall rule sets </vt:lpstr>
      <vt:lpstr>Packet Filter Firewalls</vt:lpstr>
      <vt:lpstr>Proxy Server Firewalls</vt:lpstr>
      <vt:lpstr>Application-Level Firewalls</vt:lpstr>
      <vt:lpstr>Firewall Services and Configuration</vt:lpstr>
      <vt:lpstr>Firewall Services and Configuration cont’d </vt:lpstr>
      <vt:lpstr>Firewall Policy</vt:lpstr>
      <vt:lpstr>Firewall Policy - Contd</vt:lpstr>
      <vt:lpstr>Intrusion Detection System</vt:lpstr>
      <vt:lpstr>Types of IDS </vt:lpstr>
      <vt:lpstr>Positioning of IDS / IPS</vt:lpstr>
      <vt:lpstr>Network Intrusion Prevention Systems</vt:lpstr>
      <vt:lpstr>Network Intrusion Prevention Systems (contd) </vt:lpstr>
      <vt:lpstr>IPS basics </vt:lpstr>
      <vt:lpstr>Intrusion Detection - Definition </vt:lpstr>
      <vt:lpstr>What can an IPS do?  </vt:lpstr>
      <vt:lpstr>Functions of IDS</vt:lpstr>
      <vt:lpstr>IDS Working Procedures</vt:lpstr>
      <vt:lpstr>Host-based Intrusion Detection Systems  </vt:lpstr>
      <vt:lpstr>HIDS Advantages  </vt:lpstr>
      <vt:lpstr>Network IDS  </vt:lpstr>
      <vt:lpstr>Hybrid Intrusion Detection  </vt:lpstr>
      <vt:lpstr>Network-node Intrusion Detection</vt:lpstr>
      <vt:lpstr>Quarantine</vt:lpstr>
      <vt:lpstr>Routers </vt:lpstr>
      <vt:lpstr>Router - Access Mechanism for Administrators  </vt:lpstr>
      <vt:lpstr>Router - Secure Remote Management Access  </vt:lpstr>
      <vt:lpstr>Router- Secure Remote Management Access </vt:lpstr>
      <vt:lpstr>AAA Components</vt:lpstr>
      <vt:lpstr>AAA Network Components</vt:lpstr>
      <vt:lpstr>How the AAA server works </vt:lpstr>
      <vt:lpstr>Virtual Private Networks </vt:lpstr>
      <vt:lpstr>Traditional Connectivity  </vt:lpstr>
      <vt:lpstr>What is VPN?</vt:lpstr>
      <vt:lpstr>Private Networks vs. Virtual Private Networks</vt:lpstr>
      <vt:lpstr>Remote Access Virtual Private Network </vt:lpstr>
      <vt:lpstr>Brief Overview of How VPN Works</vt:lpstr>
      <vt:lpstr>Four Critical Functions</vt:lpstr>
      <vt:lpstr>Encryption</vt:lpstr>
      <vt:lpstr>Tunneling</vt:lpstr>
      <vt:lpstr>Virtual Private Networks (VPN) Basic Architecture </vt:lpstr>
      <vt:lpstr>Antivirus Gateway </vt:lpstr>
      <vt:lpstr>PowerPoint Presentation</vt:lpstr>
      <vt:lpstr>What are Network Monitoring Tools?</vt:lpstr>
      <vt:lpstr>Network Management: Why is it needed</vt:lpstr>
      <vt:lpstr>Network Management: Why is it needed cont’d</vt:lpstr>
      <vt:lpstr>What can we  use the tools for?</vt:lpstr>
      <vt:lpstr>Who? What? Where? How? When?.. Some question you need to know</vt:lpstr>
      <vt:lpstr>Active vs. Passive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Raghu Patri</cp:lastModifiedBy>
  <cp:revision>152</cp:revision>
  <dcterms:created xsi:type="dcterms:W3CDTF">2006-08-16T00:00:00Z</dcterms:created>
  <dcterms:modified xsi:type="dcterms:W3CDTF">2013-09-16T08:04:13Z</dcterms:modified>
</cp:coreProperties>
</file>